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电化学虚拟实验室解决方案</a:t>
            </a: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0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提升教学科研质量与效率</a:t>
            </a: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endParaRPr/>
          </a:p>
        </p:txBody>
      </p:sp>
      <p:sp>
        <p:nvSpPr>
          <p:cNvPr id="8" name="New shape"/>
          <p:cNvSpPr/>
          <p:nvPr/>
        </p:nvSpPr>
        <p:spPr>
          <a:xfrm>
            <a:off x="611778" y="4138368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作者: 黄博士</a:t>
            </a:r>
          </a:p>
        </p:txBody>
      </p:sp>
      <p:sp>
        <p:nvSpPr>
          <p:cNvPr id="9" name="New shape"/>
          <p:cNvSpPr/>
          <p:nvPr/>
        </p:nvSpPr>
        <p:spPr>
          <a:xfrm>
            <a:off x="611778" y="4738971"/>
            <a:ext cx="11038043" cy="45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 dirty="0" err="1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汇报时间</a:t>
            </a: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: </a:t>
            </a:r>
            <a:r>
              <a:rPr sz="1575" b="0" i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2023/12/</a:t>
            </a:r>
            <a:r>
              <a:rPr lang="en-US" sz="1575" b="0" i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</a:t>
            </a:r>
            <a:r>
              <a:rPr sz="1575" b="0" i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</a:t>
            </a:r>
            <a:endParaRPr sz="1575" b="0" i="0" dirty="0">
              <a:solidFill>
                <a:srgbClr val="000000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技术特点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电化学实验模拟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该软件能够模拟和测试35种反应参数，包括充电电流、电抗、噪声等，以实现对电化学反应机制的深入理解和研究。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多种电化学技术应用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提供线性扫描伏安法、常规脉冲伏安法等多种电化学技术，同时支持循环模式和溶出模式，满足不同实验需求。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友好输出与数据分析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可以输出原始的伏安图和峰报告到其他绘图、文字处理和电子表格软件，同时具备数据平滑、微分、积分等信号处理功能，提高数据分析的准确性。</a:t>
            </a:r>
          </a:p>
        </p:txBody>
      </p:sp>
      <p:sp>
        <p:nvSpPr>
          <p:cNvPr id="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功能特性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1978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该软件能够模拟和测试35种反应参数，例如充电电流、电抗、噪声等，提供五种方式检查模仿准确性。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530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电化学实验模拟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31978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支持线性扫描伏安法、常规脉冲伏安法等多种电化学技术，同时具备溶出模式和计时电流分析法等功能。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745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多种电化学技术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3197871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可以输出原始的伏安图和峰报告到其他绘图、文字处理和电子表格软件，对数据进行平滑、微分、积分等信号处理。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959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数据分析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04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方案优势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研发优势</a:t>
            </a: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0" err="1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多国研发团队</a:t>
            </a:r>
            <a:r>
              <a:rPr sz="1800" dirty="0">
                <a:latin typeface="微软雅黑"/>
              </a:rPr>
              <a:t/>
            </a:r>
            <a:br>
              <a:rPr sz="1800" dirty="0">
                <a:latin typeface="微软雅黑"/>
              </a:rPr>
            </a:br>
            <a:endParaRPr sz="1800" dirty="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 dirty="0" err="1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拥有澳洲、美国、中国等国的研发团队，具有全球视野和多元化的思维方式</a:t>
            </a:r>
            <a:r>
              <a:rPr sz="1575" b="0" i="0" dirty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。</a:t>
            </a:r>
          </a:p>
        </p:txBody>
      </p:sp>
      <p:sp>
        <p:nvSpPr>
          <p:cNvPr id="5" name="New shape"/>
          <p:cNvSpPr/>
          <p:nvPr/>
        </p:nvSpPr>
        <p:spPr>
          <a:xfrm>
            <a:off x="1774800" y="2878741"/>
            <a:ext cx="801600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0" err="1" smtClean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技术优势</a:t>
            </a:r>
            <a:r>
              <a:rPr sz="1800" dirty="0">
                <a:latin typeface="微软雅黑"/>
              </a:rPr>
              <a:t/>
            </a:r>
            <a:br>
              <a:rPr sz="1800" dirty="0">
                <a:latin typeface="微软雅黑"/>
              </a:rPr>
            </a:br>
            <a:endParaRPr sz="1800" dirty="0">
              <a:latin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分离重叠峰和背景电流</a:t>
            </a:r>
            <a:r>
              <a:rPr lang="en-US" altLang="zh-CN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; </a:t>
            </a:r>
            <a:r>
              <a:rPr lang="zh-CN" altLang="en-US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模仿和测试</a:t>
            </a:r>
            <a:r>
              <a:rPr lang="en-US" altLang="zh-CN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35</a:t>
            </a:r>
            <a:r>
              <a:rPr lang="zh-CN" altLang="en-US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种反应参数。</a:t>
            </a:r>
            <a:endParaRPr b="0" i="0" dirty="0">
              <a:solidFill>
                <a:srgbClr val="000000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0" err="1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国内外客户基础</a:t>
            </a:r>
            <a:r>
              <a:rPr sz="1800" dirty="0">
                <a:latin typeface="微软雅黑"/>
              </a:rPr>
              <a:t/>
            </a:r>
            <a:br>
              <a:rPr sz="1800" dirty="0">
                <a:latin typeface="微软雅黑"/>
              </a:rPr>
            </a:br>
            <a:endParaRPr sz="1800" dirty="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 dirty="0" err="1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已经拥有国内外的客户基础，为产品的推广和销售提供了良好的市场环境</a:t>
            </a:r>
            <a:r>
              <a:rPr sz="1575" b="0" i="0" dirty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。</a:t>
            </a: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产品优势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088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多样化的电化学技术模拟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该软件能够模拟多种电化学技术，如线性扫描、循环伏安法等，满足不同实验需求。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用户友好的操作界面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用户只需按化学反应公式符号输入，即可计算，操作简便，类似于使用计算器。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低成本高效率的实验方案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通过虚拟实验室，可以节约大量仪器设备经费，减少设备维护成本，同时提高教学科研质量和效率。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操作优势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488512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操作简便快捷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电化学虚拟实验室软件使用简单，只需按照化学反应公式符号输入即可，如同使用计算器一样方便。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488512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模拟多种电化学技术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该软件能够模拟多种电化学技术，如线性扫描、循环伏安法等，满足不同实验需求，提高教学科研的质量和效率。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488512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与Java技术无缝对接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电化学虚拟实验室软件采用Java技术开发，具有“编写一次，任何地方都可使用”的优势，降低了软件开发、应用的成本。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技术优势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678506"/>
            <a:ext cx="4545078" cy="124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0" err="1" smtClean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技术优势</a:t>
            </a:r>
            <a:endParaRPr sz="2100" b="1" i="0" dirty="0">
              <a:solidFill>
                <a:srgbClr val="2F66EE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分离重叠峰和背景电流</a:t>
            </a:r>
            <a:r>
              <a:rPr lang="en-US" altLang="zh-CN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; </a:t>
            </a:r>
            <a:r>
              <a:rPr lang="zh-CN" altLang="en-US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模仿和测试</a:t>
            </a:r>
            <a:r>
              <a:rPr lang="en-US" altLang="zh-CN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35</a:t>
            </a:r>
            <a:r>
              <a:rPr lang="zh-CN" altLang="en-US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种反应参数</a:t>
            </a:r>
            <a:r>
              <a:rPr lang="zh-CN" altLang="en-US" sz="1575" dirty="0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。</a:t>
            </a:r>
            <a:endParaRPr sz="1575" b="0" i="0" dirty="0">
              <a:solidFill>
                <a:srgbClr val="000000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 dirty="0" err="1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高效算法实现</a:t>
            </a:r>
            <a:endParaRPr sz="2100" b="1" i="0" dirty="0">
              <a:solidFill>
                <a:srgbClr val="2F66EE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  <a:p>
            <a:pPr algn="r">
              <a:lnSpc>
                <a:spcPct val="150000"/>
              </a:lnSpc>
            </a:pPr>
            <a:r>
              <a:rPr sz="1575" b="0" i="0" dirty="0" err="1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软件内嵌先进的电化学模拟算法，能够快速准确地模拟各种电化学反应过程，提高实验效率和准确性</a:t>
            </a:r>
            <a:r>
              <a:rPr sz="1575" b="0" i="0" dirty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用户友好操作界面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提供简洁明了的操作界面，用户只需按照化学反应公式输入参数，即可轻松完成实验操作，降低学习难度。</a:t>
            </a:r>
          </a:p>
        </p:txBody>
      </p:sp>
      <p:sp>
        <p:nvSpPr>
          <p:cNvPr id="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营销优势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1978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电化学虚拟实验室软件适用于多个领域，从大学教育到药品研发，市场规模巨大，具有广泛的客户基础。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530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广阔的市场前景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31978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该软件已被多所高校和研究机构购买使用，如上海大学、中山大学等，拥有稳定的用户群体和市场份额。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745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稳定的用户群体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31978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 dirty="0" err="1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采用计时收费模式</a:t>
            </a:r>
            <a:r>
              <a:rPr sz="1575" b="0" i="0" dirty="0" err="1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，提供多种套餐选择，适应不同用户需求，实现灵活的收费策略</a:t>
            </a:r>
            <a:r>
              <a:rPr sz="1575" b="0" i="0" dirty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959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灵活的收费模式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成本优势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节约经费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电化学虚拟实验室可以模拟实验，无需购买昂贵的仪器设备，大大节省了经费。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减少空间占用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该软件在计算机上运行，无需占用实际的实验室空间，使得实验室的空间利用率大大提高。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0" err="1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降低实验风险</a:t>
            </a:r>
            <a:r>
              <a:rPr sz="1800" dirty="0">
                <a:latin typeface="微软雅黑"/>
              </a:rPr>
              <a:t/>
            </a:r>
            <a:br>
              <a:rPr sz="1800" dirty="0">
                <a:latin typeface="微软雅黑"/>
              </a:rPr>
            </a:br>
            <a:endParaRPr sz="1800" dirty="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 dirty="0" err="1" smtClean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虚拟实验室避免了实验中可能出现的危险</a:t>
            </a:r>
            <a:r>
              <a:rPr sz="1575" b="0" i="0" dirty="0" err="1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，特别是对于化学实验，能够确保实验人员的安全</a:t>
            </a:r>
            <a:r>
              <a:rPr sz="1575" b="0" i="0" dirty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。</a:t>
            </a:r>
          </a:p>
        </p:txBody>
      </p:sp>
      <p:pic>
        <p:nvPicPr>
          <p:cNvPr id="7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05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447453"/>
            <a:ext cx="64777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0" err="1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使用虚拟实验室的优势</a:t>
            </a:r>
            <a:endParaRPr sz="4800" b="1" i="0" dirty="0">
              <a:solidFill>
                <a:srgbClr val="5049D5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目录</a:t>
            </a: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01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电化学虚拟实验室介绍</a:t>
            </a: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02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用户需求分析</a:t>
            </a: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03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解决方案</a:t>
            </a: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04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方案优势</a:t>
            </a: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05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使用虚拟实验室的优势</a:t>
            </a: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06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需求场景分析</a:t>
            </a: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07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市场分析</a:t>
            </a: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08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发展规划</a:t>
            </a: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/>
              </a:rPr>
              <a:t>09</a:t>
            </a:r>
            <a:r>
              <a:rPr sz="1800">
                <a:latin typeface="微软雅黑"/>
              </a:rPr>
              <a:t> </a:t>
            </a:r>
            <a:r>
              <a:rPr sz="1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投资回报分析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节约经费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节省设备购置费用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虚拟实验室无需购买昂贵的实验设备，只需一台计算机即可进行电化学实验，大大减少了设备购置的费用。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减少实验空间占用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虚拟实验室在计算机上运行，无需占用实际的实验室空间，解决了学校和科研机构实验空间紧张的问题。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降低实验风险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虚拟实验室避免了化学实验中可能出现的危险，如化学品泄漏、火灾等，保障了实验人员的安全。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减少空间占用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128106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节省实验室空间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虚拟实验室无需实体设备，大大节省了实验室的空间，使得有限的空间得到更好的利用。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128107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避免设备堆积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由于虚拟实验室不需要大量的实体设备，可以避免设备堆积，保持实验室的整洁和安全。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128107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灵活调整实验环境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虚拟实验室可以根据需要灵活调整实验环境，无需担心实体设备的安装和维护问题。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避免实验风险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避免化学实验危险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虚拟实验室可以模拟化学反应，避免了实际操作中可能出现的危险，如化学品泄漏、火灾等。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减少设备维护成本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使用虚拟实验室，无需购买和维护昂贵的实验设备，节省了大量的设备维护成本。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提高实验安全性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虚拟实验室可以在计算机上进行，避免了实验过程中可能出现的人身安全问题，提高了实验的安全性。</a:t>
            </a:r>
          </a:p>
        </p:txBody>
      </p:sp>
      <p:sp>
        <p:nvSpPr>
          <p:cNvPr id="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提高教学质量和效率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1978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虚拟实验室可以模拟各种实验环境，帮助学生更深入理解理论知识，提高教学效果。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530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提升教学效果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31978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虚拟实验室无需购买昂贵的实验设备，节省了教学资源，降低了教学成本。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745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节省教学资源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31978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虚拟实验室可以让学生在计算机上进行实验操作，提高了学生的实践能力和问题解决能力。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959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提高学生实践能力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免去仪器维护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节省设备购置费用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虚拟实验室无需购买昂贵的实验设备，可以大大降低学校的经费投入。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减少设备占用空间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虚拟实验室不需要实体的实验室空间，可以有效利用和节省学校的教学资源。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避免实验中的危险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虚拟实验室避免了化学实验等可能带来的危险，保障了师生的安全。</a:t>
            </a:r>
          </a:p>
        </p:txBody>
      </p:sp>
      <p:pic>
        <p:nvPicPr>
          <p:cNvPr id="7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06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需求场景分析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教育领域应用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在教学中的应用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电化学虚拟实验室能够模拟各种电化学反应，方便教师进行教学演示和学生实验操作，提高教学质量。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在科研中的应用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电化学虚拟实验室可以模拟复杂的电化学反应机制，为科研人员提供便捷的研究工具，加速科研进程。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在工业领域的应用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电化学虚拟实验室可以帮助工业企业进行产品设计和优化，提高生产效率和产品质量，降低生产成本。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科研领域应用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848917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电化学实验模拟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电化学虚拟实验室能够模拟各种电化学反应，包括伏安法、计时电流分析法等，帮助学生和科研人员理解和掌握电化学理论知识。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848917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数据处理与分析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该软件提供多种信号处理功能，如平滑、微分、积分等，以及曲线拟合、分离重叠峰等数据分析方法，有助于科研工作者对实验数据进行深入理解和研究。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848917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教学科研应用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电化学虚拟实验室广泛应用于大学化学教育、科研等领域，通过模拟实验，提高教学质量和效率，同时节省大量实验设备购买和维护成本。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工业领域应用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电化学实验模拟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电化学虚拟实验室能够模拟各种电化学反应，提供理论峰值计算和信号波形设计功能，使教学科研更加高效。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实验条件影响分析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该软件可以模拟各种实验条件的影响，如pH值、化学反应等，帮助用户理解和掌握电化学实验的机理和影响因素。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安全便捷的实验环境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使用虚拟电化学工作站进行实验，无需购买昂贵的仪器设备，减少了实验中的危险，同时节约了空间和成本。</a:t>
            </a:r>
          </a:p>
        </p:txBody>
      </p:sp>
      <p:sp>
        <p:nvSpPr>
          <p:cNvPr id="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07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市场分析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01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730084"/>
            <a:ext cx="6405744" cy="106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0" err="1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电化学虚拟实验室介绍</a:t>
            </a:r>
            <a:endParaRPr sz="4800" b="1" i="0" dirty="0">
              <a:solidFill>
                <a:srgbClr val="5049D5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市场规模和潜力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市场规模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电化学虚拟实验室市场潜力巨大，全国有60多万所学校，学生总数为2亿，仅以学生2亿人最低每月10元套餐推算，每年会员费是240亿元。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应用领域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电化学虚拟实验室广泛应用于大学化学教育、科研、化学工程、电分析化学等领域，已被上海大学、中山大学等高校购买使用。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发展前景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电化学虚拟实验室具有很高的投资价值和发展潜力，预计未来5年总收入可达4344万元，盈利3144万元，投资利润率高达210%。</a:t>
            </a:r>
          </a:p>
        </p:txBody>
      </p:sp>
      <p:pic>
        <p:nvPicPr>
          <p:cNvPr id="7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目标用户群体</a:t>
            </a: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大学化学教育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电化学虚拟实验室可应用于大学化学教育，为学生提供丰富的实验资源和模拟分析功能，提高教学质量。</a:t>
            </a: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科研机构与学校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缺乏设备和资金的科研机构、学校及学生等均可使用该软件进行模拟分析，省去实验设备购买、维护等繁琐步骤。</a:t>
            </a: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工业与工程领域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电化学虚拟实验室适用于工业、工程领域的科研、设计和开发，帮助专业人员提高工作效率和创新能力。</a:t>
            </a: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销售策略和渠道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销售模式的选择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销售模式主要与高等院校合作，通过申请学院科研经费等方式收益，同时提供手机套餐收费销售模式。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合作院校的推广策略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针对各类型学校进行产品推广，包括个人、学生或小型项目团队，以及100点以下的学校，逐步扩大到大学、设计院、研究机构。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跨区域企业的市场拓展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同时进行针对大中型企业的产品推广，特别是达到1000点或以上的跨区域企业，以实现更广泛的市场覆盖。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08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发展规划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3年发展规划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2024年产品推广规划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针对个人和小型项目团队，通过手机套餐收费模式进行推广，使虚拟电化学工作站深入到每个科研工作者的日常生活中。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2025年学校市场拓展策略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与高等院校合作，通过申请学院科研经费等方式收益，以每月10、20、50、100、200元套餐的形式，将虚拟电化学工作站引入到教学科研中。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2026年跨区域企业合作计划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针对大中型企业和设计院、研究机构，提供定制化服务，以满足不同行业对电化学实验的需求，实现跨区域、跨行业的深度合作。</a:t>
            </a:r>
          </a:p>
        </p:txBody>
      </p:sp>
      <p:sp>
        <p:nvSpPr>
          <p:cNvPr id="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3年发展规划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674066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针对个人和小型项目团队，通过手机套餐收费模式进行推广，提供多种套餐选择。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410" y="2422801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2024年产品推广规划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3674065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与高等院校合作，通过申请学院科研经费等方式收益，重点推广给100点以下的学校。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625" y="2422801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2025年学校市场拓展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36740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与大学、设计院、研究机构合作，推广给100点至1000点的院校机构，同时开展大中型企业的产品推广。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841" y="2422801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2026年大学及研究机构合作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3年发展规划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2024年产品推广规划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针对个人和小型项目团队，通过手机套餐收费模式进行推广，满足其低成本、高效率的电化学实验需求。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2025年学校市场拓展策略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与100点以下的学校合作，推广虚拟电化学工作站，解决学校仪器设备缺乏和过时陈旧等问题，提高教学质量。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2026年大中型企业合作计划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针对1000点或以上的跨区域企业，提供定制化解决方案，助力企业研发创新，提升竞争力。</a:t>
            </a:r>
          </a:p>
        </p:txBody>
      </p:sp>
      <p:pic>
        <p:nvPicPr>
          <p:cNvPr id="7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3年发展规划</a:t>
            </a: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2024年产品推广规划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针对个人和小型项目团队，通过手机套餐收费模式进行推广，提供多种套餐选择。</a:t>
            </a: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2025年学校市场拓展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与高等院校合作，通过申请学院科研经费等方式收益，重点推广给100点以下的学校。</a:t>
            </a: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2026年大学及研究机构合作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与大学、设计院、研究机构合作，推广给100点至1000点的院校机构，同时开展大中型企业的产品推广。</a:t>
            </a: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09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8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投资回报</a:t>
            </a:r>
            <a:r>
              <a:rPr sz="4800" b="1" i="0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销售模式和定价策略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488512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销售模式的选择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与高等院校合作，通过申请学院科研经费等方式收益，为虚拟电化学工作站打开广阔的市场。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488512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定价策略的制定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采用计时收费方式，提供不同档次的套餐选择，如每月10、20、50、100、200元套餐，以满足不同用户的需求。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488512"/>
          </a:xfrm>
          <a:prstGeom prst="rect">
            <a:avLst/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付款方法的设定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付款方法同手机充值模式，方便用户进行操作，提高用户体验和满意度。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定义和功能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电化学虚拟实验室定义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电化学虚拟实验室是一种模拟电化学反应的计算机软件，它通过模仿和测试各种反应参数，提供实验数据和分析结果。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电化学虚拟实验室功能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电化学虚拟实验室能够测试动力学参数、反应速度和反应机理，分离重叠峰，分析和模仿电化学实验，并提供多种方式检查模仿准确性。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电化学虚拟实验室优势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电化学虚拟实验室具有丰富的功能和内容，优于竞争对手产品，具有研发优势、产品优势、操作优势、技术优势和营销优势。</a:t>
            </a:r>
          </a:p>
        </p:txBody>
      </p:sp>
      <p:sp>
        <p:nvSpPr>
          <p:cNvPr id="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收入预测和投资回报分析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收入来源分析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本软件的收入主要来源于与高等院校的合作，通过申请学院科研经费等方式收益。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销售模式和定价依据</a:t>
            </a: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销售模式分为手机套餐收费销售和计时收费两种，定价依据为计时收费，付款方法同手机充值模式。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未来1-5年财务预测</a:t>
            </a: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根据投资静态分析，预计投资回收期为2年，5年总收入为4344万元，盈利3144万元，投资利润率高达210%。</a:t>
            </a:r>
          </a:p>
        </p:txBody>
      </p:sp>
      <p:sp>
        <p:nvSpPr>
          <p:cNvPr id="7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谢 谢 大 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应用场景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1978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电化学虚拟实验室在大学化学教育中广泛应用，为学生提供丰富的实验模拟体验，增强理论知识的掌握。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530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电化学教育应用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31978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该软件可作为科研实验的辅助工具，帮助科研人员进行电化学反应机理的研究和分析，提高研究效率。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745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科研实验辅助工具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3197871"/>
            <a:ext cx="2744216" cy="81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在工业领域具有广泛应用，如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959" y="24228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工业应用领域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02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0" err="1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用户需求分析</a:t>
            </a:r>
            <a:endParaRPr sz="4800" b="1" i="0" dirty="0">
              <a:solidFill>
                <a:srgbClr val="5049D5"/>
              </a:solidFill>
              <a:highlight>
                <a:srgbClr val="FFFFFF">
                  <a:alpha val="0"/>
                </a:srgbClr>
              </a:highlight>
              <a:latin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用户群体</a:t>
            </a: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大学化学教育用户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大学化学教育用户主要指大学教师和学生，他们需要通过电化学虚拟实验室进行教学和科研活动。</a:t>
            </a: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科研机构用户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科研机构用户包括各类科研机构、学校、学生等科研人员，他们缺乏设备和资金，使用该软件进行模拟分析，省去实验设备购买、维护等繁琐步骤。</a:t>
            </a: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工业工程技术人员用户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工业工程技术人员用户主要指从事工业、工程等领域的技术人员，他们需要使用电化学虚拟实验室进行研发和设计工作，提高实验效率和质量。</a:t>
            </a: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用户需求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228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电化学实验需求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大学化学教育、科研等领域需要通过电化学虚拟实验室进行实验，以理解和掌握电化学理论知识。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24228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实验设备限制问题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许多学校和科研机构缺乏资金和设备，无法购买和维护昂贵的电化学实验设备，影响了教学和科研工作。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24228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虚拟电化学工作站优势</a:t>
            </a:r>
            <a:r>
              <a:rPr sz="1800">
                <a:latin typeface="微软雅黑"/>
              </a:rPr>
              <a:t/>
            </a:r>
            <a:br>
              <a:rPr sz="1800">
                <a:latin typeface="微软雅黑"/>
              </a:rPr>
            </a:br>
            <a:endParaRPr sz="1800">
              <a:latin typeface="微软雅黑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电化学虚拟实验室可以模拟各种电化学反应，操作简便，成本低，能够提高教学科研的质量和效率。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03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highlight>
                  <a:srgbClr val="FFFFFF">
                    <a:alpha val="0"/>
                  </a:srgbClr>
                </a:highlight>
                <a:latin typeface="微软雅黑"/>
              </a:rPr>
              <a:t>解决方案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Orya" typeface="Kalinga"/>
        <a:font script="Mlym" typeface="Kartika"/>
        <a:font script="Deva" typeface="Mangal"/>
        <a:font script="Mong" typeface="Mongolian Baiti"/>
        <a:font script="Ethi" typeface="Nyala"/>
        <a:font script="Geor" typeface="Sylfaen"/>
        <a:font script="Sinh" typeface="Iskoola Pota"/>
        <a:font script="Taml" typeface="Latha"/>
        <a:font script="Tibt" typeface="Microsoft Himalaya"/>
        <a:font script="Gujr" typeface="Shruti"/>
        <a:font script="Hant" typeface="新細明體"/>
        <a:font script="Khmr" typeface="MoolBoran"/>
        <a:font script="Laoo" typeface="DokChampa"/>
        <a:font script="Cher" typeface="Plantagenet Cherokee"/>
        <a:font script="Hans" typeface="宋体"/>
        <a:font script="Hebr" typeface="Times New Roman"/>
        <a:font script="Uigh" typeface="Microsoft Uighur"/>
        <a:font script="Guru" typeface="Raavi"/>
        <a:font script="Cans" typeface="Euphemia"/>
        <a:font script="Jpan" typeface="ＭＳ Ｐゴシック"/>
        <a:font script="Arab" typeface="Times New Roman"/>
        <a:font script="Syrc" typeface="Estrangelo Edessa"/>
        <a:font script="Hang" typeface="맑은 고딕"/>
        <a:font script="Viet" typeface="Times New Roman"/>
        <a:font script="Thai" typeface="Angsana New"/>
        <a:font script="Yiii" typeface="Microsoft Yi Baiti"/>
        <a:font script="Thaa" typeface="MV Boli"/>
        <a:font script="Beng" typeface="Vrinda"/>
        <a:font script="Telu" typeface="Gautami"/>
        <a:font script="Knda" typeface="Tunga"/>
      </a:majorFont>
      <a:minorFont>
        <a:latin typeface="Calibri"/>
        <a:ea typeface=""/>
        <a:cs typeface=""/>
        <a:font script="Orya" typeface="Kalinga"/>
        <a:font script="Mlym" typeface="Kartika"/>
        <a:font script="Deva" typeface="Mangal"/>
        <a:font script="Mong" typeface="Mongolian Baiti"/>
        <a:font script="Ethi" typeface="Nyala"/>
        <a:font script="Geor" typeface="Sylfaen"/>
        <a:font script="Sinh" typeface="Iskoola Pota"/>
        <a:font script="Taml" typeface="Latha"/>
        <a:font script="Tibt" typeface="Microsoft Himalaya"/>
        <a:font script="Gujr" typeface="Shruti"/>
        <a:font script="Hant" typeface="新細明體"/>
        <a:font script="Khmr" typeface="DaunPenh"/>
        <a:font script="Laoo" typeface="DokChampa"/>
        <a:font script="Cher" typeface="Plantagenet Cherokee"/>
        <a:font script="Hans" typeface="宋体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Arab" typeface="Arial"/>
        <a:font script="Syrc" typeface="Estrangelo Edessa"/>
        <a:font script="Hang" typeface="맑은 고딕"/>
        <a:font script="Viet" typeface="Arial"/>
        <a:font script="Thai" typeface="Cordia New"/>
        <a:font script="Yiii" typeface="Microsoft Yi Baiti"/>
        <a:font script="Thaa" typeface="MV Boli"/>
        <a:font script="Beng" typeface="Vrinda"/>
        <a:font script="Telu" typeface="Gautami"/>
        <a:font script="Knda" typeface="Tung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526</Words>
  <Application>Microsoft Office PowerPoint</Application>
  <PresentationFormat>Custom</PresentationFormat>
  <Paragraphs>269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</cp:lastModifiedBy>
  <cp:revision>7</cp:revision>
  <dcterms:created xsi:type="dcterms:W3CDTF">2023-12-07T02:28:41Z</dcterms:created>
  <dcterms:modified xsi:type="dcterms:W3CDTF">2023-12-07T21:31:06Z</dcterms:modified>
</cp:coreProperties>
</file>