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9" r:id="rId20"/>
    <p:sldId id="276" r:id="rId21"/>
    <p:sldId id="278" r:id="rId22"/>
    <p:sldId id="280" r:id="rId23"/>
    <p:sldId id="277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C180F-3EA5-4283-A43C-64750A5269C3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DA22-0824-43B1-AF04-5351375579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412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0295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FBAA-4F33-4BF6-B348-50D59E4A3B0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8672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jpe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A_直接连接符 17"/>
          <p:cNvCxnSpPr/>
          <p:nvPr>
            <p:custDataLst>
              <p:tags r:id="rId1"/>
            </p:custDataLst>
          </p:nvPr>
        </p:nvCxnSpPr>
        <p:spPr>
          <a:xfrm>
            <a:off x="233314" y="3290840"/>
            <a:ext cx="555827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_直接连接符 19"/>
          <p:cNvCxnSpPr/>
          <p:nvPr>
            <p:custDataLst>
              <p:tags r:id="rId2"/>
            </p:custDataLst>
          </p:nvPr>
        </p:nvCxnSpPr>
        <p:spPr>
          <a:xfrm>
            <a:off x="606380" y="1396053"/>
            <a:ext cx="46800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_直接连接符 20"/>
          <p:cNvCxnSpPr/>
          <p:nvPr>
            <p:custDataLst>
              <p:tags r:id="rId3"/>
            </p:custDataLst>
          </p:nvPr>
        </p:nvCxnSpPr>
        <p:spPr>
          <a:xfrm>
            <a:off x="227021" y="2451131"/>
            <a:ext cx="555827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_淘宝网chenying0907出品 21"/>
          <p:cNvSpPr txBox="1"/>
          <p:nvPr>
            <p:custDataLst>
              <p:tags r:id="rId4"/>
            </p:custDataLst>
          </p:nvPr>
        </p:nvSpPr>
        <p:spPr>
          <a:xfrm>
            <a:off x="1646742" y="1718847"/>
            <a:ext cx="271094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>
                <a:rot lat="0" lon="0" rev="0"/>
              </a:camera>
              <a:lightRig rig="morning" dir="t"/>
            </a:scene3d>
            <a:sp3d extrusionH="6350">
              <a:bevelT w="6350"/>
              <a:bevelB w="6350"/>
            </a:sp3d>
          </a:bodyPr>
          <a:lstStyle/>
          <a:p>
            <a:r>
              <a:rPr lang="en-US" altLang="zh-CN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局部解剖学</a:t>
            </a:r>
            <a:r>
              <a:rPr lang="en-US" altLang="zh-CN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700" b="1" dirty="0">
              <a:solidFill>
                <a:schemeClr val="accent1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PA_淘宝网chenying0907出品 22"/>
          <p:cNvSpPr txBox="1"/>
          <p:nvPr>
            <p:custDataLst>
              <p:tags r:id="rId5"/>
            </p:custDataLst>
          </p:nvPr>
        </p:nvSpPr>
        <p:spPr>
          <a:xfrm>
            <a:off x="1144638" y="3714758"/>
            <a:ext cx="182408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主讲人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：何文渊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PA_淘宝网chenying0907出品 23"/>
          <p:cNvSpPr txBox="1"/>
          <p:nvPr>
            <p:custDataLst>
              <p:tags r:id="rId6"/>
            </p:custDataLst>
          </p:nvPr>
        </p:nvSpPr>
        <p:spPr>
          <a:xfrm>
            <a:off x="3074396" y="3727342"/>
            <a:ext cx="271205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联系方式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b="1" dirty="0" smtClean="0">
                <a:latin typeface="微软雅黑" pitchFamily="34" charset="-122"/>
                <a:ea typeface="微软雅黑" pitchFamily="34" charset="-122"/>
              </a:rPr>
              <a:t>13808742988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PA_淘宝网chenying0907出品 25"/>
          <p:cNvSpPr txBox="1"/>
          <p:nvPr>
            <p:custDataLst>
              <p:tags r:id="rId7"/>
            </p:custDataLst>
          </p:nvPr>
        </p:nvSpPr>
        <p:spPr>
          <a:xfrm>
            <a:off x="1178589" y="290478"/>
            <a:ext cx="268454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曲靖医学高等专科学校</a:t>
            </a:r>
            <a:endParaRPr lang="zh-CN" altLang="en-US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26" name="Picture 2" descr="C:\Users\pc02\Desktop\QQ图片201808280835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0423" y="138944"/>
            <a:ext cx="680043" cy="680043"/>
          </a:xfrm>
          <a:prstGeom prst="rect">
            <a:avLst/>
          </a:prstGeom>
          <a:noFill/>
        </p:spPr>
      </p:pic>
      <p:sp>
        <p:nvSpPr>
          <p:cNvPr id="28" name="PA_淘宝网chenying0907出品 21"/>
          <p:cNvSpPr txBox="1"/>
          <p:nvPr>
            <p:custDataLst>
              <p:tags r:id="rId8"/>
            </p:custDataLst>
          </p:nvPr>
        </p:nvSpPr>
        <p:spPr>
          <a:xfrm>
            <a:off x="1928795" y="2676241"/>
            <a:ext cx="214314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第一章  头部</a:t>
            </a:r>
            <a:endParaRPr lang="zh-CN" altLang="en-US" sz="2100" b="1" dirty="0">
              <a:solidFill>
                <a:srgbClr val="0070C0"/>
              </a:solidFill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9" name="PA_直接连接符 17"/>
          <p:cNvCxnSpPr/>
          <p:nvPr>
            <p:custDataLst>
              <p:tags r:id="rId9"/>
            </p:custDataLst>
          </p:nvPr>
        </p:nvCxnSpPr>
        <p:spPr>
          <a:xfrm>
            <a:off x="228071" y="4034315"/>
            <a:ext cx="555827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lgDashDot"/>
          </a:ln>
          <a:effectLst>
            <a:reflection blurRad="6350" stA="50000" endA="300" endPos="90000" dist="50800" dir="5400000" sy="-100000" algn="bl" rotWithShape="0"/>
          </a:effectLst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D:\ZHOU\0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500694" y="142858"/>
            <a:ext cx="3643306" cy="4693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D:\ZHOU\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008" y="785800"/>
            <a:ext cx="3357554" cy="4214842"/>
          </a:xfrm>
          <a:prstGeom prst="rect">
            <a:avLst/>
          </a:prstGeom>
        </p:spPr>
      </p:pic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6625531" y="2615929"/>
            <a:ext cx="142269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682439" y="2615929"/>
            <a:ext cx="341446" cy="17746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H="1">
            <a:off x="7991316" y="3336889"/>
            <a:ext cx="512169" cy="72096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13"/>
          <p:cNvSpPr>
            <a:spLocks noChangeArrowheads="1"/>
          </p:cNvSpPr>
          <p:nvPr/>
        </p:nvSpPr>
        <p:spPr bwMode="auto">
          <a:xfrm>
            <a:off x="7080793" y="4057848"/>
            <a:ext cx="910523" cy="323508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88" y="256"/>
              </a:cxn>
              <a:cxn ang="0">
                <a:pos x="624" y="112"/>
              </a:cxn>
              <a:cxn ang="0">
                <a:pos x="720" y="16"/>
              </a:cxn>
              <a:cxn ang="0">
                <a:pos x="768" y="16"/>
              </a:cxn>
            </a:cxnLst>
            <a:rect l="0" t="0" r="r" b="b"/>
            <a:pathLst>
              <a:path w="768" h="280">
                <a:moveTo>
                  <a:pt x="0" y="256"/>
                </a:moveTo>
                <a:cubicBezTo>
                  <a:pt x="92" y="268"/>
                  <a:pt x="184" y="280"/>
                  <a:pt x="288" y="256"/>
                </a:cubicBezTo>
                <a:cubicBezTo>
                  <a:pt x="392" y="232"/>
                  <a:pt x="552" y="152"/>
                  <a:pt x="624" y="112"/>
                </a:cubicBezTo>
                <a:cubicBezTo>
                  <a:pt x="696" y="72"/>
                  <a:pt x="696" y="32"/>
                  <a:pt x="720" y="16"/>
                </a:cubicBezTo>
                <a:cubicBezTo>
                  <a:pt x="744" y="0"/>
                  <a:pt x="756" y="8"/>
                  <a:pt x="768" y="1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42858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第二节  面部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642910" y="2643188"/>
            <a:ext cx="3370153" cy="167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上：颧弓与外耳道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下：下颌体下缘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前：咬肌前缘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后：乳突和胸锁乳突肌上份前缘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14282" y="1559476"/>
            <a:ext cx="198515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（一）腮腺咬肌区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428596" y="785800"/>
            <a:ext cx="129266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二、面侧区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57158" y="2130980"/>
            <a:ext cx="923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境界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798197" y="857238"/>
            <a:ext cx="6417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颧弓、鼻唇沟、下颌骨下缘、胸锁乳突肌上份前缘之间的区域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785918" y="1202286"/>
            <a:ext cx="3647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分为颊区、腮腺咬肌区和面侧深区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AutoShape 21"/>
          <p:cNvSpPr>
            <a:spLocks/>
          </p:cNvSpPr>
          <p:nvPr/>
        </p:nvSpPr>
        <p:spPr bwMode="auto">
          <a:xfrm>
            <a:off x="500034" y="2928940"/>
            <a:ext cx="108000" cy="111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66" grpId="0"/>
      <p:bldP spid="67" grpId="0"/>
      <p:bldP spid="63" grpId="0"/>
      <p:bldP spid="26" grpId="0"/>
      <p:bldP spid="28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513"/>
            <a:ext cx="3155601" cy="5579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（一）腮腺咬肌区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00035" y="1357304"/>
            <a:ext cx="3929089" cy="315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皮肤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浅筋膜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浅层血管、神经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腮腺咬肌筋膜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腮腺浅部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腮腺峡部及穿行其间的血管、神经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咬肌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下颌支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腮腺深部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57158" y="928676"/>
            <a:ext cx="1385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层次结构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357818" y="642924"/>
            <a:ext cx="3357554" cy="4214842"/>
            <a:chOff x="4648200" y="304800"/>
            <a:chExt cx="4495800" cy="5791200"/>
          </a:xfrm>
        </p:grpSpPr>
        <p:pic>
          <p:nvPicPr>
            <p:cNvPr id="48" name="Picture 5" descr="D:\ZHOU\0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48200" y="304800"/>
              <a:ext cx="4495800" cy="5791200"/>
            </a:xfrm>
            <a:prstGeom prst="rect">
              <a:avLst/>
            </a:prstGeom>
          </p:spPr>
        </p:pic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5867400" y="2819400"/>
              <a:ext cx="1905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5943600" y="2819400"/>
              <a:ext cx="457200" cy="2438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 flipH="1">
              <a:off x="7696200" y="3810000"/>
              <a:ext cx="685800" cy="990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3"/>
            <p:cNvSpPr>
              <a:spLocks noChangeArrowheads="1"/>
            </p:cNvSpPr>
            <p:nvPr/>
          </p:nvSpPr>
          <p:spPr bwMode="auto">
            <a:xfrm>
              <a:off x="6477000" y="4800600"/>
              <a:ext cx="1219200" cy="444500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288" y="256"/>
                </a:cxn>
                <a:cxn ang="0">
                  <a:pos x="624" y="112"/>
                </a:cxn>
                <a:cxn ang="0">
                  <a:pos x="720" y="16"/>
                </a:cxn>
                <a:cxn ang="0">
                  <a:pos x="768" y="16"/>
                </a:cxn>
              </a:cxnLst>
              <a:rect l="0" t="0" r="r" b="b"/>
              <a:pathLst>
                <a:path w="768" h="280">
                  <a:moveTo>
                    <a:pt x="0" y="256"/>
                  </a:moveTo>
                  <a:cubicBezTo>
                    <a:pt x="92" y="268"/>
                    <a:pt x="184" y="280"/>
                    <a:pt x="288" y="256"/>
                  </a:cubicBezTo>
                  <a:cubicBezTo>
                    <a:pt x="392" y="232"/>
                    <a:pt x="552" y="152"/>
                    <a:pt x="624" y="112"/>
                  </a:cubicBezTo>
                  <a:cubicBezTo>
                    <a:pt x="696" y="72"/>
                    <a:pt x="696" y="32"/>
                    <a:pt x="720" y="16"/>
                  </a:cubicBezTo>
                  <a:cubicBezTo>
                    <a:pt x="744" y="0"/>
                    <a:pt x="756" y="8"/>
                    <a:pt x="768" y="1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唾液腺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>
          <a:xfrm>
            <a:off x="5010182" y="214296"/>
            <a:ext cx="4133850" cy="3886200"/>
          </a:xfrm>
          <a:prstGeom prst="rect">
            <a:avLst/>
          </a:prstGeom>
        </p:spPr>
      </p:pic>
      <p:pic>
        <p:nvPicPr>
          <p:cNvPr id="36" name="Picture 3" descr="5"/>
          <p:cNvPicPr>
            <a:picLocks noChangeAspect="1" noChangeArrowheads="1"/>
          </p:cNvPicPr>
          <p:nvPr/>
        </p:nvPicPr>
        <p:blipFill>
          <a:blip r:embed="rId4" cstate="print"/>
          <a:srcRect l="4906" r="10153" b="7356"/>
          <a:stretch>
            <a:fillRect/>
          </a:stretch>
        </p:blipFill>
        <p:spPr bwMode="auto">
          <a:xfrm>
            <a:off x="4929190" y="214296"/>
            <a:ext cx="4214810" cy="374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513"/>
            <a:ext cx="3155601" cy="5579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（一）腮腺咬肌区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57158" y="928676"/>
            <a:ext cx="1250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）腮腺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0034" y="1795669"/>
            <a:ext cx="1096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毗邻：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04925" y="1357304"/>
            <a:ext cx="3615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位置：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面侧区、外耳道的前下方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85720" y="4214824"/>
            <a:ext cx="821537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位于腮腺深面的茎突及茎突诸肌（茎突舌肌、茎突咽肌、茎突舌骨肌）、颈内动、静脉和后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对脑神经（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Ⅸ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Ⅹ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Ⅺ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Ⅻ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）共同形成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432204" y="3902360"/>
            <a:ext cx="92869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腮腺床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457179" y="2488170"/>
            <a:ext cx="2741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后缘：胸锁乳突肌的后缘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453686" y="2143122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下缘：平下颌角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458577" y="1785932"/>
            <a:ext cx="2973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上缘：外耳道及颞下颌关节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76698" y="3318714"/>
            <a:ext cx="338105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深部：邻茎突诸肌、血管、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473205" y="2857502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前缘：咬肌、下颌支、翼内肌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下箭头 47"/>
          <p:cNvSpPr/>
          <p:nvPr/>
        </p:nvSpPr>
        <p:spPr>
          <a:xfrm>
            <a:off x="2789394" y="3688046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1" grpId="0"/>
      <p:bldP spid="22" grpId="0"/>
      <p:bldP spid="24" grpId="0"/>
      <p:bldP spid="26" grpId="0" animBg="1"/>
      <p:bldP spid="31" grpId="0"/>
      <p:bldP spid="32" grpId="0"/>
      <p:bldP spid="34" grpId="0"/>
      <p:bldP spid="39" grpId="0" animBg="1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颈部深筋膜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6045" y="214296"/>
            <a:ext cx="4217987" cy="388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513"/>
            <a:ext cx="3155601" cy="5579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（一）腮腺咬肌区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0034" y="2988236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腮腺鞘特点：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04925" y="928676"/>
            <a:ext cx="1754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c.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腮腺咬肌筋膜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71472" y="3786196"/>
            <a:ext cx="8215370" cy="7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浅层致密，深层薄弱，在茎突和翼内肌间有裂隙，腮腺深部经此</a:t>
            </a:r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与咽旁间隙和翼下颌间隙相通，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炎症时易向深层蔓延，引流困难</a:t>
            </a:r>
            <a:endParaRPr lang="en-US" altLang="zh-CN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76363" y="3429006"/>
            <a:ext cx="8270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与腮腺结合紧密，发出间隔伸入腮腺，将腮腺分成许多小叶。引流时注意小隔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751407" y="285734"/>
            <a:ext cx="4392625" cy="3159128"/>
            <a:chOff x="1187450" y="476250"/>
            <a:chExt cx="5991225" cy="4897438"/>
          </a:xfrm>
        </p:grpSpPr>
        <p:pic>
          <p:nvPicPr>
            <p:cNvPr id="29" name="Picture 8" descr="0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7450" y="476250"/>
              <a:ext cx="5991225" cy="489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4356100" y="3141663"/>
              <a:ext cx="614363" cy="54133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 flipH="1">
              <a:off x="4214810" y="4000503"/>
              <a:ext cx="2085978" cy="1000121"/>
            </a:xfrm>
            <a:prstGeom prst="cloudCallout">
              <a:avLst>
                <a:gd name="adj1" fmla="val -23516"/>
                <a:gd name="adj2" fmla="val -53573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rgbClr val="0000FF"/>
                  </a:solidFill>
                </a:rPr>
                <a:t>咽旁间隙</a:t>
              </a:r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4643438" y="3500438"/>
              <a:ext cx="1143000" cy="4572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42910" y="1357304"/>
            <a:ext cx="5286412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颈深筋膜浅层的延续，在腮腺后缘分浅、深两层，包绕腮腺，在腮腺前缘两层融合，形成腮腺鞘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融合后覆盖咬肌表面的部分，称咬肌筋膜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2" grpId="0"/>
      <p:bldP spid="34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Pict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6"/>
            <a:ext cx="4500562" cy="402272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31" name="Line 4"/>
          <p:cNvSpPr>
            <a:spLocks noChangeShapeType="1"/>
          </p:cNvSpPr>
          <p:nvPr/>
        </p:nvSpPr>
        <p:spPr bwMode="auto">
          <a:xfrm flipH="1">
            <a:off x="7772211" y="1931965"/>
            <a:ext cx="586247" cy="1147904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5538030" y="2069633"/>
            <a:ext cx="2543878" cy="25306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6354420" y="2115185"/>
            <a:ext cx="1073998" cy="137668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513"/>
            <a:ext cx="3155601" cy="5579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（一）腮腺咬肌区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04925" y="928676"/>
            <a:ext cx="1096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d.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腮腺管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28596" y="1357304"/>
            <a:ext cx="1143008" cy="41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行程：</a:t>
            </a:r>
            <a:endParaRPr lang="zh-CN" altLang="en-US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05767" y="3559740"/>
            <a:ext cx="4624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耳垂与鼻翼至口角连线中点的连线中</a:t>
            </a:r>
            <a:r>
              <a:rPr lang="en-US" altLang="zh-CN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／</a:t>
            </a:r>
            <a:r>
              <a:rPr lang="en-US" altLang="zh-CN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段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428596" y="3083086"/>
            <a:ext cx="1571636" cy="41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体表投影：</a:t>
            </a:r>
            <a:endParaRPr lang="zh-CN" altLang="en-US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00034" y="1785932"/>
            <a:ext cx="4857784" cy="113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腮腺前缘中份深部穿出，在颧弓下一横指处横行向前，经咬肌表面至咬肌前缘处穿颊脂体和颊肌，开口于平对上颌第二磨牙的颊粘膜处</a:t>
            </a:r>
            <a:endParaRPr lang="zh-CN" altLang="en-US" b="1" dirty="0" smtClean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  <p:bldP spid="24" grpId="0"/>
      <p:bldP spid="34" grpId="0"/>
      <p:bldP spid="47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513"/>
            <a:ext cx="3155601" cy="5579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（一）腮腺咬肌区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04925" y="857238"/>
            <a:ext cx="2693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e.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穿经腮腺的血管、神经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138827" y="2773922"/>
            <a:ext cx="111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耳颞神经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135334" y="2324451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颞浅动、静脉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AutoShape 21"/>
          <p:cNvSpPr>
            <a:spLocks/>
          </p:cNvSpPr>
          <p:nvPr/>
        </p:nvSpPr>
        <p:spPr bwMode="auto">
          <a:xfrm>
            <a:off x="1016380" y="1748370"/>
            <a:ext cx="108000" cy="1152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140225" y="1886086"/>
            <a:ext cx="134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下颌后静脉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136732" y="1453393"/>
            <a:ext cx="111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颈外动脉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07687" y="3702616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横行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130443" y="4131244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面神经的分支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AutoShape 21"/>
          <p:cNvSpPr>
            <a:spLocks/>
          </p:cNvSpPr>
          <p:nvPr/>
        </p:nvSpPr>
        <p:spPr bwMode="auto">
          <a:xfrm>
            <a:off x="1011489" y="3491452"/>
            <a:ext cx="108000" cy="828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135334" y="3692879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面横动、静脉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131841" y="3260186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上颌动、静脉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14282" y="2130980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纵行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" name="Picture 11" descr="面神经2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2882911" y="662004"/>
            <a:ext cx="3332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 descr="面动静脉1"/>
          <p:cNvPicPr>
            <a:picLocks noChangeAspect="1" noChangeArrowheads="1"/>
          </p:cNvPicPr>
          <p:nvPr/>
        </p:nvPicPr>
        <p:blipFill>
          <a:blip r:embed="rId4">
            <a:lum bright="-12000" contrast="36000"/>
          </a:blip>
          <a:srcRect/>
          <a:stretch>
            <a:fillRect/>
          </a:stretch>
        </p:blipFill>
        <p:spPr>
          <a:xfrm>
            <a:off x="5857884" y="595328"/>
            <a:ext cx="3243262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 animBg="1"/>
      <p:bldP spid="35" grpId="0"/>
      <p:bldP spid="36" grpId="0"/>
      <p:bldP spid="39" grpId="0"/>
      <p:bldP spid="47" grpId="0"/>
      <p:bldP spid="48" grpId="0" animBg="1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1486"/>
            <a:ext cx="390145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513"/>
            <a:ext cx="3155601" cy="5579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（一）腮腺咬肌区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04925" y="857238"/>
            <a:ext cx="110479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面神经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92706" y="4179359"/>
            <a:ext cx="394691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第三段：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面部手术，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注意分支的走行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85720" y="1857370"/>
            <a:ext cx="4786346" cy="113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段：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腮腺内，位于下颌后静脉和颈外动脉的浅面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 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分上下两干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在发出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9-12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条分支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互相交织成丛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94104" y="3464979"/>
            <a:ext cx="318548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第一段：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显露面神经主干部位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87118" y="1428742"/>
            <a:ext cx="5213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段：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茎乳孔至腮腺，位于乳突与外耳道之间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285720" y="3059674"/>
            <a:ext cx="3049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段：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为穿出腮腺的部分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85720" y="3929072"/>
            <a:ext cx="3671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第二段：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腮腺肿瘤压迫、引起面瘫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755065" y="857238"/>
            <a:ext cx="2173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按行程可分为</a:t>
            </a:r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段：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9" grpId="0"/>
      <p:bldP spid="35" grpId="0"/>
      <p:bldP spid="36" grpId="0"/>
      <p:bldP spid="49" grpId="0"/>
      <p:bldP spid="50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jj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908" y="714362"/>
            <a:ext cx="44291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513"/>
            <a:ext cx="3155601" cy="5579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（一）腮腺咬肌区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04925" y="857238"/>
            <a:ext cx="923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咬肌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00034" y="2976094"/>
            <a:ext cx="161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颞下颌关节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17841" y="1684873"/>
            <a:ext cx="4854291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后上部有腮腺浅部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表面覆以咬肌筋膜，浅面有面横动、静脉、腮腺管、面神经的颊支和下颌缘支横过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14348" y="1285866"/>
            <a:ext cx="4551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起自颧弓下缘及深面，止于下颌支的外面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49897" y="3774054"/>
            <a:ext cx="1778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结构特点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46403" y="3401385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组成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42910" y="4131244"/>
            <a:ext cx="1290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运动形式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513"/>
            <a:ext cx="3155601" cy="5579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二、面侧区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57158" y="857238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（二）面侧深区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49896" y="3249337"/>
            <a:ext cx="181171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后壁：腮腺深部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46403" y="2799866"/>
            <a:ext cx="227658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前壁：上颌骨体后面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651294" y="2361501"/>
            <a:ext cx="204414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底：下颌骨体下缘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47801" y="1928808"/>
            <a:ext cx="204414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顶：蝶骨大翼下面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375490" y="857238"/>
            <a:ext cx="572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颅底下面，口腔和咽的外侧，上部有颞窝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（颞下窝区）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646403" y="4168294"/>
            <a:ext cx="3206327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内侧壁：翼突外侧板，咽侧壁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42910" y="3735601"/>
            <a:ext cx="181171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外侧壁：下颌支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00034" y="1357304"/>
            <a:ext cx="115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境界：</a:t>
            </a:r>
            <a:endParaRPr lang="zh-CN" altLang="en-US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接连接符 53"/>
          <p:cNvCxnSpPr>
            <a:stCxn id="36" idx="1"/>
            <a:endCxn id="49" idx="1"/>
          </p:cNvCxnSpPr>
          <p:nvPr/>
        </p:nvCxnSpPr>
        <p:spPr>
          <a:xfrm rot="10800000" flipV="1">
            <a:off x="646403" y="2085774"/>
            <a:ext cx="1398" cy="2239486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33794" name="Object 3"/>
          <p:cNvGraphicFramePr>
            <a:graphicFrameLocks/>
          </p:cNvGraphicFramePr>
          <p:nvPr/>
        </p:nvGraphicFramePr>
        <p:xfrm>
          <a:off x="5286380" y="1285866"/>
          <a:ext cx="3698880" cy="3500462"/>
        </p:xfrm>
        <a:graphic>
          <a:graphicData uri="http://schemas.openxmlformats.org/presentationml/2006/ole">
            <p:oleObj spid="_x0000_s33794" r:id="rId4" imgW="5908930" imgH="6188493" progId="">
              <p:embed/>
            </p:oleObj>
          </a:graphicData>
        </a:graphic>
      </p:graphicFrame>
      <p:pic>
        <p:nvPicPr>
          <p:cNvPr id="55" name="Picture 2" descr="2"/>
          <p:cNvPicPr>
            <a:picLocks noChangeAspect="1" noChangeArrowheads="1"/>
          </p:cNvPicPr>
          <p:nvPr/>
        </p:nvPicPr>
        <p:blipFill>
          <a:blip r:embed="rId5" cstate="print"/>
          <a:srcRect l="4922" t="5481" r="4115" b="8162"/>
          <a:stretch>
            <a:fillRect/>
          </a:stretch>
        </p:blipFill>
        <p:spPr bwMode="auto">
          <a:xfrm>
            <a:off x="3857620" y="1214428"/>
            <a:ext cx="5286380" cy="336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9" grpId="0"/>
      <p:bldP spid="35" grpId="0"/>
      <p:bldP spid="36" grpId="0"/>
      <p:bldP spid="47" grpId="0"/>
      <p:bldP spid="49" grpId="0"/>
      <p:bldP spid="5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pc02\Desktop\62969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880" y="7"/>
            <a:ext cx="4389119" cy="3428999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（二）面侧深区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89213" y="3643320"/>
            <a:ext cx="1415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丛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85720" y="2786064"/>
            <a:ext cx="1943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）翼内、外肌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00034" y="857238"/>
            <a:ext cx="115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内容：</a:t>
            </a:r>
            <a:endParaRPr lang="zh-CN" altLang="en-US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14348" y="2357436"/>
            <a:ext cx="841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10855" y="2000246"/>
            <a:ext cx="819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15746" y="1643056"/>
            <a:ext cx="811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丛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2253" y="1285866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翼内、外肌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>
            <a:off x="571472" y="1534825"/>
            <a:ext cx="108000" cy="90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2609816" y="4000510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翼丛→上颌静脉→下颌后静脉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857356" y="3643320"/>
            <a:ext cx="4801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位置：翼内、外肌和颞肌之间，上颌动脉周围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2606323" y="4714872"/>
            <a:ext cx="4108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卵圆孔静脉网、破裂孔导血管→海绵窦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969303" y="435770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面深静脉→面静脉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rot="5400000">
            <a:off x="2678282" y="4536906"/>
            <a:ext cx="360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rot="5400000">
            <a:off x="3072596" y="4356906"/>
            <a:ext cx="14287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857356" y="398836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属支：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9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576" y="144014"/>
            <a:ext cx="4474424" cy="29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t30"/>
          <p:cNvPicPr>
            <a:picLocks noChangeAspect="1" noChangeArrowheads="1"/>
          </p:cNvPicPr>
          <p:nvPr/>
        </p:nvPicPr>
        <p:blipFill>
          <a:blip r:embed="rId5"/>
          <a:srcRect b="8713"/>
          <a:stretch>
            <a:fillRect/>
          </a:stretch>
        </p:blipFill>
        <p:spPr bwMode="auto">
          <a:xfrm>
            <a:off x="4919655" y="285734"/>
            <a:ext cx="4224345" cy="299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218039" y="2949783"/>
            <a:ext cx="5232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翼外肌有２头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上头起自蝶骨大翼的颞下面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下头起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        自翼突外侧板的外面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止于下颌颈前面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214546" y="2500312"/>
            <a:ext cx="4055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翼内肌起自翼突窝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止于下颌角内侧面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2" grpId="0"/>
      <p:bldP spid="31" grpId="0"/>
      <p:bldP spid="34" grpId="0"/>
      <p:bldP spid="39" grpId="0"/>
      <p:bldP spid="48" grpId="0"/>
      <p:bldP spid="51" grpId="0" animBg="1"/>
      <p:bldP spid="47" grpId="0"/>
      <p:bldP spid="52" grpId="0"/>
      <p:bldP spid="53" grpId="0"/>
      <p:bldP spid="54" grpId="0"/>
      <p:bldP spid="58" grpId="0"/>
      <p:bldP spid="2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98241"/>
            <a:ext cx="208568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新知目标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淘宝网chenying0907出品 1"/>
          <p:cNvGrpSpPr/>
          <p:nvPr/>
        </p:nvGrpSpPr>
        <p:grpSpPr>
          <a:xfrm>
            <a:off x="640815" y="1189317"/>
            <a:ext cx="7383930" cy="363380"/>
            <a:chOff x="5834" y="3118"/>
            <a:chExt cx="11342" cy="763"/>
          </a:xfrm>
        </p:grpSpPr>
        <p:sp>
          <p:nvSpPr>
            <p:cNvPr id="8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淘宝网chenying0907出品 8"/>
            <p:cNvSpPr txBox="1"/>
            <p:nvPr/>
          </p:nvSpPr>
          <p:spPr>
            <a:xfrm>
              <a:off x="6209" y="3170"/>
              <a:ext cx="10595" cy="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1.</a:t>
              </a:r>
              <a:r>
                <a:rPr lang="zh-CN" altLang="en-US" sz="16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掌握头部重要的体表标志及其临床意义</a:t>
              </a:r>
              <a:endParaRPr lang="zh-CN" altLang="en-US" sz="15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淘宝网chenying0907出品 1"/>
          <p:cNvGrpSpPr/>
          <p:nvPr/>
        </p:nvGrpSpPr>
        <p:grpSpPr>
          <a:xfrm>
            <a:off x="641863" y="1588269"/>
            <a:ext cx="7383930" cy="363379"/>
            <a:chOff x="5834" y="3118"/>
            <a:chExt cx="11342" cy="763"/>
          </a:xfrm>
        </p:grpSpPr>
        <p:sp>
          <p:nvSpPr>
            <p:cNvPr id="19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淘宝网chenying0907出品 8"/>
            <p:cNvSpPr txBox="1"/>
            <p:nvPr/>
          </p:nvSpPr>
          <p:spPr>
            <a:xfrm>
              <a:off x="6209" y="3170"/>
              <a:ext cx="10831" cy="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2.</a:t>
              </a:r>
              <a:r>
                <a:rPr lang="zh-CN" altLang="en-US" sz="16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掌握脑膜中动脉、腮腺管和面动脉的体表投影</a:t>
              </a:r>
              <a:endParaRPr lang="zh-CN" altLang="en-US" sz="15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淘宝网chenying0907出品 1"/>
          <p:cNvGrpSpPr/>
          <p:nvPr/>
        </p:nvGrpSpPr>
        <p:grpSpPr>
          <a:xfrm>
            <a:off x="642912" y="1986930"/>
            <a:ext cx="7383930" cy="363380"/>
            <a:chOff x="5834" y="3118"/>
            <a:chExt cx="11342" cy="763"/>
          </a:xfrm>
        </p:grpSpPr>
        <p:sp>
          <p:nvSpPr>
            <p:cNvPr id="17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淘宝网chenying0907出品 8"/>
            <p:cNvSpPr txBox="1"/>
            <p:nvPr/>
          </p:nvSpPr>
          <p:spPr>
            <a:xfrm>
              <a:off x="6209" y="3170"/>
              <a:ext cx="10831" cy="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3.</a:t>
              </a:r>
              <a:r>
                <a:rPr lang="zh-CN" altLang="en-US" sz="16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掌握面动脉、 面静脉的行程、特点</a:t>
              </a:r>
              <a:endParaRPr lang="zh-CN" altLang="en-US" sz="15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淘宝网chenying0907出品 1"/>
          <p:cNvGrpSpPr/>
          <p:nvPr/>
        </p:nvGrpSpPr>
        <p:grpSpPr>
          <a:xfrm>
            <a:off x="642912" y="2384661"/>
            <a:ext cx="7715302" cy="363380"/>
            <a:chOff x="5834" y="3118"/>
            <a:chExt cx="11851" cy="763"/>
          </a:xfrm>
        </p:grpSpPr>
        <p:sp>
          <p:nvSpPr>
            <p:cNvPr id="26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淘宝网chenying0907出品 8"/>
            <p:cNvSpPr txBox="1"/>
            <p:nvPr/>
          </p:nvSpPr>
          <p:spPr>
            <a:xfrm>
              <a:off x="6209" y="3170"/>
              <a:ext cx="11476" cy="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4.</a:t>
              </a:r>
              <a:r>
                <a:rPr lang="zh-CN" altLang="en-US" sz="16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掌握腮腺的位置、毗邻及腮腺鞘的结构特点和临床意义</a:t>
              </a:r>
              <a:endParaRPr lang="zh-CN" altLang="en-US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淘宝网chenying0907出品 1"/>
          <p:cNvGrpSpPr/>
          <p:nvPr/>
        </p:nvGrpSpPr>
        <p:grpSpPr>
          <a:xfrm>
            <a:off x="642910" y="2786064"/>
            <a:ext cx="7383930" cy="363380"/>
            <a:chOff x="5834" y="3118"/>
            <a:chExt cx="11342" cy="763"/>
          </a:xfrm>
        </p:grpSpPr>
        <p:sp>
          <p:nvSpPr>
            <p:cNvPr id="30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淘宝网chenying0907出品 8"/>
            <p:cNvSpPr txBox="1"/>
            <p:nvPr/>
          </p:nvSpPr>
          <p:spPr>
            <a:xfrm>
              <a:off x="6209" y="3170"/>
              <a:ext cx="10831" cy="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5.</a:t>
              </a:r>
              <a:r>
                <a:rPr lang="zh-CN" altLang="en-US" sz="16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掌握额顶枕区、颞区软组织的层次及结构特点</a:t>
              </a:r>
              <a:endParaRPr lang="zh-CN" altLang="en-US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33"/>
          <p:cNvGrpSpPr/>
          <p:nvPr/>
        </p:nvGrpSpPr>
        <p:grpSpPr>
          <a:xfrm>
            <a:off x="37751" y="49318"/>
            <a:ext cx="1308682" cy="837818"/>
            <a:chOff x="-1344978" y="-685187"/>
            <a:chExt cx="6781080" cy="6092478"/>
          </a:xfrm>
        </p:grpSpPr>
        <p:sp>
          <p:nvSpPr>
            <p:cNvPr id="35" name="椭圆 3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淘宝网chenying0907出品 1"/>
          <p:cNvGrpSpPr/>
          <p:nvPr/>
        </p:nvGrpSpPr>
        <p:grpSpPr>
          <a:xfrm>
            <a:off x="642910" y="3208502"/>
            <a:ext cx="7429502" cy="363380"/>
            <a:chOff x="5834" y="3118"/>
            <a:chExt cx="11412" cy="763"/>
          </a:xfrm>
        </p:grpSpPr>
        <p:sp>
          <p:nvSpPr>
            <p:cNvPr id="48" name="淘宝网chenying0907出品 7"/>
            <p:cNvSpPr/>
            <p:nvPr/>
          </p:nvSpPr>
          <p:spPr>
            <a:xfrm>
              <a:off x="5834" y="3118"/>
              <a:ext cx="11342" cy="668"/>
            </a:xfrm>
            <a:prstGeom prst="rect">
              <a:avLst/>
            </a:prstGeom>
            <a:solidFill>
              <a:srgbClr val="1F4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淘宝网chenying0907出品 8"/>
            <p:cNvSpPr txBox="1"/>
            <p:nvPr/>
          </p:nvSpPr>
          <p:spPr>
            <a:xfrm>
              <a:off x="6209" y="3170"/>
              <a:ext cx="11037" cy="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5.</a:t>
              </a:r>
              <a:r>
                <a:rPr lang="zh-CN" altLang="en-US" sz="1600" b="1" dirty="0" smtClean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掌握垂体的位置及毗邻；掌握海绵窦的位置、构成、交通关系及穿经的结构</a:t>
              </a:r>
              <a:endParaRPr lang="zh-CN" altLang="en-US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未标题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289" y="214296"/>
            <a:ext cx="468974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（二）面侧深区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714348" y="2928940"/>
            <a:ext cx="1050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脑膜中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706706" y="4166634"/>
            <a:ext cx="5505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上牙槽后动脉：上颌后部牙、牙龈、牙槽突和上颌窦</a:t>
            </a: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703213" y="4523824"/>
            <a:ext cx="6655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眶下动脉：上颌前部牙、牙龈、牙槽突等。下睑及眶下方的皮肤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右箭头 69"/>
          <p:cNvSpPr/>
          <p:nvPr/>
        </p:nvSpPr>
        <p:spPr>
          <a:xfrm>
            <a:off x="4857752" y="3463882"/>
            <a:ext cx="252000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AutoShape 21"/>
          <p:cNvSpPr>
            <a:spLocks/>
          </p:cNvSpPr>
          <p:nvPr/>
        </p:nvSpPr>
        <p:spPr bwMode="auto">
          <a:xfrm>
            <a:off x="642910" y="2747254"/>
            <a:ext cx="108000" cy="39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AutoShape 21"/>
          <p:cNvSpPr>
            <a:spLocks/>
          </p:cNvSpPr>
          <p:nvPr/>
        </p:nvSpPr>
        <p:spPr bwMode="auto">
          <a:xfrm>
            <a:off x="642910" y="4286262"/>
            <a:ext cx="108000" cy="39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4" name="Picture 4" descr="t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412" y="214296"/>
            <a:ext cx="3857620" cy="30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50" y="642924"/>
            <a:ext cx="3786182" cy="30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00034" y="3786196"/>
            <a:ext cx="5248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第３段（翼腭窝段）：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从翼外肌上缘进入翼腭窝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04925" y="3345426"/>
            <a:ext cx="4318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第２段（翼肌段）：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翼外肌浅面或深面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01432" y="2214560"/>
            <a:ext cx="4551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第１段（下颌段）：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自起点至翼外肌下缘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760221" y="916534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以翼外肌为标志分为３段：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19254" y="916534"/>
            <a:ext cx="142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）上颌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57158" y="1357304"/>
            <a:ext cx="5459719" cy="714380"/>
            <a:chOff x="398165" y="1357304"/>
            <a:chExt cx="5459719" cy="714380"/>
          </a:xfrm>
          <a:solidFill>
            <a:schemeClr val="accent5"/>
          </a:solidFill>
        </p:grpSpPr>
        <p:sp>
          <p:nvSpPr>
            <p:cNvPr id="63" name="圆角矩形 62"/>
            <p:cNvSpPr/>
            <p:nvPr/>
          </p:nvSpPr>
          <p:spPr>
            <a:xfrm>
              <a:off x="428596" y="1357304"/>
              <a:ext cx="5429288" cy="7143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2897865" y="1500180"/>
              <a:ext cx="2954655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经翼外肌深或浅面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至翼腭窝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1142976" y="1714494"/>
              <a:ext cx="1800493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下颌颈深面入颞下窝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1214414" y="1406717"/>
              <a:ext cx="1620957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平下颌颈高度发出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98165" y="1500180"/>
              <a:ext cx="816249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颈外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A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>
            <a:xfrm>
              <a:off x="1285852" y="1714494"/>
              <a:ext cx="1548000" cy="1588"/>
            </a:xfrm>
            <a:prstGeom prst="straightConnector1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717841" y="2571750"/>
            <a:ext cx="5068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下牙槽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：下颌骨、下颌牙及牙龈、颏部及下唇</a:t>
            </a: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5143504" y="3345426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咀嚼肌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、颊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70" grpId="0" animBg="1"/>
      <p:bldP spid="71" grpId="0" animBg="1"/>
      <p:bldP spid="72" grpId="0" animBg="1"/>
      <p:bldP spid="29" grpId="0"/>
      <p:bldP spid="35" grpId="0"/>
      <p:bldP spid="36" grpId="0"/>
      <p:bldP spid="39" grpId="0"/>
      <p:bldP spid="48" grpId="0"/>
      <p:bldP spid="65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73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（二）面侧深区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14282" y="916534"/>
            <a:ext cx="1446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）下颌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946" name="Picture 2" descr="C:\Users\pc02\Desktop\g08034.tm.txt.441b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80" y="0"/>
            <a:ext cx="4591020" cy="2962982"/>
          </a:xfrm>
          <a:prstGeom prst="rect">
            <a:avLst/>
          </a:prstGeom>
          <a:noFill/>
        </p:spPr>
      </p:pic>
      <p:cxnSp>
        <p:nvCxnSpPr>
          <p:cNvPr id="54" name="直接连接符 53"/>
          <p:cNvCxnSpPr/>
          <p:nvPr/>
        </p:nvCxnSpPr>
        <p:spPr>
          <a:xfrm rot="10800000" flipV="1">
            <a:off x="503527" y="2220155"/>
            <a:ext cx="1398" cy="162000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03527" y="3311909"/>
            <a:ext cx="7273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舌神经：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分布于舌前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2/3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及口底粘膜、舌侧牙龈、舌下腺和下颌下腺等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00034" y="2862438"/>
            <a:ext cx="5038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耳颞神经：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分布于颞区、外耳道、耳廓前部皮肤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04925" y="2424073"/>
            <a:ext cx="5498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颊神经：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分布于颊粘膜、颊侧牙龈、颊部、口角皮肤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01432" y="1991380"/>
            <a:ext cx="4753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咀嚼肌神经：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至咬肌、翼内、外肌、颞肌      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03527" y="3685137"/>
            <a:ext cx="714380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下牙槽神经：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在舌神经的后方，进入下颌管，分支至下颌诸牙及下颌骨，出颏孔后为颏神经分布于下唇及颏部皮肤，其中的肌支为下颌舌骨肌神经支配下颌舌骨肌、二腹肌前腹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pc02\Desktop\u=3057284178,1659996827&amp;fm=214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1420"/>
            <a:ext cx="3738576" cy="4581525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三、面部的间隙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74965" y="3571882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内容：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71472" y="3143254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位置：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42844" y="845096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（一）概念</a:t>
            </a:r>
            <a:endParaRPr lang="zh-CN" altLang="en-US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400602" y="2643188"/>
            <a:ext cx="1385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咬肌间隙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42844" y="2143122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（二）组成</a:t>
            </a:r>
            <a:endParaRPr lang="zh-CN" altLang="en-US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85955" y="1643056"/>
            <a:ext cx="4012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相通，充满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C.T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，可为感染的扩散途径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574997" y="398836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特点：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1292870" y="3571882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内有至咬肌的血管和神经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289377" y="3143254"/>
            <a:ext cx="3647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咬肌和下颌支外面骨膜之间的间隙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1292902" y="3988368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前邻下颌第三磨牙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右箭头 61"/>
          <p:cNvSpPr/>
          <p:nvPr/>
        </p:nvSpPr>
        <p:spPr>
          <a:xfrm>
            <a:off x="3361079" y="4059806"/>
            <a:ext cx="18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3971" name="Picture 3" descr="C:\Users\pc02\Desktop\m24quvnvl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9282" y="1093949"/>
            <a:ext cx="3564750" cy="3192313"/>
          </a:xfrm>
          <a:prstGeom prst="rect">
            <a:avLst/>
          </a:prstGeom>
          <a:noFill/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85955" y="1273724"/>
            <a:ext cx="6186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位于颅底与上，下颌骨之间，散于骨、肌、筋膜之间的间隙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3575393" y="3988368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牙源性感染可扩散至此间隙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32" grpId="0"/>
      <p:bldP spid="48" grpId="0"/>
      <p:bldP spid="47" grpId="0"/>
      <p:bldP spid="52" grpId="0"/>
      <p:bldP spid="58" grpId="0"/>
      <p:bldP spid="59" grpId="0"/>
      <p:bldP spid="60" grpId="0"/>
      <p:bldP spid="61" grpId="0"/>
      <p:bldP spid="62" grpId="0" animBg="1"/>
      <p:bldP spid="36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t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357172"/>
            <a:ext cx="470376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三、面部的间隙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398895" y="4071948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后邻咽外侧间隙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395402" y="3690474"/>
            <a:ext cx="4108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b="1" dirty="0" smtClean="0">
                <a:latin typeface="宋体" panose="02010600030101010101" pitchFamily="2" charset="-122"/>
                <a:ea typeface="微软雅黑" pitchFamily="34" charset="-122"/>
              </a:rPr>
              <a:t>前通颊间隙（颊肌和咬肌之间的间隙）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03527" y="2059542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内容：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00034" y="150018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位置：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84084" y="928676"/>
            <a:ext cx="161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翼下颌间隙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AutoShape 21"/>
          <p:cNvSpPr>
            <a:spLocks/>
          </p:cNvSpPr>
          <p:nvPr/>
        </p:nvSpPr>
        <p:spPr bwMode="auto">
          <a:xfrm>
            <a:off x="1290895" y="3631178"/>
            <a:ext cx="108000" cy="57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503559" y="371475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特点：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1221432" y="2008607"/>
            <a:ext cx="3416320" cy="7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kumimoji="1" lang="zh-CN" altLang="en-US" b="1" dirty="0" smtClean="0">
                <a:latin typeface="微软雅黑" pitchFamily="34" charset="-122"/>
                <a:ea typeface="微软雅黑" pitchFamily="34" charset="-122"/>
              </a:rPr>
              <a:t>舌神经、下牙槽动、静脉和神经</a:t>
            </a:r>
            <a:endParaRPr kumimoji="1"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kumimoji="1" lang="zh-CN" altLang="en-US" b="1" dirty="0" smtClean="0">
                <a:latin typeface="微软雅黑" pitchFamily="34" charset="-122"/>
                <a:ea typeface="微软雅黑" pitchFamily="34" charset="-122"/>
              </a:rPr>
              <a:t>及下颌舌骨肌神经通过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217939" y="1500180"/>
            <a:ext cx="387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zh-CN" altLang="en-US" b="1" dirty="0" smtClean="0">
                <a:latin typeface="微软雅黑" pitchFamily="34" charset="-122"/>
                <a:ea typeface="微软雅黑" pitchFamily="34" charset="-122"/>
              </a:rPr>
              <a:t>翼内肌与下颌支内面骨膜之间的间隙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398895" y="3286130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上通颞下间隙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49" grpId="0"/>
      <p:bldP spid="50" grpId="0"/>
      <p:bldP spid="39" grpId="0"/>
      <p:bldP spid="56" grpId="0" animBg="1"/>
      <p:bldP spid="58" grpId="0"/>
      <p:bldP spid="59" grpId="0"/>
      <p:bldP spid="60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pc02\Desktop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0"/>
            <a:ext cx="3638550" cy="3781425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三、面部的间隙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398895" y="4572014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向前与对侧舌骨下间隙相交通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395402" y="419054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向后上痛翼下颌间隙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03527" y="3345426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内容：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00034" y="1428742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位置：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84084" y="928676"/>
            <a:ext cx="1385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舌下间隙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AutoShape 21"/>
          <p:cNvSpPr>
            <a:spLocks/>
          </p:cNvSpPr>
          <p:nvPr/>
        </p:nvSpPr>
        <p:spPr bwMode="auto">
          <a:xfrm>
            <a:off x="1290895" y="4131244"/>
            <a:ext cx="108000" cy="57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503559" y="4214824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特点：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1221432" y="3345426"/>
            <a:ext cx="7672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舌下腺、下颌下腺的深部及腺管、下颌下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节、舌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、舌下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和舌下血管等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217939" y="1357304"/>
            <a:ext cx="506857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位于下颌体的内侧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上界为口底粘膜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下界为下颌舌骨肌及舌骨舌肌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前外侧为下颌舌骨线以上的下颌骨体内侧面骨壁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后界止于舌根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398895" y="3786196"/>
            <a:ext cx="5032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向后在下颌舌骨肌群后缘处与下颌下间隙相交通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第三节  颅部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53743" y="3559740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两侧为上颞线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0250" y="3131112"/>
            <a:ext cx="2492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后为枕外隆凸和上项线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428596" y="2285998"/>
            <a:ext cx="115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境界：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4282" y="1857370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（一）额顶枕区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84084" y="928676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一、颅顶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642910" y="2702484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前为眶上缘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" name="Picture 1032" descr="颅的侧面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>
          <a:xfrm>
            <a:off x="4945094" y="228589"/>
            <a:ext cx="4127500" cy="4711700"/>
          </a:xfrm>
          <a:prstGeom prst="rect">
            <a:avLst/>
          </a:prstGeom>
        </p:spPr>
      </p:pic>
      <p:sp>
        <p:nvSpPr>
          <p:cNvPr id="32" name="Freeform 1036"/>
          <p:cNvSpPr>
            <a:spLocks noChangeArrowheads="1"/>
          </p:cNvSpPr>
          <p:nvPr/>
        </p:nvSpPr>
        <p:spPr bwMode="auto">
          <a:xfrm>
            <a:off x="5200681" y="928676"/>
            <a:ext cx="3657600" cy="1917700"/>
          </a:xfrm>
          <a:custGeom>
            <a:avLst/>
            <a:gdLst>
              <a:gd name="T0" fmla="*/ 2304 w 2304"/>
              <a:gd name="T1" fmla="*/ 632 h 1208"/>
              <a:gd name="T2" fmla="*/ 2112 w 2304"/>
              <a:gd name="T3" fmla="*/ 776 h 1208"/>
              <a:gd name="T4" fmla="*/ 1872 w 2304"/>
              <a:gd name="T5" fmla="*/ 488 h 1208"/>
              <a:gd name="T6" fmla="*/ 1680 w 2304"/>
              <a:gd name="T7" fmla="*/ 200 h 1208"/>
              <a:gd name="T8" fmla="*/ 1488 w 2304"/>
              <a:gd name="T9" fmla="*/ 104 h 1208"/>
              <a:gd name="T10" fmla="*/ 1152 w 2304"/>
              <a:gd name="T11" fmla="*/ 8 h 1208"/>
              <a:gd name="T12" fmla="*/ 912 w 2304"/>
              <a:gd name="T13" fmla="*/ 56 h 1208"/>
              <a:gd name="T14" fmla="*/ 528 w 2304"/>
              <a:gd name="T15" fmla="*/ 104 h 1208"/>
              <a:gd name="T16" fmla="*/ 432 w 2304"/>
              <a:gd name="T17" fmla="*/ 200 h 1208"/>
              <a:gd name="T18" fmla="*/ 192 w 2304"/>
              <a:gd name="T19" fmla="*/ 440 h 1208"/>
              <a:gd name="T20" fmla="*/ 240 w 2304"/>
              <a:gd name="T21" fmla="*/ 1016 h 1208"/>
              <a:gd name="T22" fmla="*/ 336 w 2304"/>
              <a:gd name="T23" fmla="*/ 1160 h 1208"/>
              <a:gd name="T24" fmla="*/ 0 w 2304"/>
              <a:gd name="T25" fmla="*/ 1208 h 1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04"/>
              <a:gd name="T40" fmla="*/ 0 h 1208"/>
              <a:gd name="T41" fmla="*/ 2304 w 2304"/>
              <a:gd name="T42" fmla="*/ 1208 h 1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04" h="1208">
                <a:moveTo>
                  <a:pt x="2304" y="632"/>
                </a:moveTo>
                <a:cubicBezTo>
                  <a:pt x="2244" y="716"/>
                  <a:pt x="2184" y="800"/>
                  <a:pt x="2112" y="776"/>
                </a:cubicBezTo>
                <a:cubicBezTo>
                  <a:pt x="2040" y="752"/>
                  <a:pt x="1944" y="584"/>
                  <a:pt x="1872" y="488"/>
                </a:cubicBezTo>
                <a:cubicBezTo>
                  <a:pt x="1800" y="392"/>
                  <a:pt x="1744" y="264"/>
                  <a:pt x="1680" y="200"/>
                </a:cubicBezTo>
                <a:cubicBezTo>
                  <a:pt x="1616" y="136"/>
                  <a:pt x="1576" y="136"/>
                  <a:pt x="1488" y="104"/>
                </a:cubicBezTo>
                <a:cubicBezTo>
                  <a:pt x="1400" y="72"/>
                  <a:pt x="1248" y="16"/>
                  <a:pt x="1152" y="8"/>
                </a:cubicBezTo>
                <a:cubicBezTo>
                  <a:pt x="1056" y="0"/>
                  <a:pt x="1016" y="40"/>
                  <a:pt x="912" y="56"/>
                </a:cubicBezTo>
                <a:cubicBezTo>
                  <a:pt x="808" y="72"/>
                  <a:pt x="608" y="80"/>
                  <a:pt x="528" y="104"/>
                </a:cubicBezTo>
                <a:cubicBezTo>
                  <a:pt x="448" y="128"/>
                  <a:pt x="488" y="144"/>
                  <a:pt x="432" y="200"/>
                </a:cubicBezTo>
                <a:cubicBezTo>
                  <a:pt x="376" y="256"/>
                  <a:pt x="224" y="304"/>
                  <a:pt x="192" y="440"/>
                </a:cubicBezTo>
                <a:cubicBezTo>
                  <a:pt x="160" y="576"/>
                  <a:pt x="216" y="896"/>
                  <a:pt x="240" y="1016"/>
                </a:cubicBezTo>
                <a:cubicBezTo>
                  <a:pt x="264" y="1136"/>
                  <a:pt x="376" y="1128"/>
                  <a:pt x="336" y="1160"/>
                </a:cubicBezTo>
                <a:cubicBezTo>
                  <a:pt x="296" y="1192"/>
                  <a:pt x="48" y="1200"/>
                  <a:pt x="0" y="120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428596" y="1416600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分为额顶枕区和颞区两部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49" grpId="0"/>
      <p:bldP spid="50" grpId="0"/>
      <p:bldP spid="39" grpId="0"/>
      <p:bldP spid="64" grpId="0"/>
      <p:bldP spid="32" grpId="0" animBg="1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6" descr="D:\ZHOU\02.JPG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286116" y="708430"/>
            <a:ext cx="5809245" cy="379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（一）额顶枕区</a:t>
            </a:r>
            <a:endParaRPr lang="zh-CN" altLang="en-US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428596" y="928676"/>
            <a:ext cx="161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层次结构：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67252" y="1857370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浅筋膜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63759" y="1428742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皮肤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67284" y="2273856"/>
            <a:ext cx="1290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帽状腱膜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1914459" y="928676"/>
            <a:ext cx="1943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由浅入深分为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67252" y="3143254"/>
            <a:ext cx="1290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颅骨外膜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63759" y="2714626"/>
            <a:ext cx="2079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帽状腱膜下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L.C.T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AutoShape 21"/>
          <p:cNvSpPr>
            <a:spLocks/>
          </p:cNvSpPr>
          <p:nvPr/>
        </p:nvSpPr>
        <p:spPr bwMode="auto">
          <a:xfrm flipH="1">
            <a:off x="1928794" y="1643056"/>
            <a:ext cx="108000" cy="75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2112047" y="1643056"/>
            <a:ext cx="1569660" cy="7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紧密相连，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合称“</a:t>
            </a:r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头皮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pc02\Desktop\图片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3966" y="142858"/>
            <a:ext cx="4110034" cy="4891280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（一）额顶枕区</a:t>
            </a:r>
            <a:endParaRPr lang="zh-CN" altLang="en-US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28596" y="1298008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皮肤：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06568" y="916534"/>
            <a:ext cx="1865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）“头皮”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40260" y="2428874"/>
            <a:ext cx="1290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浅筋膜：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71472" y="4274120"/>
            <a:ext cx="4570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前连额肌，后接枕肌，两侧续于颞筋膜浅层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63759" y="3916930"/>
            <a:ext cx="152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帽状腱膜：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74965" y="2000246"/>
            <a:ext cx="3962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有丰富的血管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外伤易出血，但愈合快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71472" y="1643056"/>
            <a:ext cx="3671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有大量汗腺、皮脂腺，易发生疖肿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74965" y="3155396"/>
            <a:ext cx="3993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皮肤和帽状腱膜之间形成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C.T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小梁相连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71472" y="2786064"/>
            <a:ext cx="1939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D.C.T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和脂肪组织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574997" y="3500444"/>
            <a:ext cx="4339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形成无数小格，其内有脂肪、血管和神经</a:t>
            </a:r>
            <a:endParaRPr lang="zh-CN" altLang="en-US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pc02\Desktop\图片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2311" y="142858"/>
            <a:ext cx="3721721" cy="4429156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（一）额顶枕区</a:t>
            </a:r>
            <a:endParaRPr lang="zh-CN" altLang="en-US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06568" y="857238"/>
            <a:ext cx="4151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）帽状腱膜下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L.C.T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（腱膜下间隙）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32089" y="1643056"/>
            <a:ext cx="290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前至眶上缘，后至上项线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8596" y="1285866"/>
            <a:ext cx="415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“头皮”和颅骨外膜之间的一层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L.C.T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28596" y="2500312"/>
            <a:ext cx="4904194" cy="1083712"/>
            <a:chOff x="428596" y="2786064"/>
            <a:chExt cx="4904194" cy="1083712"/>
          </a:xfrm>
        </p:grpSpPr>
        <p:sp>
          <p:nvSpPr>
            <p:cNvPr id="51" name="圆角矩形 50"/>
            <p:cNvSpPr/>
            <p:nvPr/>
          </p:nvSpPr>
          <p:spPr>
            <a:xfrm>
              <a:off x="428596" y="2786064"/>
              <a:ext cx="4857784" cy="1071570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432089" y="3155396"/>
              <a:ext cx="49007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腱膜下出血易</a:t>
              </a:r>
              <a:r>
                <a:rPr lang="zh-CN" altLang="en-US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蔓延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，感染可沿导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V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和板障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V</a:t>
              </a: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入颅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28596" y="2786064"/>
              <a:ext cx="13388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头皮撕脱伤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432121" y="3500444"/>
              <a:ext cx="2031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颅顶部“危险区”</a:t>
              </a:r>
              <a:endPara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06568" y="3643320"/>
            <a:ext cx="2793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）颅骨外膜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428596" y="1988104"/>
            <a:ext cx="4060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“头皮”借此层与颅骨外膜疏松连接</a:t>
            </a:r>
            <a:endParaRPr lang="zh-CN" altLang="en-US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8" name="Picture 4" descr="面肌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>
          <a:xfrm>
            <a:off x="5500694" y="142858"/>
            <a:ext cx="3627462" cy="4267307"/>
          </a:xfrm>
          <a:prstGeom prst="rect">
            <a:avLst/>
          </a:prstGeom>
        </p:spPr>
      </p:pic>
      <p:pic>
        <p:nvPicPr>
          <p:cNvPr id="49" name="Picture 8" descr="头皮感染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lum bright="-18000" contrast="30000"/>
          </a:blip>
          <a:srcRect/>
          <a:stretch>
            <a:fillRect/>
          </a:stretch>
        </p:blipFill>
        <p:spPr>
          <a:xfrm>
            <a:off x="5429288" y="327381"/>
            <a:ext cx="3714744" cy="4316071"/>
          </a:xfrm>
        </p:spPr>
      </p:pic>
      <p:sp>
        <p:nvSpPr>
          <p:cNvPr id="53" name="下箭头 52"/>
          <p:cNvSpPr/>
          <p:nvPr/>
        </p:nvSpPr>
        <p:spPr>
          <a:xfrm>
            <a:off x="2428860" y="2356312"/>
            <a:ext cx="288000" cy="180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32089" y="4429120"/>
            <a:ext cx="1983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与骨缝紧密连接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28596" y="4071930"/>
            <a:ext cx="1983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与颅骨连接疏松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2688915" y="4000510"/>
            <a:ext cx="2954655" cy="857256"/>
            <a:chOff x="2688915" y="4000510"/>
            <a:chExt cx="2954655" cy="857256"/>
          </a:xfrm>
          <a:solidFill>
            <a:schemeClr val="accent6">
              <a:lumMod val="75000"/>
            </a:schemeClr>
          </a:solidFill>
        </p:grpSpPr>
        <p:sp>
          <p:nvSpPr>
            <p:cNvPr id="62" name="圆角矩形 61"/>
            <p:cNvSpPr/>
            <p:nvPr/>
          </p:nvSpPr>
          <p:spPr>
            <a:xfrm>
              <a:off x="2714612" y="4000510"/>
              <a:ext cx="2928958" cy="85725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2692408" y="4429138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血肿局限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2688915" y="4071948"/>
              <a:ext cx="29546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易于剥离，头皮撕脱可累及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1" name="下箭头 60"/>
          <p:cNvSpPr/>
          <p:nvPr/>
        </p:nvSpPr>
        <p:spPr>
          <a:xfrm rot="16200000">
            <a:off x="2428017" y="4284857"/>
            <a:ext cx="288000" cy="216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1" grpId="0"/>
      <p:bldP spid="32" grpId="0"/>
      <p:bldP spid="29" grpId="0"/>
      <p:bldP spid="36" grpId="0"/>
      <p:bldP spid="53" grpId="0" animBg="1"/>
      <p:bldP spid="56" grpId="0"/>
      <p:bldP spid="57" grpId="0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32" descr="颅的侧面观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>
          <a:xfrm>
            <a:off x="4945094" y="228589"/>
            <a:ext cx="4127500" cy="4711700"/>
          </a:xfrm>
          <a:prstGeom prst="rect">
            <a:avLst/>
          </a:prstGeom>
        </p:spPr>
      </p:pic>
      <p:sp>
        <p:nvSpPr>
          <p:cNvPr id="32" name="Freeform 1036"/>
          <p:cNvSpPr>
            <a:spLocks noChangeArrowheads="1"/>
          </p:cNvSpPr>
          <p:nvPr/>
        </p:nvSpPr>
        <p:spPr bwMode="auto">
          <a:xfrm>
            <a:off x="5200681" y="928676"/>
            <a:ext cx="3657600" cy="1917700"/>
          </a:xfrm>
          <a:custGeom>
            <a:avLst/>
            <a:gdLst>
              <a:gd name="T0" fmla="*/ 2304 w 2304"/>
              <a:gd name="T1" fmla="*/ 632 h 1208"/>
              <a:gd name="T2" fmla="*/ 2112 w 2304"/>
              <a:gd name="T3" fmla="*/ 776 h 1208"/>
              <a:gd name="T4" fmla="*/ 1872 w 2304"/>
              <a:gd name="T5" fmla="*/ 488 h 1208"/>
              <a:gd name="T6" fmla="*/ 1680 w 2304"/>
              <a:gd name="T7" fmla="*/ 200 h 1208"/>
              <a:gd name="T8" fmla="*/ 1488 w 2304"/>
              <a:gd name="T9" fmla="*/ 104 h 1208"/>
              <a:gd name="T10" fmla="*/ 1152 w 2304"/>
              <a:gd name="T11" fmla="*/ 8 h 1208"/>
              <a:gd name="T12" fmla="*/ 912 w 2304"/>
              <a:gd name="T13" fmla="*/ 56 h 1208"/>
              <a:gd name="T14" fmla="*/ 528 w 2304"/>
              <a:gd name="T15" fmla="*/ 104 h 1208"/>
              <a:gd name="T16" fmla="*/ 432 w 2304"/>
              <a:gd name="T17" fmla="*/ 200 h 1208"/>
              <a:gd name="T18" fmla="*/ 192 w 2304"/>
              <a:gd name="T19" fmla="*/ 440 h 1208"/>
              <a:gd name="T20" fmla="*/ 240 w 2304"/>
              <a:gd name="T21" fmla="*/ 1016 h 1208"/>
              <a:gd name="T22" fmla="*/ 336 w 2304"/>
              <a:gd name="T23" fmla="*/ 1160 h 1208"/>
              <a:gd name="T24" fmla="*/ 0 w 2304"/>
              <a:gd name="T25" fmla="*/ 1208 h 1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04"/>
              <a:gd name="T40" fmla="*/ 0 h 1208"/>
              <a:gd name="T41" fmla="*/ 2304 w 2304"/>
              <a:gd name="T42" fmla="*/ 1208 h 1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04" h="1208">
                <a:moveTo>
                  <a:pt x="2304" y="632"/>
                </a:moveTo>
                <a:cubicBezTo>
                  <a:pt x="2244" y="716"/>
                  <a:pt x="2184" y="800"/>
                  <a:pt x="2112" y="776"/>
                </a:cubicBezTo>
                <a:cubicBezTo>
                  <a:pt x="2040" y="752"/>
                  <a:pt x="1944" y="584"/>
                  <a:pt x="1872" y="488"/>
                </a:cubicBezTo>
                <a:cubicBezTo>
                  <a:pt x="1800" y="392"/>
                  <a:pt x="1744" y="264"/>
                  <a:pt x="1680" y="200"/>
                </a:cubicBezTo>
                <a:cubicBezTo>
                  <a:pt x="1616" y="136"/>
                  <a:pt x="1576" y="136"/>
                  <a:pt x="1488" y="104"/>
                </a:cubicBezTo>
                <a:cubicBezTo>
                  <a:pt x="1400" y="72"/>
                  <a:pt x="1248" y="16"/>
                  <a:pt x="1152" y="8"/>
                </a:cubicBezTo>
                <a:cubicBezTo>
                  <a:pt x="1056" y="0"/>
                  <a:pt x="1016" y="40"/>
                  <a:pt x="912" y="56"/>
                </a:cubicBezTo>
                <a:cubicBezTo>
                  <a:pt x="808" y="72"/>
                  <a:pt x="608" y="80"/>
                  <a:pt x="528" y="104"/>
                </a:cubicBezTo>
                <a:cubicBezTo>
                  <a:pt x="448" y="128"/>
                  <a:pt x="488" y="144"/>
                  <a:pt x="432" y="200"/>
                </a:cubicBezTo>
                <a:cubicBezTo>
                  <a:pt x="376" y="256"/>
                  <a:pt x="224" y="304"/>
                  <a:pt x="192" y="440"/>
                </a:cubicBezTo>
                <a:cubicBezTo>
                  <a:pt x="160" y="576"/>
                  <a:pt x="216" y="896"/>
                  <a:pt x="240" y="1016"/>
                </a:cubicBezTo>
                <a:cubicBezTo>
                  <a:pt x="264" y="1136"/>
                  <a:pt x="376" y="1128"/>
                  <a:pt x="336" y="1160"/>
                </a:cubicBezTo>
                <a:cubicBezTo>
                  <a:pt x="296" y="1192"/>
                  <a:pt x="48" y="1200"/>
                  <a:pt x="0" y="120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5" name="Picture 3" descr="E:\zhao\运动\头颈肌\jjj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9624"/>
            <a:ext cx="4143372" cy="37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一、颅顶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428596" y="1155132"/>
            <a:ext cx="115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境界：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4282" y="78580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（二）颞区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424914" y="1142990"/>
            <a:ext cx="3647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颅顶两侧，上颞线与颧弓上缘之间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28596" y="1559476"/>
            <a:ext cx="161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层次结构：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03527" y="2214560"/>
            <a:ext cx="963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浅筋膜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00034" y="1928808"/>
            <a:ext cx="758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皮肤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503559" y="2500312"/>
            <a:ext cx="1752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颞浅、深筋膜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03527" y="4786328"/>
            <a:ext cx="11689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颅骨外膜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00034" y="3774054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颞肌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750910" y="3143254"/>
            <a:ext cx="43476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向下分深、浅两层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分别附着于颧弓内、外侧面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47417" y="2833218"/>
            <a:ext cx="31165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帽状腱膜的延续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向下至面部消失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AutoShape 21"/>
          <p:cNvSpPr>
            <a:spLocks/>
          </p:cNvSpPr>
          <p:nvPr/>
        </p:nvSpPr>
        <p:spPr bwMode="auto">
          <a:xfrm>
            <a:off x="642910" y="3059674"/>
            <a:ext cx="108000" cy="504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750910" y="3429006"/>
            <a:ext cx="4758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 algn="just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两层间的间隙称颞筋膜间间隙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内有脂肪和颞中血管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675756" y="4143386"/>
            <a:ext cx="51090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与颞深筋膜深层下部之间有颞浅间隙，其内有脂肪组织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AutoShape 21"/>
          <p:cNvSpPr>
            <a:spLocks/>
          </p:cNvSpPr>
          <p:nvPr/>
        </p:nvSpPr>
        <p:spPr bwMode="auto">
          <a:xfrm>
            <a:off x="610882" y="4274120"/>
            <a:ext cx="108000" cy="324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675756" y="4429138"/>
            <a:ext cx="6625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与颅骨外膜之间有颞深间隙，其内有颞深前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及颞深后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9" grpId="0"/>
      <p:bldP spid="64" grpId="0"/>
      <p:bldP spid="28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42858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第一节  概述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431216" y="2143122"/>
            <a:ext cx="4014561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分部：以眶上缘、颧弓、外耳门上缘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和乳突的连线为界分为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颅部和面部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28596" y="1285866"/>
            <a:ext cx="470705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与颈部分界：下颌体下缘、下颌角、乳突、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 上项线和枕外隆凸的连线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428596" y="857238"/>
            <a:ext cx="1569982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境界和分部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08233" y="4559872"/>
            <a:ext cx="598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面部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AutoShape 21"/>
          <p:cNvSpPr>
            <a:spLocks/>
          </p:cNvSpPr>
          <p:nvPr/>
        </p:nvSpPr>
        <p:spPr bwMode="auto">
          <a:xfrm>
            <a:off x="785786" y="3948598"/>
            <a:ext cx="108000" cy="720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906138" y="3659696"/>
            <a:ext cx="598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颅部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AutoShape 21"/>
          <p:cNvSpPr>
            <a:spLocks/>
          </p:cNvSpPr>
          <p:nvPr/>
        </p:nvSpPr>
        <p:spPr bwMode="auto">
          <a:xfrm>
            <a:off x="1535042" y="4612674"/>
            <a:ext cx="108000" cy="288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1647933" y="4755550"/>
            <a:ext cx="8050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面侧区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644440" y="4447774"/>
            <a:ext cx="8050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面浅部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668441" y="4100466"/>
            <a:ext cx="598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颅腔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AutoShape 21"/>
          <p:cNvSpPr>
            <a:spLocks/>
          </p:cNvSpPr>
          <p:nvPr/>
        </p:nvSpPr>
        <p:spPr bwMode="auto">
          <a:xfrm>
            <a:off x="1549487" y="3524385"/>
            <a:ext cx="108000" cy="684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1673332" y="3662101"/>
            <a:ext cx="598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颅底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669839" y="3229408"/>
            <a:ext cx="598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颅顶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AutoShape 21"/>
          <p:cNvSpPr>
            <a:spLocks/>
          </p:cNvSpPr>
          <p:nvPr/>
        </p:nvSpPr>
        <p:spPr bwMode="auto">
          <a:xfrm>
            <a:off x="2281093" y="3261717"/>
            <a:ext cx="108000" cy="396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2428860" y="3469666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颞区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425367" y="3071816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额顶枕区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7" name="Picture 1028" descr="颅的侧面观"/>
          <p:cNvPicPr>
            <a:picLocks noChangeAspect="1" noChangeArrowheads="1"/>
          </p:cNvPicPr>
          <p:nvPr/>
        </p:nvPicPr>
        <p:blipFill>
          <a:blip r:embed="rId3">
            <a:lum bright="-24000" contrast="42000"/>
          </a:blip>
          <a:srcRect/>
          <a:stretch>
            <a:fillRect/>
          </a:stretch>
        </p:blipFill>
        <p:spPr>
          <a:xfrm>
            <a:off x="5224499" y="492695"/>
            <a:ext cx="3557582" cy="4293633"/>
          </a:xfrm>
          <a:prstGeom prst="rect">
            <a:avLst/>
          </a:prstGeom>
        </p:spPr>
      </p:pic>
      <p:sp>
        <p:nvSpPr>
          <p:cNvPr id="58" name="Rectangle 1032"/>
          <p:cNvSpPr>
            <a:spLocks noChangeArrowheads="1"/>
          </p:cNvSpPr>
          <p:nvPr/>
        </p:nvSpPr>
        <p:spPr bwMode="auto">
          <a:xfrm>
            <a:off x="6217229" y="1483295"/>
            <a:ext cx="736051" cy="5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4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颅</a:t>
            </a:r>
          </a:p>
        </p:txBody>
      </p:sp>
      <p:sp>
        <p:nvSpPr>
          <p:cNvPr id="59" name="Rectangle 1033"/>
          <p:cNvSpPr>
            <a:spLocks noChangeArrowheads="1"/>
          </p:cNvSpPr>
          <p:nvPr/>
        </p:nvSpPr>
        <p:spPr bwMode="auto">
          <a:xfrm>
            <a:off x="7969829" y="3769295"/>
            <a:ext cx="736051" cy="5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4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面</a:t>
            </a:r>
          </a:p>
        </p:txBody>
      </p:sp>
      <p:sp>
        <p:nvSpPr>
          <p:cNvPr id="60" name="Freeform 1037"/>
          <p:cNvSpPr>
            <a:spLocks noChangeArrowheads="1"/>
          </p:cNvSpPr>
          <p:nvPr/>
        </p:nvSpPr>
        <p:spPr bwMode="auto">
          <a:xfrm>
            <a:off x="5564687" y="3135901"/>
            <a:ext cx="2760193" cy="1554078"/>
          </a:xfrm>
          <a:custGeom>
            <a:avLst/>
            <a:gdLst/>
            <a:ahLst/>
            <a:cxnLst>
              <a:cxn ang="0">
                <a:pos x="2160" y="1296"/>
              </a:cxn>
              <a:cxn ang="0">
                <a:pos x="1728" y="1200"/>
              </a:cxn>
              <a:cxn ang="0">
                <a:pos x="1344" y="1008"/>
              </a:cxn>
              <a:cxn ang="0">
                <a:pos x="624" y="384"/>
              </a:cxn>
              <a:cxn ang="0">
                <a:pos x="0" y="0"/>
              </a:cxn>
            </a:cxnLst>
            <a:rect l="0" t="0" r="r" b="b"/>
            <a:pathLst>
              <a:path w="2160" h="1296">
                <a:moveTo>
                  <a:pt x="2160" y="1296"/>
                </a:moveTo>
                <a:cubicBezTo>
                  <a:pt x="2012" y="1272"/>
                  <a:pt x="1864" y="1248"/>
                  <a:pt x="1728" y="1200"/>
                </a:cubicBezTo>
                <a:cubicBezTo>
                  <a:pt x="1592" y="1152"/>
                  <a:pt x="1528" y="1144"/>
                  <a:pt x="1344" y="1008"/>
                </a:cubicBezTo>
                <a:cubicBezTo>
                  <a:pt x="1160" y="872"/>
                  <a:pt x="848" y="552"/>
                  <a:pt x="624" y="384"/>
                </a:cubicBezTo>
                <a:cubicBezTo>
                  <a:pt x="400" y="216"/>
                  <a:pt x="104" y="64"/>
                  <a:pt x="0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Line 1038"/>
          <p:cNvSpPr>
            <a:spLocks noChangeShapeType="1"/>
          </p:cNvSpPr>
          <p:nvPr/>
        </p:nvSpPr>
        <p:spPr bwMode="auto">
          <a:xfrm flipH="1">
            <a:off x="5423373" y="2000246"/>
            <a:ext cx="3434907" cy="149651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8" grpId="0"/>
      <p:bldP spid="39" grpId="0" animBg="1"/>
      <p:bldP spid="47" grpId="0"/>
      <p:bldP spid="48" grpId="0"/>
      <p:bldP spid="50" grpId="0"/>
      <p:bldP spid="51" grpId="0" animBg="1"/>
      <p:bldP spid="52" grpId="0"/>
      <p:bldP spid="53" grpId="0"/>
      <p:bldP spid="54" grpId="0" animBg="1"/>
      <p:bldP spid="55" grpId="0"/>
      <p:bldP spid="56" grpId="0"/>
      <p:bldP spid="58" grpId="0"/>
      <p:bldP spid="59" grpId="0"/>
      <p:bldP spid="60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5000628" y="285734"/>
          <a:ext cx="4071934" cy="4508575"/>
        </p:xfrm>
        <a:graphic>
          <a:graphicData uri="http://schemas.openxmlformats.org/presentationml/2006/ole">
            <p:oleObj spid="_x0000_s87042" name="Image" r:id="rId4" imgW="7802330" imgH="8641017" progId="">
              <p:embed/>
            </p:oleObj>
          </a:graphicData>
        </a:graphic>
      </p:graphicFrame>
      <p:pic>
        <p:nvPicPr>
          <p:cNvPr id="68" name="Picture 2" descr="C:\My Documents\t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3159" y="357172"/>
            <a:ext cx="5180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一、颅顶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4282" y="785800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（三）颅顶部的血管、神经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57158" y="1202286"/>
            <a:ext cx="387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位于浅筋膜内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分前、外侧和后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组：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28596" y="1643056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前组：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500034" y="3155396"/>
            <a:ext cx="400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枕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、枕大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N(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颈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后支的分支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428596" y="3602660"/>
            <a:ext cx="2214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外侧组（颞区）：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596" y="2786064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后组：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500034" y="2000246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内：滑车上动静脉和神经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00034" y="2345294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外：眶上动、静脉和神经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500034" y="3981874"/>
            <a:ext cx="3206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颞浅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和耳颞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N(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耳廓前方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500034" y="4357700"/>
            <a:ext cx="4094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耳后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、耳大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和枕小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N(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耳廓后方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4" grpId="0"/>
      <p:bldP spid="28" grpId="0"/>
      <p:bldP spid="58" grpId="0"/>
      <p:bldP spid="36" grpId="0"/>
      <p:bldP spid="39" grpId="0"/>
      <p:bldP spid="61" grpId="0"/>
      <p:bldP spid="63" grpId="0"/>
      <p:bldP spid="65" grpId="0"/>
      <p:bldP spid="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C:\Users\pc02\Desktop\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88410"/>
            <a:ext cx="4214819" cy="3555108"/>
          </a:xfrm>
          <a:prstGeom prst="rect">
            <a:avLst/>
          </a:prstGeom>
          <a:noFill/>
        </p:spPr>
      </p:pic>
      <p:pic>
        <p:nvPicPr>
          <p:cNvPr id="111618" name="Picture 2" descr="C:\Users\pc02\Desktop\u=315450606,3890198882&amp;fm=214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64" y="71420"/>
            <a:ext cx="4314836" cy="3063833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一、颅顶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4282" y="785800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（四）颅顶骨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28596" y="1214428"/>
            <a:ext cx="5540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骨折线以受力点呈放射状，小儿易出现凹陷性骨折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317363" y="2285998"/>
            <a:ext cx="1826141" cy="338554"/>
          </a:xfrm>
          <a:prstGeom prst="rect">
            <a:avLst/>
          </a:prstGeom>
          <a:ln>
            <a:prstDash val="sysDot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外伤易致内板骨折</a:t>
            </a:r>
            <a:endParaRPr lang="zh-CN" altLang="en-US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428596" y="3214692"/>
            <a:ext cx="3397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板障内有容纳板障</a:t>
            </a:r>
            <a:r>
              <a:rPr lang="en-US" altLang="zh-CN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的板障管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596" y="1643056"/>
            <a:ext cx="323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分为外板、板障和内板三层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500034" y="2071684"/>
            <a:ext cx="2675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外板：厚，弧度＜内板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00034" y="2428874"/>
            <a:ext cx="1983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内板：薄，质脆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500034" y="3643320"/>
            <a:ext cx="2837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板障管于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线片呈裂纹装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500034" y="4071948"/>
            <a:ext cx="1598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板障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组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00034" y="2786064"/>
            <a:ext cx="1686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板障：板障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AutoShape 21"/>
          <p:cNvSpPr>
            <a:spLocks/>
          </p:cNvSpPr>
          <p:nvPr/>
        </p:nvSpPr>
        <p:spPr bwMode="auto">
          <a:xfrm flipH="1">
            <a:off x="3143240" y="2285998"/>
            <a:ext cx="108000" cy="432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151496" y="4071948"/>
            <a:ext cx="9476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额板障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V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151496" y="4376336"/>
            <a:ext cx="1563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颞前、后板障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V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151496" y="4662088"/>
            <a:ext cx="9476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枕板障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V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右箭头 46"/>
          <p:cNvSpPr/>
          <p:nvPr/>
        </p:nvSpPr>
        <p:spPr>
          <a:xfrm>
            <a:off x="3357554" y="3714758"/>
            <a:ext cx="214314" cy="214314"/>
          </a:xfrm>
          <a:prstGeom prst="rightArrow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3571868" y="3643320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与骨折线区别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714348" y="4500576"/>
            <a:ext cx="87716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止血？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8" grpId="0" animBg="1"/>
      <p:bldP spid="36" grpId="0"/>
      <p:bldP spid="39" grpId="0"/>
      <p:bldP spid="61" grpId="0"/>
      <p:bldP spid="63" grpId="0"/>
      <p:bldP spid="65" grpId="0"/>
      <p:bldP spid="67" grpId="0"/>
      <p:bldP spid="29" grpId="0"/>
      <p:bldP spid="31" grpId="0" animBg="1"/>
      <p:bldP spid="32" grpId="0"/>
      <p:bldP spid="34" grpId="0"/>
      <p:bldP spid="35" grpId="0"/>
      <p:bldP spid="47" grpId="0" animBg="1"/>
      <p:bldP spid="49" grpId="0"/>
      <p:bldP spid="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第三节  颅部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87696" y="845096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二、颅底内面和颅腔</a:t>
            </a:r>
            <a:endParaRPr lang="zh-CN" altLang="en-US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43505" y="1214428"/>
            <a:ext cx="2852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（一）颅底内面的结构、毗邻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428597" y="1581866"/>
          <a:ext cx="5429287" cy="34187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28693"/>
                <a:gridCol w="1928826"/>
                <a:gridCol w="2571768"/>
              </a:tblGrid>
              <a:tr h="270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分部</a:t>
                      </a:r>
                    </a:p>
                  </a:txBody>
                  <a:tcPr marL="57610" marR="576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形成结构</a:t>
                      </a:r>
                    </a:p>
                  </a:txBody>
                  <a:tcPr marL="57610" marR="576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通行结构</a:t>
                      </a:r>
                    </a:p>
                  </a:txBody>
                  <a:tcPr marL="57610" marR="57610" marT="0" marB="0" anchor="ctr">
                    <a:solidFill>
                      <a:schemeClr val="accent3"/>
                    </a:solidFill>
                  </a:tcPr>
                </a:tc>
              </a:tr>
              <a:tr h="242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颅前窝</a:t>
                      </a:r>
                    </a:p>
                  </a:txBody>
                  <a:tcPr marL="57610" marR="5761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筛孔</a:t>
                      </a:r>
                    </a:p>
                  </a:txBody>
                  <a:tcPr marL="57610" marR="5761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嗅神经</a:t>
                      </a:r>
                    </a:p>
                  </a:txBody>
                  <a:tcPr marL="57610" marR="57610" marT="0" marB="0" anchor="ctr">
                    <a:solidFill>
                      <a:schemeClr val="bg2"/>
                    </a:solidFill>
                  </a:tcPr>
                </a:tc>
              </a:tr>
              <a:tr h="24217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颅中窝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眶上裂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Ⅲ、Ⅳ、Ⅴ</a:t>
                      </a:r>
                      <a:r>
                        <a:rPr lang="en-US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、Ⅵ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圆孔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上颌神经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视神经管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视神经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微软雅黑" pitchFamily="34" charset="-122"/>
                          <a:ea typeface="微软雅黑" pitchFamily="34" charset="-122"/>
                        </a:rPr>
                        <a:t>卵圆孔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下颌神经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微软雅黑" pitchFamily="34" charset="-122"/>
                          <a:ea typeface="微软雅黑" pitchFamily="34" charset="-122"/>
                        </a:rPr>
                        <a:t>棘孔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脑膜中动脉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微软雅黑" pitchFamily="34" charset="-122"/>
                          <a:ea typeface="微软雅黑" pitchFamily="34" charset="-122"/>
                        </a:rPr>
                        <a:t>破裂孔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颈内动脉</a:t>
                      </a:r>
                    </a:p>
                  </a:txBody>
                  <a:tcPr marL="57610" marR="5761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217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颅后窝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枕骨大孔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延髓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颈静脉孔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颈内静脉、Ⅸ、Ⅹ、Ⅺ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微软雅黑" pitchFamily="34" charset="-122"/>
                          <a:ea typeface="微软雅黑" pitchFamily="34" charset="-122"/>
                        </a:rPr>
                        <a:t>舌下神经管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舌下神经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微软雅黑" pitchFamily="34" charset="-122"/>
                          <a:ea typeface="微软雅黑" pitchFamily="34" charset="-122"/>
                        </a:rPr>
                        <a:t>内耳门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面神经、前庭蜗神经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微软雅黑" pitchFamily="34" charset="-122"/>
                          <a:ea typeface="微软雅黑" pitchFamily="34" charset="-122"/>
                        </a:rPr>
                        <a:t>横窦沟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横窦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2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latin typeface="微软雅黑" pitchFamily="34" charset="-122"/>
                          <a:ea typeface="微软雅黑" pitchFamily="34" charset="-122"/>
                        </a:rPr>
                        <a:t>乙状窦沟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latin typeface="微软雅黑" pitchFamily="34" charset="-122"/>
                          <a:ea typeface="微软雅黑" pitchFamily="34" charset="-122"/>
                        </a:rPr>
                        <a:t>乙状窦</a:t>
                      </a:r>
                    </a:p>
                  </a:txBody>
                  <a:tcPr marL="57610" marR="5761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" name="Picture 5" descr="颅底内面观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618342"/>
            <a:ext cx="3047990" cy="3667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" descr="D:\ZHOU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0518" y="0"/>
            <a:ext cx="4123482" cy="464345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二、颅底内面和颅腔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43505" y="785800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（一）颅底内面的结构、毗邻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071802" y="3500444"/>
            <a:ext cx="2143140" cy="658642"/>
          </a:xfrm>
          <a:prstGeom prst="rect">
            <a:avLst/>
          </a:prstGeom>
          <a:ln>
            <a:prstDash val="sysDot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垂体肿瘤时可累及何结构？出现何症状？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b="1" dirty="0" smtClean="0">
                <a:solidFill>
                  <a:srgbClr val="FF0066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596" y="1214428"/>
            <a:ext cx="115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蝶鞍区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357158" y="1643056"/>
            <a:ext cx="2173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）垂体和垂体窝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1357290" y="285750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前方：鞍结节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1357290" y="3226834"/>
            <a:ext cx="134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后方：鞍背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357290" y="3571882"/>
            <a:ext cx="1579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两侧：海绵窦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1357290" y="391693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顶：鞍膈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00034" y="2071684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00034" y="2500312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毗邻：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1357290" y="4286262"/>
            <a:ext cx="2741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前上方：视交叉和视神经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1357290" y="4643452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底：与蝶窦相邻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rot="5400000">
            <a:off x="383176" y="3929072"/>
            <a:ext cx="1857388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4" descr="D:\ZHOU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32" y="0"/>
            <a:ext cx="3886200" cy="278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5" descr="D:\ZHOU\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411" y="2000246"/>
            <a:ext cx="3857621" cy="314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571604" y="1214428"/>
            <a:ext cx="4801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蝶骨体上面，主要有垂体、垂体窝、海绵体等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1440392" y="2071684"/>
            <a:ext cx="3647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垂体窝内，借漏斗连下丘脑灰结节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9" grpId="0"/>
      <p:bldP spid="61" grpId="0"/>
      <p:bldP spid="65" grpId="0"/>
      <p:bldP spid="67" grpId="0"/>
      <p:bldP spid="48" grpId="0"/>
      <p:bldP spid="51" grpId="0"/>
      <p:bldP spid="52" grpId="0"/>
      <p:bldP spid="53" grpId="0"/>
      <p:bldP spid="54" grpId="0"/>
      <p:bldP spid="55" grpId="0"/>
      <p:bldP spid="49" grpId="0"/>
      <p:bldP spid="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圆角矩形 69"/>
          <p:cNvSpPr/>
          <p:nvPr/>
        </p:nvSpPr>
        <p:spPr>
          <a:xfrm>
            <a:off x="1714480" y="3929072"/>
            <a:ext cx="5643602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圆角矩形 68"/>
          <p:cNvSpPr/>
          <p:nvPr/>
        </p:nvSpPr>
        <p:spPr>
          <a:xfrm>
            <a:off x="1714480" y="3059674"/>
            <a:ext cx="5643602" cy="714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二、颅底内面和颅腔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596" y="916534"/>
            <a:ext cx="115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蝶鞍区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357158" y="1345162"/>
            <a:ext cx="1481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）海绵窦</a:t>
            </a:r>
            <a:endParaRPr lang="zh-CN" altLang="en-US" b="1" dirty="0">
              <a:solidFill>
                <a:schemeClr val="accent6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1453541" y="2571750"/>
            <a:ext cx="2858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C.T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小梁分隔窦腔为小腔隙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1774502" y="3071816"/>
            <a:ext cx="2861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窦内穿行有：颈内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、展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774502" y="3416864"/>
            <a:ext cx="5583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窦外侧壁由上向下有：动眼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、滑车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、上颌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1774502" y="3916930"/>
            <a:ext cx="3219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前端与眼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、翼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丛、面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交通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00034" y="1785932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00034" y="2571750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特点：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1774502" y="4286262"/>
            <a:ext cx="5131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后端与岩上、下窦相通，借基底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丛连通椎内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丛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1774502" y="4643452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两侧借海绵间窦相通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1440392" y="1785932"/>
            <a:ext cx="3185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蝶鞍两侧，前至眶上裂内侧部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7" name="Picture 6" descr="D:\ZHOU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-18"/>
            <a:ext cx="3714743" cy="240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2571736" y="213098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后至颞骨岩部尖端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4595858" y="2559608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血流缓，感染易栓塞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60056" y="3224216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通行结构：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60056" y="4286262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/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连通关系：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4357686" y="785800"/>
            <a:ext cx="4611748" cy="1071570"/>
            <a:chOff x="928662" y="3571882"/>
            <a:chExt cx="4611748" cy="1071570"/>
          </a:xfrm>
        </p:grpSpPr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928662" y="3590518"/>
              <a:ext cx="1230307" cy="33855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眼上、下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V</a:t>
              </a:r>
              <a:endParaRPr lang="en-US" altLang="zh-CN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" name="Line 8"/>
            <p:cNvSpPr>
              <a:spLocks noChangeShapeType="1"/>
            </p:cNvSpPr>
            <p:nvPr/>
          </p:nvSpPr>
          <p:spPr bwMode="auto">
            <a:xfrm flipH="1">
              <a:off x="2143108" y="3808005"/>
              <a:ext cx="503237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4" name="Text Box 10"/>
            <p:cNvSpPr txBox="1">
              <a:spLocks noChangeArrowheads="1"/>
            </p:cNvSpPr>
            <p:nvPr/>
          </p:nvSpPr>
          <p:spPr bwMode="auto">
            <a:xfrm>
              <a:off x="2646345" y="3590518"/>
              <a:ext cx="784233" cy="3385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内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眦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V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5" name="Text Box 14"/>
            <p:cNvSpPr txBox="1">
              <a:spLocks noChangeArrowheads="1"/>
            </p:cNvSpPr>
            <p:nvPr/>
          </p:nvSpPr>
          <p:spPr bwMode="auto">
            <a:xfrm>
              <a:off x="3929058" y="4304898"/>
              <a:ext cx="769958" cy="33855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面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深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V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2720957" y="4304898"/>
              <a:ext cx="785818" cy="33855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翼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V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丛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auto">
            <a:xfrm>
              <a:off x="3857620" y="3571882"/>
              <a:ext cx="554058" cy="338554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面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V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8" name="Text Box 23"/>
            <p:cNvSpPr txBox="1">
              <a:spLocks noChangeArrowheads="1"/>
            </p:cNvSpPr>
            <p:nvPr/>
          </p:nvSpPr>
          <p:spPr bwMode="auto">
            <a:xfrm>
              <a:off x="4786314" y="3571882"/>
              <a:ext cx="754096" cy="33855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颈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内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</a:rPr>
                <a:t>V</a:t>
              </a: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Line 24"/>
            <p:cNvSpPr>
              <a:spLocks noChangeShapeType="1"/>
            </p:cNvSpPr>
            <p:nvPr/>
          </p:nvSpPr>
          <p:spPr bwMode="auto">
            <a:xfrm>
              <a:off x="4429124" y="3789369"/>
              <a:ext cx="358775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Text Box 26"/>
            <p:cNvSpPr txBox="1">
              <a:spLocks noChangeArrowheads="1"/>
            </p:cNvSpPr>
            <p:nvPr/>
          </p:nvSpPr>
          <p:spPr bwMode="auto">
            <a:xfrm>
              <a:off x="1142976" y="4286262"/>
              <a:ext cx="801679" cy="33855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海绵窦</a:t>
              </a:r>
            </a:p>
          </p:txBody>
        </p:sp>
        <p:sp>
          <p:nvSpPr>
            <p:cNvPr id="101" name="Line 27"/>
            <p:cNvSpPr>
              <a:spLocks noChangeShapeType="1"/>
            </p:cNvSpPr>
            <p:nvPr/>
          </p:nvSpPr>
          <p:spPr bwMode="auto">
            <a:xfrm>
              <a:off x="1558914" y="3925900"/>
              <a:ext cx="0" cy="36036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" name="Line 63"/>
            <p:cNvSpPr>
              <a:spLocks noChangeShapeType="1"/>
            </p:cNvSpPr>
            <p:nvPr/>
          </p:nvSpPr>
          <p:spPr bwMode="auto">
            <a:xfrm flipH="1">
              <a:off x="1928794" y="4432311"/>
              <a:ext cx="792163" cy="476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" name="Line 64"/>
            <p:cNvSpPr>
              <a:spLocks noChangeShapeType="1"/>
            </p:cNvSpPr>
            <p:nvPr/>
          </p:nvSpPr>
          <p:spPr bwMode="auto">
            <a:xfrm flipH="1">
              <a:off x="3425821" y="3789369"/>
              <a:ext cx="431800" cy="4763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Line 66"/>
            <p:cNvSpPr>
              <a:spLocks noChangeShapeType="1"/>
            </p:cNvSpPr>
            <p:nvPr/>
          </p:nvSpPr>
          <p:spPr bwMode="auto">
            <a:xfrm flipH="1">
              <a:off x="3500430" y="4429139"/>
              <a:ext cx="432000" cy="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 flipV="1">
              <a:off x="2143108" y="3663543"/>
              <a:ext cx="50400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Line 24"/>
            <p:cNvSpPr>
              <a:spLocks noChangeShapeType="1"/>
            </p:cNvSpPr>
            <p:nvPr/>
          </p:nvSpPr>
          <p:spPr bwMode="auto">
            <a:xfrm>
              <a:off x="3425821" y="3644907"/>
              <a:ext cx="43180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07" name="直接箭头连接符 106"/>
            <p:cNvCxnSpPr/>
            <p:nvPr/>
          </p:nvCxnSpPr>
          <p:spPr>
            <a:xfrm flipV="1">
              <a:off x="4071934" y="3929072"/>
              <a:ext cx="0" cy="360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箭头连接符 107"/>
            <p:cNvCxnSpPr/>
            <p:nvPr/>
          </p:nvCxnSpPr>
          <p:spPr>
            <a:xfrm>
              <a:off x="4214810" y="3929072"/>
              <a:ext cx="0" cy="35877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>
              <a:off x="3500430" y="4572014"/>
              <a:ext cx="43180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0" name="右箭头 109"/>
          <p:cNvSpPr/>
          <p:nvPr/>
        </p:nvSpPr>
        <p:spPr>
          <a:xfrm>
            <a:off x="4357686" y="2643188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 animBg="1"/>
      <p:bldP spid="61" grpId="0"/>
      <p:bldP spid="65" grpId="0"/>
      <p:bldP spid="67" grpId="0"/>
      <p:bldP spid="48" grpId="0"/>
      <p:bldP spid="51" grpId="0"/>
      <p:bldP spid="52" grpId="0"/>
      <p:bldP spid="53" grpId="0"/>
      <p:bldP spid="54" grpId="0"/>
      <p:bldP spid="55" grpId="0"/>
      <p:bldP spid="68" grpId="0"/>
      <p:bldP spid="56" grpId="0"/>
      <p:bldP spid="60" grpId="0"/>
      <p:bldP spid="63" grpId="0"/>
      <p:bldP spid="66" grpId="0"/>
      <p:bldP spid="1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C:\Users\pc02\Desktop\360截图20190226105844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6"/>
            <a:ext cx="4929222" cy="2322967"/>
          </a:xfrm>
          <a:prstGeom prst="rect">
            <a:avLst/>
          </a:prstGeom>
          <a:noFill/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32904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二、颅底内面和颅腔</a:t>
            </a:r>
            <a:endParaRPr lang="zh-CN" altLang="en-US" sz="2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57158" y="845096"/>
            <a:ext cx="2473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颅内、外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交通途径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7" name="Picture 13" descr="C:\My Documents\t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4478" y="642924"/>
            <a:ext cx="440952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202866" y="1357304"/>
            <a:ext cx="30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通过面部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与翼丛的交通：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202866" y="1785932"/>
            <a:ext cx="2148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的交通：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202866" y="2202418"/>
            <a:ext cx="2379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通过板障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V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的交通：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0835" name="Picture 3" descr="C:\Users\pc02\Desktop\u=3367022541,3971956539&amp;fm=26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-18"/>
            <a:ext cx="5000660" cy="2817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9" grpId="0"/>
      <p:bldP spid="62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42858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第一节  概述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472238" y="1714494"/>
            <a:ext cx="1244571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眶上切迹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69618" y="1285866"/>
            <a:ext cx="782907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眉弓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428596" y="857238"/>
            <a:ext cx="133914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体表标志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857752" y="-18"/>
            <a:ext cx="4184140" cy="5000660"/>
            <a:chOff x="4800600" y="267744"/>
            <a:chExt cx="4311795" cy="5142456"/>
          </a:xfrm>
        </p:grpSpPr>
        <p:pic>
          <p:nvPicPr>
            <p:cNvPr id="60" name="Picture 5" descr="颅的前面观1"/>
            <p:cNvPicPr>
              <a:picLocks noChangeAspect="1" noChangeArrowheads="1"/>
            </p:cNvPicPr>
            <p:nvPr/>
          </p:nvPicPr>
          <p:blipFill>
            <a:blip r:embed="rId3">
              <a:lum bright="-18000" contrast="30000"/>
            </a:blip>
            <a:srcRect/>
            <a:stretch>
              <a:fillRect/>
            </a:stretch>
          </p:blipFill>
          <p:spPr>
            <a:xfrm>
              <a:off x="6199333" y="267744"/>
              <a:ext cx="2913062" cy="4530724"/>
            </a:xfrm>
            <a:prstGeom prst="rect">
              <a:avLst/>
            </a:prstGeom>
          </p:spPr>
        </p:pic>
        <p:sp>
          <p:nvSpPr>
            <p:cNvPr id="62" name="Oval 12"/>
            <p:cNvSpPr>
              <a:spLocks noChangeArrowheads="1"/>
            </p:cNvSpPr>
            <p:nvPr/>
          </p:nvSpPr>
          <p:spPr bwMode="auto">
            <a:xfrm>
              <a:off x="6934200" y="4114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6781800" y="2590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64" name="Oval 14"/>
            <p:cNvSpPr>
              <a:spLocks noChangeArrowheads="1"/>
            </p:cNvSpPr>
            <p:nvPr/>
          </p:nvSpPr>
          <p:spPr bwMode="auto">
            <a:xfrm>
              <a:off x="6934200" y="1752600"/>
              <a:ext cx="533400" cy="3810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65" name="AutoShape 17"/>
            <p:cNvSpPr>
              <a:spLocks noChangeArrowheads="1"/>
            </p:cNvSpPr>
            <p:nvPr/>
          </p:nvSpPr>
          <p:spPr bwMode="auto">
            <a:xfrm>
              <a:off x="6248400" y="685800"/>
              <a:ext cx="2284413" cy="533400"/>
            </a:xfrm>
            <a:prstGeom prst="cloudCallout">
              <a:avLst>
                <a:gd name="adj1" fmla="val 523"/>
                <a:gd name="adj2" fmla="val 77083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rgbClr val="0000FF"/>
                  </a:solidFill>
                  <a:ea typeface="楷体_GB2312" pitchFamily="49" charset="-122"/>
                </a:rPr>
                <a:t>眶上切迹</a:t>
              </a:r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>
              <a:off x="7162800" y="1371600"/>
              <a:ext cx="0" cy="3810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AutoShape 19"/>
            <p:cNvSpPr>
              <a:spLocks noChangeArrowheads="1"/>
            </p:cNvSpPr>
            <p:nvPr/>
          </p:nvSpPr>
          <p:spPr bwMode="auto">
            <a:xfrm>
              <a:off x="6934200" y="4876800"/>
              <a:ext cx="1828800" cy="533400"/>
            </a:xfrm>
            <a:prstGeom prst="cloudCallout">
              <a:avLst>
                <a:gd name="adj1" fmla="val -18227"/>
                <a:gd name="adj2" fmla="val -101486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a typeface="楷体_GB2312" pitchFamily="49" charset="-122"/>
                </a:rPr>
                <a:t>颏孔</a:t>
              </a:r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H="1" flipV="1">
              <a:off x="7315200" y="4419600"/>
              <a:ext cx="228600" cy="1524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AutoShape 21"/>
            <p:cNvSpPr>
              <a:spLocks noChangeArrowheads="1"/>
            </p:cNvSpPr>
            <p:nvPr/>
          </p:nvSpPr>
          <p:spPr bwMode="auto">
            <a:xfrm>
              <a:off x="4800600" y="2209800"/>
              <a:ext cx="1828800" cy="533400"/>
            </a:xfrm>
            <a:prstGeom prst="cloudCallout">
              <a:avLst>
                <a:gd name="adj1" fmla="val 49134"/>
                <a:gd name="adj2" fmla="val 48514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a typeface="楷体_GB2312" pitchFamily="49" charset="-122"/>
                </a:rPr>
                <a:t>眶下孔</a:t>
              </a:r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6477000" y="2743200"/>
              <a:ext cx="381000" cy="762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714612" y="571486"/>
            <a:ext cx="3556002" cy="3571900"/>
            <a:chOff x="3000364" y="571486"/>
            <a:chExt cx="3270250" cy="3384550"/>
          </a:xfrm>
        </p:grpSpPr>
        <p:pic>
          <p:nvPicPr>
            <p:cNvPr id="59" name="Picture 6" descr="颅的侧面观"/>
            <p:cNvPicPr>
              <a:picLocks noChangeAspect="1" noChangeArrowheads="1"/>
            </p:cNvPicPr>
            <p:nvPr/>
          </p:nvPicPr>
          <p:blipFill>
            <a:blip r:embed="rId4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3000364" y="571486"/>
              <a:ext cx="2965450" cy="338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Oval 8"/>
            <p:cNvSpPr>
              <a:spLocks noChangeArrowheads="1"/>
            </p:cNvSpPr>
            <p:nvPr/>
          </p:nvSpPr>
          <p:spPr bwMode="auto">
            <a:xfrm>
              <a:off x="3679814" y="1441436"/>
              <a:ext cx="685800" cy="6096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75" name="AutoShape 23"/>
            <p:cNvSpPr>
              <a:spLocks noChangeArrowheads="1"/>
            </p:cNvSpPr>
            <p:nvPr/>
          </p:nvSpPr>
          <p:spPr bwMode="auto">
            <a:xfrm>
              <a:off x="4441814" y="2813036"/>
              <a:ext cx="1828800" cy="533400"/>
            </a:xfrm>
            <a:prstGeom prst="cloudCallout">
              <a:avLst>
                <a:gd name="adj1" fmla="val -18227"/>
                <a:gd name="adj2" fmla="val -101486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a typeface="楷体_GB2312" pitchFamily="49" charset="-122"/>
                </a:rPr>
                <a:t>翼点</a:t>
              </a:r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 flipH="1" flipV="1">
              <a:off x="4213214" y="1974836"/>
              <a:ext cx="838200" cy="6096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472238" y="2564553"/>
            <a:ext cx="782907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颏孔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469618" y="2135925"/>
            <a:ext cx="101373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眶下孔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472238" y="3429006"/>
            <a:ext cx="782907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颧弓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469618" y="3000378"/>
            <a:ext cx="782907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翼点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472238" y="4279065"/>
            <a:ext cx="782907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髁突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469618" y="3850437"/>
            <a:ext cx="782907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耳屏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1472661" y="3429006"/>
            <a:ext cx="782907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乳突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1470041" y="3000378"/>
            <a:ext cx="101373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下颌角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1472661" y="4279065"/>
            <a:ext cx="101373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上项线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1470041" y="3850437"/>
            <a:ext cx="1244571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枕外隆凸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9" name="Picture 18" descr="翼点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lum bright="-24000" contrast="36000"/>
          </a:blip>
          <a:srcRect/>
          <a:stretch>
            <a:fillRect/>
          </a:stretch>
        </p:blipFill>
        <p:spPr>
          <a:xfrm>
            <a:off x="6000760" y="142858"/>
            <a:ext cx="3455987" cy="3368675"/>
          </a:xfrm>
        </p:spPr>
      </p:pic>
      <p:grpSp>
        <p:nvGrpSpPr>
          <p:cNvPr id="90" name="组合 89"/>
          <p:cNvGrpSpPr/>
          <p:nvPr/>
        </p:nvGrpSpPr>
        <p:grpSpPr>
          <a:xfrm>
            <a:off x="4714876" y="214296"/>
            <a:ext cx="3505200" cy="4484687"/>
            <a:chOff x="5638800" y="620713"/>
            <a:chExt cx="3505200" cy="4484687"/>
          </a:xfrm>
        </p:grpSpPr>
        <p:pic>
          <p:nvPicPr>
            <p:cNvPr id="91" name="Picture 1029" descr="颅的侧面观"/>
            <p:cNvPicPr>
              <a:picLocks noChangeAspect="1" noChangeArrowheads="1"/>
            </p:cNvPicPr>
            <p:nvPr/>
          </p:nvPicPr>
          <p:blipFill>
            <a:blip r:embed="rId4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5638800" y="620713"/>
              <a:ext cx="35052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Oval 1031"/>
            <p:cNvSpPr>
              <a:spLocks noChangeArrowheads="1"/>
            </p:cNvSpPr>
            <p:nvPr/>
          </p:nvSpPr>
          <p:spPr bwMode="auto">
            <a:xfrm>
              <a:off x="6875463" y="2708275"/>
              <a:ext cx="452437" cy="3937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93" name="Oval 1032"/>
            <p:cNvSpPr>
              <a:spLocks noChangeArrowheads="1"/>
            </p:cNvSpPr>
            <p:nvPr/>
          </p:nvSpPr>
          <p:spPr bwMode="auto">
            <a:xfrm>
              <a:off x="7696200" y="3048000"/>
              <a:ext cx="685800" cy="6096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94" name="AutoShape 1039"/>
            <p:cNvSpPr>
              <a:spLocks noChangeArrowheads="1"/>
            </p:cNvSpPr>
            <p:nvPr/>
          </p:nvSpPr>
          <p:spPr bwMode="auto">
            <a:xfrm>
              <a:off x="7620000" y="4267200"/>
              <a:ext cx="1295400" cy="838200"/>
            </a:xfrm>
            <a:prstGeom prst="cloudCallout">
              <a:avLst>
                <a:gd name="adj1" fmla="val -7968"/>
                <a:gd name="adj2" fmla="val -99620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a typeface="楷体_GB2312" pitchFamily="49" charset="-122"/>
                </a:rPr>
                <a:t>乳突</a:t>
              </a:r>
            </a:p>
          </p:txBody>
        </p:sp>
        <p:sp>
          <p:nvSpPr>
            <p:cNvPr id="95" name="Line 1040"/>
            <p:cNvSpPr>
              <a:spLocks noChangeShapeType="1"/>
            </p:cNvSpPr>
            <p:nvPr/>
          </p:nvSpPr>
          <p:spPr bwMode="auto">
            <a:xfrm>
              <a:off x="8077200" y="3581400"/>
              <a:ext cx="76200" cy="3810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42858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第一节  概述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10930" y="1714494"/>
            <a:ext cx="1013739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中央沟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508310" y="1285866"/>
            <a:ext cx="14754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脑膜中动脉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428596" y="850041"/>
            <a:ext cx="1339149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体表投影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510930" y="2564553"/>
            <a:ext cx="1013739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外侧沟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508310" y="2135925"/>
            <a:ext cx="170623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中央前、后回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508310" y="3000378"/>
            <a:ext cx="1244571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大脑下缘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4286248" y="71420"/>
            <a:ext cx="3990972" cy="5000660"/>
            <a:chOff x="4114800" y="0"/>
            <a:chExt cx="4876800" cy="6172200"/>
          </a:xfrm>
        </p:grpSpPr>
        <p:pic>
          <p:nvPicPr>
            <p:cNvPr id="54" name="Picture 5" descr="D:\局解课件\头部\picture\脑膜中动脉投影.jpg"/>
            <p:cNvPicPr>
              <a:picLocks noChangeAspect="1" noChangeArrowheads="1"/>
            </p:cNvPicPr>
            <p:nvPr/>
          </p:nvPicPr>
          <p:blipFill>
            <a:blip r:embed="rId3"/>
            <a:srcRect l="28947" b="4347"/>
            <a:stretch>
              <a:fillRect/>
            </a:stretch>
          </p:blipFill>
          <p:spPr>
            <a:xfrm>
              <a:off x="4114800" y="304800"/>
              <a:ext cx="4675188" cy="586740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55" name="Freeform 8"/>
            <p:cNvSpPr>
              <a:spLocks noChangeArrowheads="1"/>
            </p:cNvSpPr>
            <p:nvPr/>
          </p:nvSpPr>
          <p:spPr bwMode="auto">
            <a:xfrm>
              <a:off x="4787900" y="977900"/>
              <a:ext cx="3733800" cy="3009900"/>
            </a:xfrm>
            <a:custGeom>
              <a:avLst/>
              <a:gdLst/>
              <a:ahLst/>
              <a:cxnLst>
                <a:cxn ang="0">
                  <a:pos x="2312" y="1208"/>
                </a:cxn>
                <a:cxn ang="0">
                  <a:pos x="2312" y="824"/>
                </a:cxn>
                <a:cxn ang="0">
                  <a:pos x="2072" y="392"/>
                </a:cxn>
                <a:cxn ang="0">
                  <a:pos x="1688" y="104"/>
                </a:cxn>
                <a:cxn ang="0">
                  <a:pos x="1112" y="8"/>
                </a:cxn>
                <a:cxn ang="0">
                  <a:pos x="536" y="152"/>
                </a:cxn>
                <a:cxn ang="0">
                  <a:pos x="104" y="680"/>
                </a:cxn>
                <a:cxn ang="0">
                  <a:pos x="8" y="1400"/>
                </a:cxn>
                <a:cxn ang="0">
                  <a:pos x="152" y="1832"/>
                </a:cxn>
                <a:cxn ang="0">
                  <a:pos x="152" y="1784"/>
                </a:cxn>
              </a:cxnLst>
              <a:rect l="0" t="0" r="r" b="b"/>
              <a:pathLst>
                <a:path w="2352" h="1896">
                  <a:moveTo>
                    <a:pt x="2312" y="1208"/>
                  </a:moveTo>
                  <a:cubicBezTo>
                    <a:pt x="2332" y="1084"/>
                    <a:pt x="2352" y="960"/>
                    <a:pt x="2312" y="824"/>
                  </a:cubicBezTo>
                  <a:cubicBezTo>
                    <a:pt x="2272" y="688"/>
                    <a:pt x="2176" y="512"/>
                    <a:pt x="2072" y="392"/>
                  </a:cubicBezTo>
                  <a:cubicBezTo>
                    <a:pt x="1968" y="272"/>
                    <a:pt x="1848" y="168"/>
                    <a:pt x="1688" y="104"/>
                  </a:cubicBezTo>
                  <a:cubicBezTo>
                    <a:pt x="1528" y="40"/>
                    <a:pt x="1304" y="0"/>
                    <a:pt x="1112" y="8"/>
                  </a:cubicBezTo>
                  <a:cubicBezTo>
                    <a:pt x="920" y="16"/>
                    <a:pt x="704" y="40"/>
                    <a:pt x="536" y="152"/>
                  </a:cubicBezTo>
                  <a:cubicBezTo>
                    <a:pt x="368" y="264"/>
                    <a:pt x="192" y="472"/>
                    <a:pt x="104" y="680"/>
                  </a:cubicBezTo>
                  <a:cubicBezTo>
                    <a:pt x="16" y="888"/>
                    <a:pt x="0" y="1208"/>
                    <a:pt x="8" y="1400"/>
                  </a:cubicBezTo>
                  <a:cubicBezTo>
                    <a:pt x="16" y="1592"/>
                    <a:pt x="128" y="1768"/>
                    <a:pt x="152" y="1832"/>
                  </a:cubicBezTo>
                  <a:cubicBezTo>
                    <a:pt x="176" y="1896"/>
                    <a:pt x="164" y="1840"/>
                    <a:pt x="152" y="1784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>
              <a:off x="6096000" y="609600"/>
              <a:ext cx="0" cy="37338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6781800" y="914400"/>
              <a:ext cx="0" cy="3276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>
              <a:off x="7239000" y="914400"/>
              <a:ext cx="0" cy="3276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 flipV="1">
              <a:off x="4267200" y="3657600"/>
              <a:ext cx="4572000" cy="76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14"/>
            <p:cNvSpPr>
              <a:spLocks noChangeShapeType="1"/>
            </p:cNvSpPr>
            <p:nvPr/>
          </p:nvSpPr>
          <p:spPr bwMode="auto">
            <a:xfrm flipV="1">
              <a:off x="4114800" y="2819400"/>
              <a:ext cx="4648200" cy="76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Oval 15"/>
            <p:cNvSpPr>
              <a:spLocks noChangeArrowheads="1"/>
            </p:cNvSpPr>
            <p:nvPr/>
          </p:nvSpPr>
          <p:spPr bwMode="auto">
            <a:xfrm>
              <a:off x="6934200" y="3581400"/>
              <a:ext cx="3810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90" name="Oval 16"/>
            <p:cNvSpPr>
              <a:spLocks noChangeArrowheads="1"/>
            </p:cNvSpPr>
            <p:nvPr/>
          </p:nvSpPr>
          <p:spPr bwMode="auto">
            <a:xfrm>
              <a:off x="7086600" y="2667000"/>
              <a:ext cx="3810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96" name="Oval 17"/>
            <p:cNvSpPr>
              <a:spLocks noChangeArrowheads="1"/>
            </p:cNvSpPr>
            <p:nvPr/>
          </p:nvSpPr>
          <p:spPr bwMode="auto">
            <a:xfrm>
              <a:off x="5943600" y="2667000"/>
              <a:ext cx="381000" cy="304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97" name="AutoShape 23"/>
            <p:cNvSpPr>
              <a:spLocks noChangeArrowheads="1"/>
            </p:cNvSpPr>
            <p:nvPr/>
          </p:nvSpPr>
          <p:spPr bwMode="auto">
            <a:xfrm>
              <a:off x="8458200" y="914400"/>
              <a:ext cx="533400" cy="1066800"/>
            </a:xfrm>
            <a:prstGeom prst="wedgeRoundRectCallout">
              <a:avLst>
                <a:gd name="adj1" fmla="val -45537"/>
                <a:gd name="adj2" fmla="val 61458"/>
                <a:gd name="adj3" fmla="val 16667"/>
              </a:avLst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1600" b="1">
                  <a:latin typeface="宋体" pitchFamily="2" charset="-122"/>
                </a:rPr>
                <a:t>矢状线</a:t>
              </a:r>
            </a:p>
          </p:txBody>
        </p:sp>
        <p:sp>
          <p:nvSpPr>
            <p:cNvPr id="98" name="AutoShape 25"/>
            <p:cNvSpPr>
              <a:spLocks noChangeArrowheads="1"/>
            </p:cNvSpPr>
            <p:nvPr/>
          </p:nvSpPr>
          <p:spPr bwMode="auto">
            <a:xfrm>
              <a:off x="7239000" y="457200"/>
              <a:ext cx="990600" cy="381000"/>
            </a:xfrm>
            <a:prstGeom prst="wedgeRoundRectCallout">
              <a:avLst>
                <a:gd name="adj1" fmla="val -45671"/>
                <a:gd name="adj2" fmla="val 74167"/>
                <a:gd name="adj3" fmla="val 16667"/>
              </a:avLst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1400" b="1">
                  <a:latin typeface="宋体" pitchFamily="2" charset="-122"/>
                </a:rPr>
                <a:t>前垂直线</a:t>
              </a:r>
            </a:p>
          </p:txBody>
        </p:sp>
        <p:sp>
          <p:nvSpPr>
            <p:cNvPr id="99" name="AutoShape 27"/>
            <p:cNvSpPr>
              <a:spLocks noChangeArrowheads="1"/>
            </p:cNvSpPr>
            <p:nvPr/>
          </p:nvSpPr>
          <p:spPr bwMode="auto">
            <a:xfrm>
              <a:off x="6705600" y="0"/>
              <a:ext cx="457200" cy="838200"/>
            </a:xfrm>
            <a:prstGeom prst="wedgeRoundRectCallout">
              <a:avLst>
                <a:gd name="adj1" fmla="val -28125"/>
                <a:gd name="adj2" fmla="val 64583"/>
                <a:gd name="adj3" fmla="val 16667"/>
              </a:avLst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1400" b="1">
                  <a:latin typeface="宋体" pitchFamily="2" charset="-122"/>
                </a:rPr>
                <a:t>中垂直线</a:t>
              </a:r>
            </a:p>
          </p:txBody>
        </p:sp>
        <p:sp>
          <p:nvSpPr>
            <p:cNvPr id="100" name="AutoShape 30"/>
            <p:cNvSpPr>
              <a:spLocks noChangeArrowheads="1"/>
            </p:cNvSpPr>
            <p:nvPr/>
          </p:nvSpPr>
          <p:spPr bwMode="auto">
            <a:xfrm>
              <a:off x="5334000" y="304800"/>
              <a:ext cx="914400" cy="381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 b="1">
                  <a:latin typeface="宋体" pitchFamily="2" charset="-122"/>
                </a:rPr>
                <a:t>后垂直线</a:t>
              </a:r>
            </a:p>
          </p:txBody>
        </p:sp>
        <p:sp>
          <p:nvSpPr>
            <p:cNvPr id="101" name="AutoShape 32"/>
            <p:cNvSpPr>
              <a:spLocks noChangeArrowheads="1"/>
            </p:cNvSpPr>
            <p:nvPr/>
          </p:nvSpPr>
          <p:spPr bwMode="auto">
            <a:xfrm>
              <a:off x="4267200" y="1447800"/>
              <a:ext cx="381000" cy="1295400"/>
            </a:xfrm>
            <a:prstGeom prst="wedgeRoundRectCallout">
              <a:avLst>
                <a:gd name="adj1" fmla="val -43750"/>
                <a:gd name="adj2" fmla="val 59435"/>
                <a:gd name="adj3" fmla="val 16667"/>
              </a:avLst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1600" b="1">
                  <a:latin typeface="宋体" pitchFamily="2" charset="-122"/>
                </a:rPr>
                <a:t>上水平线</a:t>
              </a:r>
            </a:p>
          </p:txBody>
        </p:sp>
        <p:sp>
          <p:nvSpPr>
            <p:cNvPr id="102" name="AutoShape 33"/>
            <p:cNvSpPr>
              <a:spLocks noChangeArrowheads="1"/>
            </p:cNvSpPr>
            <p:nvPr/>
          </p:nvSpPr>
          <p:spPr bwMode="auto">
            <a:xfrm>
              <a:off x="4191000" y="3810000"/>
              <a:ext cx="381000" cy="12192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 b="1">
                  <a:latin typeface="宋体" pitchFamily="2" charset="-122"/>
                </a:rPr>
                <a:t>下</a:t>
              </a:r>
            </a:p>
            <a:p>
              <a:pPr algn="ctr"/>
              <a:r>
                <a:rPr lang="zh-CN" altLang="en-US" sz="1600" b="1">
                  <a:latin typeface="宋体" pitchFamily="2" charset="-122"/>
                </a:rPr>
                <a:t>水</a:t>
              </a:r>
            </a:p>
            <a:p>
              <a:pPr algn="ctr"/>
              <a:r>
                <a:rPr lang="zh-CN" altLang="en-US" sz="1600" b="1">
                  <a:latin typeface="宋体" pitchFamily="2" charset="-122"/>
                </a:rPr>
                <a:t>平</a:t>
              </a:r>
            </a:p>
            <a:p>
              <a:pPr algn="ctr"/>
              <a:r>
                <a:rPr lang="zh-CN" altLang="en-US" sz="1600" b="1">
                  <a:latin typeface="宋体" pitchFamily="2" charset="-122"/>
                </a:rPr>
                <a:t>线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626124" y="142858"/>
            <a:ext cx="315560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第二节  面部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431216" y="2993181"/>
            <a:ext cx="1292662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（二）面肌</a:t>
            </a:r>
            <a:endParaRPr lang="zh-CN" altLang="en-US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28596" y="1285866"/>
            <a:ext cx="2215991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（一）皮肤和浅筋膜</a:t>
            </a:r>
            <a:endParaRPr lang="zh-CN" altLang="en-US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428596" y="785800"/>
            <a:ext cx="198515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一、面部浅层结构</a:t>
            </a:r>
            <a:endParaRPr lang="zh-CN" altLang="en-US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785786" y="2571750"/>
            <a:ext cx="1994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睑部易出现水肿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790677" y="2192681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皮纹（整形）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787184" y="1833086"/>
            <a:ext cx="2691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好发皮脂腺囊肿、疖肿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5" name="Picture 0" descr="面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12000" contrast="36000"/>
          </a:blip>
          <a:srcRect/>
          <a:stretch>
            <a:fillRect/>
          </a:stretch>
        </p:blipFill>
        <p:spPr>
          <a:xfrm>
            <a:off x="3571868" y="642924"/>
            <a:ext cx="2667000" cy="3511550"/>
          </a:xfrm>
          <a:prstGeom prst="rect">
            <a:avLst/>
          </a:prstGeom>
        </p:spPr>
      </p:pic>
      <p:pic>
        <p:nvPicPr>
          <p:cNvPr id="68" name="Picture 3" descr="面肌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-6000" contrast="42000"/>
          </a:blip>
          <a:srcRect/>
          <a:stretch>
            <a:fillRect/>
          </a:stretch>
        </p:blipFill>
        <p:spPr>
          <a:xfrm>
            <a:off x="6143636" y="714362"/>
            <a:ext cx="2971800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圆角矩形 78"/>
          <p:cNvSpPr/>
          <p:nvPr/>
        </p:nvSpPr>
        <p:spPr>
          <a:xfrm>
            <a:off x="142844" y="2071684"/>
            <a:ext cx="8929750" cy="857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702151" y="19676"/>
            <a:ext cx="315560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一、面部浅层结构</a:t>
            </a:r>
            <a:endParaRPr lang="zh-CN" altLang="en-US" sz="24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28596" y="729680"/>
            <a:ext cx="267765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（三）血管、神经和淋巴</a:t>
            </a:r>
            <a:endParaRPr lang="zh-CN" altLang="en-US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000364" y="2482184"/>
            <a:ext cx="3236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经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咬肌前缘与下颌体下缘交界处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至面部</a:t>
            </a:r>
            <a:endParaRPr lang="zh-CN" altLang="en-US" sz="1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6143636" y="2482184"/>
            <a:ext cx="2159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沿口角、鼻翼外侧至内眦</a:t>
            </a:r>
            <a:endParaRPr lang="zh-CN" altLang="en-US" sz="1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71472" y="2988236"/>
            <a:ext cx="1096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面静脉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576363" y="1643056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面动脉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572870" y="1273724"/>
            <a:ext cx="923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血管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285720" y="2339308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颈外</a:t>
            </a:r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928662" y="2124994"/>
            <a:ext cx="1620957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颈动脉三角舌骨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大角稍上方发出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71736" y="2339308"/>
            <a:ext cx="5437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面</a:t>
            </a:r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3000364" y="2174407"/>
            <a:ext cx="41344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向前上经茎突舌骨肌、二腹肌后腹、下颌下腺深面</a:t>
            </a:r>
            <a:endParaRPr lang="zh-CN" altLang="en-US" sz="1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8180763" y="2339308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内眦</a:t>
            </a:r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>
            <a:off x="1000100" y="2482184"/>
            <a:ext cx="1548000" cy="1588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>
            <a:off x="3095438" y="2482184"/>
            <a:ext cx="5076000" cy="1588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15" descr="面动静脉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6000" contrast="36000"/>
          </a:blip>
          <a:srcRect/>
          <a:stretch>
            <a:fillRect/>
          </a:stretch>
        </p:blipFill>
        <p:spPr>
          <a:xfrm>
            <a:off x="5060950" y="0"/>
            <a:ext cx="4083050" cy="5184775"/>
          </a:xfrm>
          <a:prstGeom prst="rect">
            <a:avLst/>
          </a:prstGeom>
        </p:spPr>
      </p:pic>
      <p:pic>
        <p:nvPicPr>
          <p:cNvPr id="75" name="Picture 9" descr="面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-18000" contrast="36000"/>
          </a:blip>
          <a:srcRect/>
          <a:stretch>
            <a:fillRect/>
          </a:stretch>
        </p:blipFill>
        <p:spPr>
          <a:xfrm>
            <a:off x="3714744" y="2954337"/>
            <a:ext cx="1790700" cy="2189163"/>
          </a:xfrm>
          <a:prstGeom prst="rect">
            <a:avLst/>
          </a:prstGeom>
        </p:spPr>
      </p:pic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42910" y="3786196"/>
            <a:ext cx="2214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与颅内海绵窦交通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647801" y="3404667"/>
            <a:ext cx="1290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无静脉瓣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28662" y="4271660"/>
            <a:ext cx="4572000" cy="7289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内眦静脉→眼上静脉→海绵窦</a:t>
            </a: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面静脉→面深静脉、翼静脉丛→海绵窦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0" name="Picture 1029" descr="头颈部深静脉"/>
          <p:cNvPicPr>
            <a:picLocks noChangeAspect="1" noChangeArrowheads="1"/>
          </p:cNvPicPr>
          <p:nvPr/>
        </p:nvPicPr>
        <p:blipFill>
          <a:blip r:embed="rId5">
            <a:lum bright="-12000" contrast="36000"/>
          </a:blip>
          <a:srcRect b="27855"/>
          <a:stretch>
            <a:fillRect/>
          </a:stretch>
        </p:blipFill>
        <p:spPr>
          <a:xfrm>
            <a:off x="5297137" y="0"/>
            <a:ext cx="3846863" cy="4214824"/>
          </a:xfrm>
          <a:prstGeom prst="rect">
            <a:avLst/>
          </a:prstGeom>
        </p:spPr>
      </p:pic>
      <p:pic>
        <p:nvPicPr>
          <p:cNvPr id="81" name="Picture 1032" descr="翼静脉丛1"/>
          <p:cNvPicPr>
            <a:picLocks noChangeAspect="1" noChangeArrowheads="1"/>
          </p:cNvPicPr>
          <p:nvPr/>
        </p:nvPicPr>
        <p:blipFill>
          <a:blip r:embed="rId6">
            <a:lum bright="-18000" contrast="30000"/>
          </a:blip>
          <a:srcRect/>
          <a:stretch>
            <a:fillRect/>
          </a:stretch>
        </p:blipFill>
        <p:spPr bwMode="auto">
          <a:xfrm>
            <a:off x="5093880" y="0"/>
            <a:ext cx="4050120" cy="471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642910" y="2143122"/>
            <a:ext cx="4339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体表投影：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咬肌下端前缘至眼内眦的连线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22" grpId="0"/>
      <p:bldP spid="22" grpId="1"/>
      <p:bldP spid="47" grpId="0"/>
      <p:bldP spid="47" grpId="1"/>
      <p:bldP spid="49" grpId="0"/>
      <p:bldP spid="62" grpId="0"/>
      <p:bldP spid="63" grpId="0"/>
      <p:bldP spid="59" grpId="0"/>
      <p:bldP spid="59" grpId="1"/>
      <p:bldP spid="61" grpId="0"/>
      <p:bldP spid="61" grpId="1"/>
      <p:bldP spid="64" grpId="0"/>
      <p:bldP spid="64" grpId="1"/>
      <p:bldP spid="68" grpId="0"/>
      <p:bldP spid="68" grpId="1"/>
      <p:bldP spid="69" grpId="0"/>
      <p:bldP spid="69" grpId="1"/>
      <p:bldP spid="76" grpId="0"/>
      <p:bldP spid="77" grpId="0"/>
      <p:bldP spid="7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5"/>
          <p:cNvGrpSpPr/>
          <p:nvPr/>
        </p:nvGrpSpPr>
        <p:grpSpPr>
          <a:xfrm>
            <a:off x="5357818" y="0"/>
            <a:ext cx="3786182" cy="4214824"/>
            <a:chOff x="4038600" y="304800"/>
            <a:chExt cx="5105400" cy="5867400"/>
          </a:xfrm>
        </p:grpSpPr>
        <p:pic>
          <p:nvPicPr>
            <p:cNvPr id="65" name="Picture 5" descr="面a"/>
            <p:cNvPicPr>
              <a:picLocks noChangeAspect="1" noChangeArrowheads="1"/>
            </p:cNvPicPr>
            <p:nvPr/>
          </p:nvPicPr>
          <p:blipFill>
            <a:blip r:embed="rId3">
              <a:lum bright="-6000" contrast="30000"/>
            </a:blip>
            <a:srcRect/>
            <a:stretch>
              <a:fillRect/>
            </a:stretch>
          </p:blipFill>
          <p:spPr>
            <a:xfrm>
              <a:off x="4038600" y="304800"/>
              <a:ext cx="5105400" cy="5867400"/>
            </a:xfrm>
            <a:prstGeom prst="rect">
              <a:avLst/>
            </a:prstGeom>
          </p:spPr>
        </p:pic>
        <p:sp>
          <p:nvSpPr>
            <p:cNvPr id="66" name="Oval 9"/>
            <p:cNvSpPr>
              <a:spLocks noChangeArrowheads="1"/>
            </p:cNvSpPr>
            <p:nvPr/>
          </p:nvSpPr>
          <p:spPr bwMode="auto">
            <a:xfrm>
              <a:off x="7924800" y="1981200"/>
              <a:ext cx="381000" cy="3048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70" name="Oval 10"/>
            <p:cNvSpPr>
              <a:spLocks noChangeArrowheads="1"/>
            </p:cNvSpPr>
            <p:nvPr/>
          </p:nvSpPr>
          <p:spPr bwMode="auto">
            <a:xfrm>
              <a:off x="7772400" y="3352800"/>
              <a:ext cx="381000" cy="3048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7620000" y="5181600"/>
              <a:ext cx="381000" cy="3048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82" name="AutoShape 12"/>
            <p:cNvSpPr>
              <a:spLocks noChangeArrowheads="1"/>
            </p:cNvSpPr>
            <p:nvPr/>
          </p:nvSpPr>
          <p:spPr bwMode="auto">
            <a:xfrm>
              <a:off x="5638800" y="609600"/>
              <a:ext cx="2462213" cy="838200"/>
            </a:xfrm>
            <a:prstGeom prst="cloudCallout">
              <a:avLst>
                <a:gd name="adj1" fmla="val 47917"/>
                <a:gd name="adj2" fmla="val 74620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14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眶上神经</a:t>
              </a:r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7543800" y="1524000"/>
              <a:ext cx="457200" cy="4572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AutoShape 14"/>
            <p:cNvSpPr>
              <a:spLocks noChangeArrowheads="1"/>
            </p:cNvSpPr>
            <p:nvPr/>
          </p:nvSpPr>
          <p:spPr bwMode="auto">
            <a:xfrm>
              <a:off x="5387208" y="4680482"/>
              <a:ext cx="1637595" cy="994479"/>
            </a:xfrm>
            <a:prstGeom prst="cloudCallout">
              <a:avLst>
                <a:gd name="adj1" fmla="val 49704"/>
                <a:gd name="adj2" fmla="val -16287"/>
              </a:avLst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zh-CN" altLang="en-US" sz="1400" b="1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颏神经</a:t>
              </a:r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 flipV="1">
              <a:off x="6629400" y="5334000"/>
              <a:ext cx="1066800" cy="22860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702151" y="19676"/>
            <a:ext cx="401285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（三）血管、神经和淋巴</a:t>
            </a:r>
            <a:endParaRPr lang="zh-CN" altLang="en-US" sz="24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526181" y="2192535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圆孔出颅</a:t>
            </a:r>
            <a:endParaRPr lang="zh-CN" altLang="en-US" sz="1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2489520" y="2692601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卵圆孔出颅</a:t>
            </a:r>
            <a:endParaRPr lang="zh-CN" altLang="en-US" sz="1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576363" y="1357304"/>
            <a:ext cx="1040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a.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三叉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572870" y="916534"/>
            <a:ext cx="923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神经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285720" y="2410746"/>
            <a:ext cx="769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三叉</a:t>
            </a:r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985699" y="2196432"/>
            <a:ext cx="800219" cy="7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颅内分</a:t>
            </a:r>
            <a:endParaRPr lang="en-US" altLang="zh-CN" sz="16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支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566597" y="2357436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眶下神经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2275206" y="1785932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眶上裂出颅</a:t>
            </a:r>
            <a:endParaRPr lang="zh-CN" altLang="en-US" sz="1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3335622" y="1928808"/>
            <a:ext cx="2236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眶上神经、滑车上神经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>
            <a:off x="1000100" y="2570162"/>
            <a:ext cx="720000" cy="1588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>
            <a:off x="2350116" y="2071684"/>
            <a:ext cx="936000" cy="1588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833434" y="2804700"/>
            <a:ext cx="769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下颌</a:t>
            </a:r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AutoShape 21"/>
          <p:cNvSpPr>
            <a:spLocks/>
          </p:cNvSpPr>
          <p:nvPr/>
        </p:nvSpPr>
        <p:spPr bwMode="auto">
          <a:xfrm>
            <a:off x="1714480" y="2228619"/>
            <a:ext cx="108000" cy="6840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 sz="1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1838325" y="2366335"/>
            <a:ext cx="769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上颌</a:t>
            </a:r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834832" y="1933642"/>
            <a:ext cx="564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眼</a:t>
            </a:r>
            <a:r>
              <a:rPr lang="en-US" altLang="zh-CN" sz="1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3568196" y="2786064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耳颞神经、颏神经、颊神经</a:t>
            </a:r>
            <a:endParaRPr lang="zh-CN" altLang="en-US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>
            <a:off x="2564430" y="2500312"/>
            <a:ext cx="936000" cy="1588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2571736" y="2998790"/>
            <a:ext cx="936000" cy="1588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57158" y="4053820"/>
            <a:ext cx="8143932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颏神经：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由颏孔穿出→投影位置为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下颌第二前磨牙下方，下颌体上、下缘连线中点处，</a:t>
            </a:r>
            <a:endParaRPr lang="en-US" altLang="zh-CN" sz="1600" b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距前正中线约</a:t>
            </a:r>
            <a:r>
              <a:rPr 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2.5cm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362048" y="3776459"/>
            <a:ext cx="60901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眶下神经：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穿经眶下孔→投影位置为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眶下缘中点下方</a:t>
            </a:r>
            <a:r>
              <a:rPr 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0.5-0.8cm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58555" y="3429006"/>
            <a:ext cx="64443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眶上神经：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穿经眶上切迹（孔）→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投影位置为眶上缘中、内</a:t>
            </a:r>
            <a:r>
              <a:rPr 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1/3</a:t>
            </a:r>
            <a:r>
              <a:rPr lang="zh-CN" altLang="en-US" sz="1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交点</a:t>
            </a:r>
            <a:endParaRPr lang="zh-CN" altLang="en-US" sz="16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7" grpId="0"/>
      <p:bldP spid="62" grpId="0"/>
      <p:bldP spid="63" grpId="0"/>
      <p:bldP spid="59" grpId="0"/>
      <p:bldP spid="61" grpId="0"/>
      <p:bldP spid="64" grpId="0"/>
      <p:bldP spid="68" grpId="0"/>
      <p:bldP spid="69" grpId="0"/>
      <p:bldP spid="48" grpId="0"/>
      <p:bldP spid="50" grpId="0" animBg="1"/>
      <p:bldP spid="51" grpId="0"/>
      <p:bldP spid="52" grpId="0"/>
      <p:bldP spid="54" grpId="0"/>
      <p:bldP spid="57" grpId="0"/>
      <p:bldP spid="58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 descr="面神经2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5572132" y="23810"/>
            <a:ext cx="3335019" cy="440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>
            <a:off x="1449372" y="604940"/>
            <a:ext cx="769462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淘宝网chenying0907出品 4"/>
          <p:cNvSpPr txBox="1"/>
          <p:nvPr/>
        </p:nvSpPr>
        <p:spPr>
          <a:xfrm>
            <a:off x="1702151" y="19676"/>
            <a:ext cx="4155733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（三）血管、神经和淋巴</a:t>
            </a:r>
            <a:endParaRPr lang="zh-CN" altLang="en-US" sz="2400" b="1" dirty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37752" y="49319"/>
            <a:ext cx="1157680" cy="699399"/>
            <a:chOff x="-1344978" y="-685187"/>
            <a:chExt cx="6781080" cy="6092478"/>
          </a:xfrm>
        </p:grpSpPr>
        <p:sp>
          <p:nvSpPr>
            <p:cNvPr id="25" name="椭圆 2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576363" y="1285866"/>
            <a:ext cx="830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b.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面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572870" y="904392"/>
            <a:ext cx="923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神经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214282" y="1714494"/>
            <a:ext cx="5500726" cy="11726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茎乳孔出颅→向前入腮腺→分为上、下两干交织成丛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→扇形分出五分支（颞支、颧支、颊支、下颌缘支、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颈支）支配面肌和颈阔肌</a:t>
            </a:r>
            <a:endParaRPr lang="zh-CN" altLang="en-US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7" name="Picture 2" descr="面神经1"/>
          <p:cNvPicPr>
            <a:picLocks noChangeAspect="1" noChangeArrowheads="1"/>
          </p:cNvPicPr>
          <p:nvPr/>
        </p:nvPicPr>
        <p:blipFill>
          <a:blip r:embed="rId4">
            <a:lum bright="-18000" contrast="36000"/>
          </a:blip>
          <a:srcRect/>
          <a:stretch>
            <a:fillRect/>
          </a:stretch>
        </p:blipFill>
        <p:spPr bwMode="auto">
          <a:xfrm>
            <a:off x="6159282" y="90486"/>
            <a:ext cx="2984718" cy="41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" name="表格 88"/>
          <p:cNvGraphicFramePr>
            <a:graphicFrameLocks noGrp="1"/>
          </p:cNvGraphicFramePr>
          <p:nvPr/>
        </p:nvGraphicFramePr>
        <p:xfrm>
          <a:off x="214281" y="3096717"/>
          <a:ext cx="5929355" cy="1832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0771"/>
                <a:gridCol w="2735443"/>
                <a:gridCol w="2143141"/>
              </a:tblGrid>
              <a:tr h="304700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分布范围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损伤表现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颞支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额肌和眼轮匝肌上部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同侧额纹消失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颧支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眼轮匝肌下部和颧肌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不能闭眼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00046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颊支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颊肌，口轮匝肌及其他口周围肌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鼻唇沟变浅，不能鼓腮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下颌缘支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下唇诸肌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口角歪斜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08487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颈支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颈阔肌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2649</Words>
  <PresentationFormat>全屏显示(16:9)</PresentationFormat>
  <Paragraphs>490</Paragraphs>
  <Slides>35</Slides>
  <Notes>35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Office 主题</vt:lpstr>
      <vt:lpstr>Image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pc02</dc:creator>
  <cp:lastModifiedBy>Windows 用户</cp:lastModifiedBy>
  <cp:revision>73</cp:revision>
  <dcterms:created xsi:type="dcterms:W3CDTF">2019-02-24T01:17:35Z</dcterms:created>
  <dcterms:modified xsi:type="dcterms:W3CDTF">2019-02-26T03:21:20Z</dcterms:modified>
</cp:coreProperties>
</file>