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1393" r:id="rId2"/>
    <p:sldId id="1263" r:id="rId3"/>
    <p:sldId id="699" r:id="rId4"/>
    <p:sldId id="1104" r:id="rId5"/>
    <p:sldId id="1105" r:id="rId6"/>
    <p:sldId id="1394" r:id="rId7"/>
    <p:sldId id="1311" r:id="rId8"/>
    <p:sldId id="1164" r:id="rId9"/>
    <p:sldId id="1126" r:id="rId10"/>
    <p:sldId id="1127" r:id="rId11"/>
    <p:sldId id="1396" r:id="rId12"/>
    <p:sldId id="1331" r:id="rId13"/>
    <p:sldId id="1369" r:id="rId14"/>
    <p:sldId id="1370" r:id="rId15"/>
    <p:sldId id="1384" r:id="rId16"/>
    <p:sldId id="1397" r:id="rId17"/>
    <p:sldId id="1373" r:id="rId18"/>
    <p:sldId id="1398" r:id="rId19"/>
    <p:sldId id="1392" r:id="rId20"/>
    <p:sldId id="1400" r:id="rId21"/>
    <p:sldId id="1408" r:id="rId22"/>
    <p:sldId id="1351" r:id="rId23"/>
    <p:sldId id="1115" r:id="rId24"/>
    <p:sldId id="1059" r:id="rId25"/>
    <p:sldId id="1060" r:id="rId26"/>
    <p:sldId id="1061" r:id="rId27"/>
    <p:sldId id="1363" r:id="rId28"/>
    <p:sldId id="441" r:id="rId2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66" d="100"/>
          <a:sy n="66" d="100"/>
        </p:scale>
        <p:origin x="-1478" y="-46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__2.docx"/><Relationship Id="rId5" Type="http://schemas.openxmlformats.org/officeDocument/2006/relationships/image" Target="../media/image14.emf"/><Relationship Id="rId4" Type="http://schemas.openxmlformats.org/officeDocument/2006/relationships/package" Target="../embeddings/Microsoft_Word___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package" Target="../embeddings/Microsoft_Word___3.docx"/><Relationship Id="rId7" Type="http://schemas.openxmlformats.org/officeDocument/2006/relationships/slide" Target="slide2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8.emf"/><Relationship Id="rId11" Type="http://schemas.openxmlformats.org/officeDocument/2006/relationships/image" Target="../media/image19.png"/><Relationship Id="rId5" Type="http://schemas.openxmlformats.org/officeDocument/2006/relationships/package" Target="../embeddings/Microsoft_Word___4.docx"/><Relationship Id="rId10" Type="http://schemas.openxmlformats.org/officeDocument/2006/relationships/slide" Target="slide27.xml"/><Relationship Id="rId4" Type="http://schemas.openxmlformats.org/officeDocument/2006/relationships/image" Target="../media/image17.emf"/><Relationship Id="rId9"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7.png"/><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7.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9.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5" name="Picture 5" descr="C:\Users\Administrator\Desktop\用！！！\风景图片\新图！\3运动会\timg (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866"/>
            <a:ext cx="12189600" cy="685772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2</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时间和位移</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smtClean="0">
                <a:solidFill>
                  <a:schemeClr val="bg2">
                    <a:lumMod val="25000"/>
                  </a:schemeClr>
                </a:solidFill>
                <a:latin typeface="Times New Roman" pitchFamily="18" charset="0"/>
                <a:ea typeface="微软雅黑"/>
                <a:cs typeface="Times New Roman" pitchFamily="18" charset="0"/>
              </a:rPr>
              <a:t>第一章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smtClean="0">
                <a:solidFill>
                  <a:schemeClr val="bg2">
                    <a:lumMod val="25000"/>
                  </a:schemeClr>
                </a:solidFill>
                <a:latin typeface="Times New Roman" pitchFamily="18" charset="0"/>
                <a:ea typeface="微软雅黑"/>
                <a:cs typeface="Times New Roman" pitchFamily="18" charset="0"/>
              </a:rPr>
              <a:t>运动的描述</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18050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一、时刻和时间间隔 </a:t>
            </a:r>
          </a:p>
        </p:txBody>
      </p:sp>
      <p:sp>
        <p:nvSpPr>
          <p:cNvPr id="12" name="矩形 11"/>
          <p:cNvSpPr/>
          <p:nvPr/>
        </p:nvSpPr>
        <p:spPr>
          <a:xfrm>
            <a:off x="368292" y="621482"/>
            <a:ext cx="7455106" cy="2677656"/>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所示，在时间轴上标出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初</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前</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然后指出哪些表示时刻，哪些表示时间间隔？</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矩形 3"/>
          <p:cNvSpPr/>
          <p:nvPr/>
        </p:nvSpPr>
        <p:spPr>
          <a:xfrm>
            <a:off x="9637351" y="2349674"/>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2</a:t>
            </a:r>
            <a:endParaRPr lang="zh-CN" altLang="en-US" dirty="0"/>
          </a:p>
        </p:txBody>
      </p:sp>
      <p:sp>
        <p:nvSpPr>
          <p:cNvPr id="7" name="矩形 6"/>
          <p:cNvSpPr/>
          <p:nvPr/>
        </p:nvSpPr>
        <p:spPr>
          <a:xfrm>
            <a:off x="368292" y="3144206"/>
            <a:ext cx="1261884" cy="656077"/>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endParaRPr lang="zh-CN" altLang="zh-CN" sz="2800" kern="100" dirty="0">
              <a:effectLst/>
              <a:latin typeface="宋体"/>
              <a:cs typeface="Courier New"/>
            </a:endParaRPr>
          </a:p>
        </p:txBody>
      </p:sp>
      <p:sp>
        <p:nvSpPr>
          <p:cNvPr id="9" name="矩形 8"/>
          <p:cNvSpPr/>
          <p:nvPr/>
        </p:nvSpPr>
        <p:spPr>
          <a:xfrm>
            <a:off x="368292" y="5285396"/>
            <a:ext cx="8109551" cy="1303177"/>
          </a:xfrm>
          <a:prstGeom prst="rect">
            <a:avLst/>
          </a:prstGeom>
        </p:spPr>
        <p:txBody>
          <a:bodyPr>
            <a:spAutoFit/>
          </a:bodyPr>
          <a:lstStyle/>
          <a:p>
            <a:pPr algn="just">
              <a:lnSpc>
                <a:spcPct val="150000"/>
              </a:lnSpc>
              <a:spcAft>
                <a:spcPts val="0"/>
              </a:spcAft>
              <a:tabLst>
                <a:tab pos="2700655" algn="l"/>
              </a:tabLst>
            </a:pP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第</a:t>
            </a:r>
            <a:r>
              <a:rPr lang="en-US" altLang="zh-CN" sz="2800" kern="100" dirty="0">
                <a:solidFill>
                  <a:srgbClr val="C00000"/>
                </a:solidFill>
                <a:latin typeface="Times New Roman"/>
                <a:ea typeface="华文细黑"/>
                <a:cs typeface="Courier New"/>
              </a:rPr>
              <a:t>3 s</a:t>
            </a:r>
            <a:r>
              <a:rPr lang="zh-CN" altLang="zh-CN" sz="2800" kern="100" dirty="0">
                <a:solidFill>
                  <a:srgbClr val="C00000"/>
                </a:solidFill>
                <a:latin typeface="Times New Roman"/>
                <a:ea typeface="华文细黑"/>
                <a:cs typeface="Times New Roman"/>
              </a:rPr>
              <a:t>初</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第</a:t>
            </a:r>
            <a:r>
              <a:rPr lang="en-US" altLang="zh-CN" sz="2800" kern="100" dirty="0">
                <a:solidFill>
                  <a:srgbClr val="C00000"/>
                </a:solidFill>
                <a:latin typeface="Times New Roman"/>
                <a:ea typeface="华文细黑"/>
                <a:cs typeface="Courier New"/>
              </a:rPr>
              <a:t>3 s</a:t>
            </a:r>
            <a:r>
              <a:rPr lang="zh-CN" altLang="zh-CN" sz="2800" kern="100" dirty="0">
                <a:solidFill>
                  <a:srgbClr val="C00000"/>
                </a:solidFill>
                <a:latin typeface="Times New Roman"/>
                <a:ea typeface="华文细黑"/>
                <a:cs typeface="Times New Roman"/>
              </a:rPr>
              <a:t>末</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表示时刻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第</a:t>
            </a:r>
            <a:r>
              <a:rPr lang="en-US" altLang="zh-CN" sz="2800" kern="100" dirty="0">
                <a:solidFill>
                  <a:srgbClr val="C00000"/>
                </a:solidFill>
                <a:latin typeface="Times New Roman"/>
                <a:ea typeface="华文细黑"/>
                <a:cs typeface="Courier New"/>
              </a:rPr>
              <a:t>3 s</a:t>
            </a:r>
            <a:r>
              <a:rPr lang="zh-CN" altLang="zh-CN" sz="2800" kern="100" dirty="0">
                <a:solidFill>
                  <a:srgbClr val="C00000"/>
                </a:solidFill>
                <a:latin typeface="Times New Roman"/>
                <a:ea typeface="华文细黑"/>
                <a:cs typeface="Times New Roman"/>
              </a:rPr>
              <a:t>内</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前</a:t>
            </a:r>
            <a:r>
              <a:rPr lang="en-US" altLang="zh-CN" sz="2800" kern="100" dirty="0">
                <a:solidFill>
                  <a:srgbClr val="C00000"/>
                </a:solidFill>
                <a:latin typeface="Times New Roman"/>
                <a:ea typeface="华文细黑"/>
                <a:cs typeface="Courier New"/>
              </a:rPr>
              <a:t>3 s</a:t>
            </a:r>
            <a:r>
              <a:rPr lang="zh-CN" altLang="zh-CN" sz="2800" kern="100" dirty="0">
                <a:solidFill>
                  <a:srgbClr val="C00000"/>
                </a:solidFill>
                <a:latin typeface="Times New Roman"/>
                <a:ea typeface="华文细黑"/>
                <a:cs typeface="Times New Roman"/>
              </a:rPr>
              <a:t>内</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表示时间间隔</a:t>
            </a:r>
            <a:endParaRPr lang="zh-CN" altLang="zh-CN" sz="1050" kern="100" dirty="0">
              <a:effectLst/>
              <a:latin typeface="宋体"/>
              <a:cs typeface="Courier New"/>
            </a:endParaRPr>
          </a:p>
        </p:txBody>
      </p:sp>
      <p:pic>
        <p:nvPicPr>
          <p:cNvPr id="10242" name="Picture 2" descr="\\贾文\贾文\源文件\同步\物理 人教 必修1 新课标\R1-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951" y="1622733"/>
            <a:ext cx="3348074" cy="5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贾文\贾文\源文件\同步\物理 人教 必修1 新课标\R1-22.TI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859" y="3342328"/>
            <a:ext cx="6502695" cy="20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243"/>
                                        </p:tgtEl>
                                      </p:cBhvr>
                                    </p:animEffect>
                                    <p:set>
                                      <p:cBhvr>
                                        <p:cTn id="24" dur="1" fill="hold">
                                          <p:stCondLst>
                                            <p:cond delay="499"/>
                                          </p:stCondLst>
                                        </p:cTn>
                                        <p:tgtEl>
                                          <p:spTgt spid="1024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p:bldP spid="7"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68422" y="43374"/>
            <a:ext cx="11099524" cy="1338828"/>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a:t>
            </a:r>
          </a:p>
          <a:p>
            <a:pPr algn="just">
              <a:lnSpc>
                <a:spcPct val="150000"/>
              </a:lnSpc>
              <a:spcAft>
                <a:spcPts val="0"/>
              </a:spcAft>
              <a:tabLst>
                <a:tab pos="2700655" algn="l"/>
              </a:tabLst>
            </a:pPr>
            <a:r>
              <a:rPr lang="zh-CN" altLang="zh-CN" sz="2800" b="1" kern="100" dirty="0">
                <a:latin typeface="Times New Roman"/>
                <a:ea typeface="华文细黑"/>
                <a:cs typeface="Times New Roman"/>
              </a:rPr>
              <a:t>时刻与时间间隔的比较</a:t>
            </a:r>
            <a:endParaRPr lang="zh-CN" altLang="zh-CN" sz="2800" b="1" kern="100" dirty="0">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3256633726"/>
              </p:ext>
            </p:extLst>
          </p:nvPr>
        </p:nvGraphicFramePr>
        <p:xfrm>
          <a:off x="584242" y="1423730"/>
          <a:ext cx="11021929" cy="5176420"/>
        </p:xfrm>
        <a:graphic>
          <a:graphicData uri="http://schemas.openxmlformats.org/drawingml/2006/table">
            <a:tbl>
              <a:tblPr/>
              <a:tblGrid>
                <a:gridCol w="3179173"/>
                <a:gridCol w="4636826"/>
                <a:gridCol w="3205930"/>
              </a:tblGrid>
              <a:tr h="667970">
                <a:tc>
                  <a:txBody>
                    <a:bodyPr/>
                    <a:lstStyle/>
                    <a:p>
                      <a:pPr algn="ctr">
                        <a:lnSpc>
                          <a:spcPct val="150000"/>
                        </a:lnSpc>
                        <a:spcAft>
                          <a:spcPts val="0"/>
                        </a:spcAft>
                        <a:tabLst>
                          <a:tab pos="2430780" algn="l"/>
                        </a:tabLst>
                      </a:pPr>
                      <a:r>
                        <a:rPr lang="en-US" sz="2800" i="1" kern="100" baseline="0" dirty="0">
                          <a:effectLst/>
                          <a:latin typeface="Times New Roman"/>
                          <a:ea typeface="华文细黑"/>
                          <a:cs typeface="Courier New"/>
                        </a:rPr>
                        <a:t> </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altLang="zh-CN" sz="2800" kern="100" baseline="0" dirty="0" smtClean="0">
                          <a:effectLst/>
                          <a:latin typeface="Times New Roman"/>
                          <a:ea typeface="华文细黑"/>
                          <a:cs typeface="Times New Roman"/>
                        </a:rPr>
                        <a:t>时刻</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altLang="zh-CN" sz="2800" kern="100" baseline="0" dirty="0" smtClean="0">
                          <a:effectLst/>
                          <a:latin typeface="Times New Roman"/>
                          <a:ea typeface="华文细黑"/>
                          <a:cs typeface="Times New Roman"/>
                        </a:rPr>
                        <a:t>时间间隔</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970">
                <a:tc>
                  <a:txBody>
                    <a:bodyPr/>
                    <a:lstStyle/>
                    <a:p>
                      <a:pPr algn="ctr">
                        <a:lnSpc>
                          <a:spcPct val="150000"/>
                        </a:lnSpc>
                        <a:spcAft>
                          <a:spcPts val="0"/>
                        </a:spcAft>
                        <a:tabLst>
                          <a:tab pos="2430780" algn="l"/>
                        </a:tabLst>
                      </a:pPr>
                      <a:r>
                        <a:rPr lang="zh-CN" altLang="zh-CN" sz="2800" kern="100" baseline="0" dirty="0" smtClean="0">
                          <a:effectLst/>
                          <a:latin typeface="Times New Roman"/>
                          <a:ea typeface="华文细黑"/>
                          <a:cs typeface="Times New Roman"/>
                        </a:rPr>
                        <a:t>在时间轴上的表示</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用点表示</a:t>
                      </a:r>
                      <a:endParaRPr lang="zh-CN" sz="2800" kern="100" baseline="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用线段表示</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9353">
                <a:tc>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描述关键词</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初</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末</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时</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a:t>
                      </a:r>
                      <a:r>
                        <a:rPr lang="zh-CN" sz="2800" kern="100" baseline="0" dirty="0" smtClean="0">
                          <a:effectLst/>
                          <a:latin typeface="Times New Roman"/>
                          <a:ea typeface="华文细黑"/>
                          <a:cs typeface="Times New Roman"/>
                        </a:rPr>
                        <a:t>如</a:t>
                      </a:r>
                      <a:endParaRPr lang="en-US" altLang="zh-CN" sz="2800" kern="100" baseline="0" dirty="0" smtClean="0">
                        <a:effectLst/>
                        <a:latin typeface="Times New Roman"/>
                        <a:ea typeface="华文细黑"/>
                        <a:cs typeface="Times New Roman"/>
                      </a:endParaRPr>
                    </a:p>
                    <a:p>
                      <a:pPr marL="72000" algn="l">
                        <a:lnSpc>
                          <a:spcPct val="150000"/>
                        </a:lnSpc>
                        <a:spcAft>
                          <a:spcPts val="0"/>
                        </a:spcAft>
                        <a:tabLst>
                          <a:tab pos="2700655" algn="l"/>
                        </a:tabLst>
                      </a:pPr>
                      <a:r>
                        <a:rPr lang="en-US" sz="2800" kern="100" baseline="0" dirty="0" smtClean="0">
                          <a:effectLst/>
                          <a:latin typeface="宋体"/>
                          <a:ea typeface="华文细黑"/>
                          <a:cs typeface="Times New Roman"/>
                        </a:rPr>
                        <a:t>“</a:t>
                      </a:r>
                      <a:r>
                        <a:rPr lang="zh-CN" sz="2800" kern="100" baseline="0" dirty="0">
                          <a:effectLst/>
                          <a:latin typeface="Times New Roman"/>
                          <a:ea typeface="华文细黑"/>
                          <a:cs typeface="Times New Roman"/>
                        </a:rPr>
                        <a:t>第</a:t>
                      </a:r>
                      <a:r>
                        <a:rPr lang="en-US" sz="2800" kern="100" baseline="0" dirty="0">
                          <a:effectLst/>
                          <a:latin typeface="Times New Roman"/>
                          <a:ea typeface="华文细黑"/>
                          <a:cs typeface="Courier New"/>
                        </a:rPr>
                        <a:t>1 s</a:t>
                      </a:r>
                      <a:r>
                        <a:rPr lang="zh-CN" sz="2800" kern="100" baseline="0" dirty="0">
                          <a:effectLst/>
                          <a:latin typeface="Times New Roman"/>
                          <a:ea typeface="华文细黑"/>
                          <a:cs typeface="Times New Roman"/>
                        </a:rPr>
                        <a:t>末</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第</a:t>
                      </a:r>
                      <a:r>
                        <a:rPr lang="en-US" sz="2800" kern="100" baseline="0" dirty="0">
                          <a:effectLst/>
                          <a:latin typeface="Times New Roman"/>
                          <a:ea typeface="华文细黑"/>
                          <a:cs typeface="Courier New"/>
                        </a:rPr>
                        <a:t>2 s</a:t>
                      </a:r>
                      <a:r>
                        <a:rPr lang="zh-CN" sz="2800" kern="100" baseline="0" dirty="0">
                          <a:effectLst/>
                          <a:latin typeface="Times New Roman"/>
                          <a:ea typeface="华文细黑"/>
                          <a:cs typeface="Times New Roman"/>
                        </a:rPr>
                        <a:t>初</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a:t>
                      </a:r>
                      <a:r>
                        <a:rPr lang="en-US" sz="2800" kern="100" baseline="0" dirty="0">
                          <a:effectLst/>
                          <a:latin typeface="宋体"/>
                          <a:ea typeface="华文细黑"/>
                          <a:cs typeface="Times New Roman"/>
                        </a:rPr>
                        <a:t>“</a:t>
                      </a:r>
                      <a:r>
                        <a:rPr lang="en-US" sz="2800" kern="100" baseline="0" dirty="0">
                          <a:effectLst/>
                          <a:latin typeface="Times New Roman"/>
                          <a:ea typeface="华文细黑"/>
                          <a:cs typeface="Courier New"/>
                        </a:rPr>
                        <a:t>3 s</a:t>
                      </a:r>
                      <a:r>
                        <a:rPr lang="zh-CN" sz="2800" kern="100" baseline="0" dirty="0">
                          <a:effectLst/>
                          <a:latin typeface="Times New Roman"/>
                          <a:ea typeface="华文细黑"/>
                          <a:cs typeface="Times New Roman"/>
                        </a:rPr>
                        <a:t>时</a:t>
                      </a:r>
                      <a:r>
                        <a:rPr lang="en-US" sz="2800" kern="100" baseline="0" dirty="0">
                          <a:effectLst/>
                          <a:latin typeface="宋体"/>
                          <a:ea typeface="华文细黑"/>
                          <a:cs typeface="Times New Roman"/>
                        </a:rPr>
                        <a:t>”</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如</a:t>
                      </a:r>
                      <a:r>
                        <a:rPr lang="en-US" sz="2800" kern="100" baseline="0" dirty="0">
                          <a:effectLst/>
                          <a:latin typeface="宋体"/>
                          <a:ea typeface="华文细黑"/>
                          <a:cs typeface="Times New Roman"/>
                        </a:rPr>
                        <a:t>“</a:t>
                      </a:r>
                      <a:r>
                        <a:rPr lang="zh-CN" sz="2800" kern="100" baseline="0" dirty="0">
                          <a:effectLst/>
                          <a:latin typeface="Times New Roman"/>
                          <a:ea typeface="华文细黑"/>
                          <a:cs typeface="Times New Roman"/>
                        </a:rPr>
                        <a:t>第</a:t>
                      </a:r>
                      <a:r>
                        <a:rPr lang="en-US" sz="2800" kern="100" baseline="0" dirty="0">
                          <a:effectLst/>
                          <a:latin typeface="Times New Roman"/>
                          <a:ea typeface="华文细黑"/>
                          <a:cs typeface="Courier New"/>
                        </a:rPr>
                        <a:t>2 s</a:t>
                      </a:r>
                      <a:r>
                        <a:rPr lang="zh-CN" sz="2800" kern="100" baseline="0" dirty="0">
                          <a:effectLst/>
                          <a:latin typeface="Times New Roman"/>
                          <a:ea typeface="华文细黑"/>
                          <a:cs typeface="Times New Roman"/>
                        </a:rPr>
                        <a:t>内</a:t>
                      </a:r>
                      <a:r>
                        <a:rPr lang="en-US" sz="2800" kern="100" baseline="0" dirty="0">
                          <a:effectLst/>
                          <a:latin typeface="宋体"/>
                          <a:ea typeface="华文细黑"/>
                          <a:cs typeface="Times New Roman"/>
                        </a:rPr>
                        <a:t>”</a:t>
                      </a:r>
                      <a:r>
                        <a:rPr lang="zh-CN" sz="2800" kern="100" baseline="0" dirty="0" smtClean="0">
                          <a:effectLst/>
                          <a:latin typeface="Times New Roman"/>
                          <a:ea typeface="华文细黑"/>
                          <a:cs typeface="Times New Roman"/>
                        </a:rPr>
                        <a:t>，</a:t>
                      </a:r>
                      <a:endParaRPr lang="en-US" altLang="zh-CN" sz="2800" kern="100" baseline="0" dirty="0" smtClean="0">
                        <a:effectLst/>
                        <a:latin typeface="Times New Roman"/>
                        <a:ea typeface="华文细黑"/>
                        <a:cs typeface="Times New Roman"/>
                      </a:endParaRPr>
                    </a:p>
                    <a:p>
                      <a:pPr marL="72000" algn="l">
                        <a:lnSpc>
                          <a:spcPct val="150000"/>
                        </a:lnSpc>
                        <a:spcAft>
                          <a:spcPts val="0"/>
                        </a:spcAft>
                        <a:tabLst>
                          <a:tab pos="2700655" algn="l"/>
                        </a:tabLst>
                      </a:pPr>
                      <a:r>
                        <a:rPr lang="en-US" sz="2800" kern="100" baseline="0" dirty="0" smtClean="0">
                          <a:effectLst/>
                          <a:latin typeface="宋体"/>
                          <a:ea typeface="华文细黑"/>
                          <a:cs typeface="Times New Roman"/>
                        </a:rPr>
                        <a:t>“</a:t>
                      </a:r>
                      <a:r>
                        <a:rPr lang="zh-CN" sz="2800" kern="100" baseline="0" dirty="0">
                          <a:effectLst/>
                          <a:latin typeface="Times New Roman"/>
                          <a:ea typeface="华文细黑"/>
                          <a:cs typeface="Times New Roman"/>
                        </a:rPr>
                        <a:t>前</a:t>
                      </a:r>
                      <a:r>
                        <a:rPr lang="en-US" sz="2800" kern="100" baseline="0" dirty="0">
                          <a:effectLst/>
                          <a:latin typeface="Times New Roman"/>
                          <a:ea typeface="华文细黑"/>
                          <a:cs typeface="Courier New"/>
                        </a:rPr>
                        <a:t>3 s</a:t>
                      </a:r>
                      <a:r>
                        <a:rPr lang="zh-CN" sz="2800" kern="100" baseline="0" dirty="0">
                          <a:effectLst/>
                          <a:latin typeface="Times New Roman"/>
                          <a:ea typeface="华文细黑"/>
                          <a:cs typeface="Times New Roman"/>
                        </a:rPr>
                        <a:t>内</a:t>
                      </a:r>
                      <a:r>
                        <a:rPr lang="en-US" sz="2800" kern="100" baseline="0" dirty="0">
                          <a:effectLst/>
                          <a:latin typeface="宋体"/>
                          <a:ea typeface="华文细黑"/>
                          <a:cs typeface="Times New Roman"/>
                        </a:rPr>
                        <a:t>”</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558">
                <a:tc>
                  <a:txBody>
                    <a:bodyPr/>
                    <a:lstStyle/>
                    <a:p>
                      <a:pPr algn="ctr">
                        <a:lnSpc>
                          <a:spcPct val="150000"/>
                        </a:lnSpc>
                        <a:spcAft>
                          <a:spcPts val="0"/>
                        </a:spcAft>
                        <a:tabLst>
                          <a:tab pos="2430780" algn="l"/>
                        </a:tabLst>
                      </a:pPr>
                      <a:r>
                        <a:rPr lang="zh-CN" sz="2800" kern="100" baseline="0" dirty="0">
                          <a:effectLst/>
                          <a:latin typeface="Times New Roman"/>
                          <a:ea typeface="华文细黑"/>
                          <a:cs typeface="Times New Roman"/>
                        </a:rPr>
                        <a:t>联系</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gn="l">
                        <a:lnSpc>
                          <a:spcPct val="150000"/>
                        </a:lnSpc>
                        <a:spcAft>
                          <a:spcPts val="0"/>
                        </a:spcAft>
                        <a:tabLst>
                          <a:tab pos="2430780" algn="l"/>
                        </a:tabLst>
                      </a:pPr>
                      <a:r>
                        <a:rPr lang="zh-CN" altLang="zh-CN" sz="2800" kern="100" baseline="0" dirty="0" smtClean="0">
                          <a:effectLst/>
                          <a:latin typeface="Times New Roman"/>
                          <a:ea typeface="华文细黑"/>
                          <a:cs typeface="Times New Roman"/>
                        </a:rPr>
                        <a:t>两个时刻的间隔为一段时间间隔，时间间隔能表示运动的一个过程，好比一段录像；时刻可以显示运动的一瞬间，好比一张照片</a:t>
                      </a:r>
                      <a:endParaRPr lang="zh-CN" sz="2800" kern="100" baseline="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3495892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1618" y="169114"/>
            <a:ext cx="11367176"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下列关于时间间隔和时刻的说法正确的是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末到第</a:t>
            </a:r>
            <a:r>
              <a:rPr lang="en-US" altLang="zh-CN" sz="2800" kern="100" dirty="0">
                <a:latin typeface="Times New Roman"/>
                <a:ea typeface="华文细黑"/>
                <a:cs typeface="Courier New"/>
              </a:rPr>
              <a:t>5 s</a:t>
            </a:r>
            <a:r>
              <a:rPr lang="zh-CN" altLang="zh-CN" sz="2800" kern="100" dirty="0">
                <a:latin typeface="Times New Roman"/>
                <a:ea typeface="华文细黑"/>
                <a:cs typeface="Times New Roman"/>
              </a:rPr>
              <a:t>初经历了</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的时间间隔</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早上第一节课</a:t>
            </a:r>
            <a:r>
              <a:rPr lang="en-US" altLang="zh-CN" sz="2800" kern="100" dirty="0">
                <a:latin typeface="Times New Roman"/>
                <a:ea typeface="华文细黑"/>
                <a:cs typeface="Courier New"/>
              </a:rPr>
              <a:t>8</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00</a:t>
            </a:r>
            <a:r>
              <a:rPr lang="zh-CN" altLang="zh-CN" sz="2800" kern="100" dirty="0">
                <a:latin typeface="Times New Roman"/>
                <a:ea typeface="华文细黑"/>
                <a:cs typeface="Times New Roman"/>
              </a:rPr>
              <a:t>上课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，其中</a:t>
            </a:r>
            <a:r>
              <a:rPr lang="en-US" altLang="zh-CN" sz="2800" kern="100" dirty="0">
                <a:latin typeface="Times New Roman"/>
                <a:ea typeface="华文细黑"/>
                <a:cs typeface="Courier New"/>
              </a:rPr>
              <a:t>8</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00</a:t>
            </a:r>
            <a:r>
              <a:rPr lang="zh-CN" altLang="zh-CN" sz="2800" kern="100" dirty="0">
                <a:latin typeface="Times New Roman"/>
                <a:ea typeface="华文细黑"/>
                <a:cs typeface="Times New Roman"/>
              </a:rPr>
              <a:t>指的是时间间隔</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末的位置坐标是</a:t>
            </a:r>
            <a:r>
              <a:rPr lang="en-US" altLang="zh-CN" sz="2800" kern="100" dirty="0">
                <a:latin typeface="Times New Roman"/>
                <a:ea typeface="华文细黑"/>
                <a:cs typeface="Courier New"/>
              </a:rPr>
              <a:t>(2 m,3 m)</a:t>
            </a:r>
            <a:r>
              <a:rPr lang="zh-CN" altLang="zh-CN" sz="2800" kern="100" dirty="0">
                <a:latin typeface="Times New Roman"/>
                <a:ea typeface="华文细黑"/>
                <a:cs typeface="Times New Roman"/>
              </a:rPr>
              <a:t>，其中第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末指的是时刻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内运动了</a:t>
            </a:r>
            <a:r>
              <a:rPr lang="en-US" altLang="zh-CN" sz="2800" kern="100" dirty="0">
                <a:latin typeface="Times New Roman"/>
                <a:ea typeface="华文细黑"/>
                <a:cs typeface="Courier New"/>
              </a:rPr>
              <a:t>4 m</a:t>
            </a:r>
            <a:r>
              <a:rPr lang="zh-CN" altLang="zh-CN" sz="2800" kern="100" dirty="0">
                <a:latin typeface="Times New Roman"/>
                <a:ea typeface="华文细黑"/>
                <a:cs typeface="Times New Roman"/>
              </a:rPr>
              <a:t>，其中第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内指的是时刻</a:t>
            </a:r>
            <a:endParaRPr lang="zh-CN" altLang="zh-CN" sz="1050" kern="100" dirty="0">
              <a:effectLst/>
              <a:latin typeface="宋体"/>
              <a:cs typeface="Courier New"/>
            </a:endParaRPr>
          </a:p>
        </p:txBody>
      </p:sp>
      <p:sp>
        <p:nvSpPr>
          <p:cNvPr id="9" name="矩形 8"/>
          <p:cNvSpPr/>
          <p:nvPr/>
        </p:nvSpPr>
        <p:spPr>
          <a:xfrm>
            <a:off x="411618" y="3375170"/>
            <a:ext cx="11367176"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第</a:t>
            </a:r>
            <a:r>
              <a:rPr lang="en-US" altLang="zh-CN" sz="2800" kern="100" spc="-100" dirty="0">
                <a:solidFill>
                  <a:srgbClr val="002060"/>
                </a:solidFill>
                <a:latin typeface="Times New Roman"/>
                <a:ea typeface="华文细黑"/>
                <a:cs typeface="Courier New"/>
              </a:rPr>
              <a:t>4 s</a:t>
            </a:r>
            <a:r>
              <a:rPr lang="zh-CN" altLang="zh-CN" sz="2800" kern="100" spc="-100" dirty="0">
                <a:solidFill>
                  <a:srgbClr val="002060"/>
                </a:solidFill>
                <a:latin typeface="Times New Roman"/>
                <a:ea typeface="华文细黑"/>
                <a:cs typeface="Times New Roman"/>
              </a:rPr>
              <a:t>末与第</a:t>
            </a:r>
            <a:r>
              <a:rPr lang="en-US" altLang="zh-CN" sz="2800" kern="100" spc="-100" dirty="0">
                <a:solidFill>
                  <a:srgbClr val="002060"/>
                </a:solidFill>
                <a:latin typeface="Times New Roman"/>
                <a:ea typeface="华文细黑"/>
                <a:cs typeface="Courier New"/>
              </a:rPr>
              <a:t>5 s</a:t>
            </a:r>
            <a:r>
              <a:rPr lang="zh-CN" altLang="zh-CN" sz="2800" kern="100" spc="-100" dirty="0">
                <a:solidFill>
                  <a:srgbClr val="002060"/>
                </a:solidFill>
                <a:latin typeface="Times New Roman"/>
                <a:ea typeface="华文细黑"/>
                <a:cs typeface="Times New Roman"/>
              </a:rPr>
              <a:t>初在时间轴上是同一个点，是指同一时刻，故</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错误</a:t>
            </a:r>
            <a:r>
              <a:rPr lang="zh-CN" altLang="zh-CN" sz="2800" kern="100" spc="-100" dirty="0" smtClean="0">
                <a:solidFill>
                  <a:srgbClr val="002060"/>
                </a:solidFill>
                <a:latin typeface="Times New Roman"/>
                <a:ea typeface="华文细黑"/>
                <a:cs typeface="Times New Roman"/>
              </a:rPr>
              <a:t>；</a:t>
            </a:r>
            <a:endParaRPr lang="en-US" altLang="zh-CN" sz="2800" kern="100" spc="-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早上</a:t>
            </a:r>
            <a:r>
              <a:rPr lang="zh-CN" altLang="zh-CN" sz="2800" kern="100" dirty="0">
                <a:solidFill>
                  <a:srgbClr val="002060"/>
                </a:solidFill>
                <a:latin typeface="Times New Roman"/>
                <a:ea typeface="华文细黑"/>
                <a:cs typeface="Times New Roman"/>
              </a:rPr>
              <a:t>第一节课</a:t>
            </a:r>
            <a:r>
              <a:rPr lang="en-US" altLang="zh-CN" sz="2800" kern="100" dirty="0">
                <a:solidFill>
                  <a:srgbClr val="002060"/>
                </a:solidFill>
                <a:latin typeface="Times New Roman"/>
                <a:ea typeface="华文细黑"/>
                <a:cs typeface="Courier New"/>
              </a:rPr>
              <a:t>8</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00</a:t>
            </a:r>
            <a:r>
              <a:rPr lang="zh-CN" altLang="zh-CN" sz="2800" kern="100" dirty="0">
                <a:solidFill>
                  <a:srgbClr val="002060"/>
                </a:solidFill>
                <a:latin typeface="Times New Roman"/>
                <a:ea typeface="华文细黑"/>
                <a:cs typeface="Times New Roman"/>
              </a:rPr>
              <a:t>上课，这里的</a:t>
            </a:r>
            <a:r>
              <a:rPr lang="en-US" altLang="zh-CN" sz="2800" kern="100" dirty="0">
                <a:solidFill>
                  <a:srgbClr val="002060"/>
                </a:solidFill>
                <a:latin typeface="Times New Roman"/>
                <a:ea typeface="华文细黑"/>
                <a:cs typeface="Courier New"/>
              </a:rPr>
              <a:t>8</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00</a:t>
            </a:r>
            <a:r>
              <a:rPr lang="zh-CN" altLang="zh-CN" sz="2800" kern="100" dirty="0">
                <a:solidFill>
                  <a:srgbClr val="002060"/>
                </a:solidFill>
                <a:latin typeface="Times New Roman"/>
                <a:ea typeface="华文细黑"/>
                <a:cs typeface="Times New Roman"/>
              </a:rPr>
              <a:t>指的是时刻，故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第</a:t>
            </a:r>
            <a:r>
              <a:rPr lang="en-US" altLang="zh-CN" sz="2800" kern="100" dirty="0" smtClean="0">
                <a:solidFill>
                  <a:srgbClr val="002060"/>
                </a:solidFill>
                <a:latin typeface="Times New Roman"/>
                <a:ea typeface="华文细黑"/>
                <a:cs typeface="Courier New"/>
              </a:rPr>
              <a:t>3 </a:t>
            </a:r>
            <a:r>
              <a:rPr lang="en-US" altLang="zh-CN" sz="2800"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末，指的是时刻，故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时间间隔</a:t>
            </a:r>
            <a:r>
              <a:rPr lang="zh-CN" altLang="zh-CN" sz="2800" kern="100" dirty="0">
                <a:solidFill>
                  <a:srgbClr val="002060"/>
                </a:solidFill>
                <a:latin typeface="Times New Roman"/>
                <a:ea typeface="华文细黑"/>
                <a:cs typeface="Times New Roman"/>
              </a:rPr>
              <a:t>是指时间的长度，第</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内，指</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的时间长度，是时间间隔，故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 </a:t>
            </a:r>
            <a:endParaRPr lang="zh-CN" altLang="zh-CN" sz="1050" kern="100" dirty="0">
              <a:effectLst/>
              <a:latin typeface="宋体"/>
              <a:cs typeface="Courier New"/>
            </a:endParaRPr>
          </a:p>
        </p:txBody>
      </p:sp>
      <p:sp>
        <p:nvSpPr>
          <p:cNvPr id="15" name="TextBox 14"/>
          <p:cNvSpPr txBox="1"/>
          <p:nvPr/>
        </p:nvSpPr>
        <p:spPr>
          <a:xfrm>
            <a:off x="298646" y="21539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blinds(horizontal)">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blinds(horizontal)">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linds(horizontal)">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9">
                                            <p:txEl>
                                              <p:pRg st="0" end="0"/>
                                            </p:txEl>
                                          </p:spTgt>
                                        </p:tgtEl>
                                      </p:cBhvr>
                                    </p:animEffect>
                                    <p:set>
                                      <p:cBhvr>
                                        <p:cTn id="38" dur="1" fill="hold">
                                          <p:stCondLst>
                                            <p:cond delay="499"/>
                                          </p:stCondLst>
                                        </p:cTn>
                                        <p:tgtEl>
                                          <p:spTgt spid="9">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xEl>
                                              <p:pRg st="1" end="1"/>
                                            </p:txEl>
                                          </p:spTgt>
                                        </p:tgtEl>
                                      </p:cBhvr>
                                    </p:animEffect>
                                    <p:set>
                                      <p:cBhvr>
                                        <p:cTn id="41" dur="1" fill="hold">
                                          <p:stCondLst>
                                            <p:cond delay="499"/>
                                          </p:stCondLst>
                                        </p:cTn>
                                        <p:tgtEl>
                                          <p:spTgt spid="9">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
                                            <p:txEl>
                                              <p:pRg st="2" end="2"/>
                                            </p:txEl>
                                          </p:spTgt>
                                        </p:tgtEl>
                                      </p:cBhvr>
                                    </p:animEffect>
                                    <p:set>
                                      <p:cBhvr>
                                        <p:cTn id="44" dur="1" fill="hold">
                                          <p:stCondLst>
                                            <p:cond delay="499"/>
                                          </p:stCondLst>
                                        </p:cTn>
                                        <p:tgtEl>
                                          <p:spTgt spid="9">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
                                            <p:txEl>
                                              <p:pRg st="3" end="3"/>
                                            </p:txEl>
                                          </p:spTgt>
                                        </p:tgtEl>
                                      </p:cBhvr>
                                    </p:animEffect>
                                    <p:set>
                                      <p:cBhvr>
                                        <p:cTn id="47"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uiExpand="1" build="allAtOnce"/>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二、路程和位移　矢量和标量</a:t>
            </a:r>
          </a:p>
        </p:txBody>
      </p:sp>
      <p:sp>
        <p:nvSpPr>
          <p:cNvPr id="12" name="矩形 11"/>
          <p:cNvSpPr/>
          <p:nvPr/>
        </p:nvSpPr>
        <p:spPr>
          <a:xfrm>
            <a:off x="408175" y="813123"/>
            <a:ext cx="8207310" cy="2811026"/>
          </a:xfrm>
          <a:prstGeom prst="rect">
            <a:avLst/>
          </a:prstGeom>
        </p:spPr>
        <p:txBody>
          <a:bodyPr wrap="square">
            <a:spAutoFit/>
          </a:bodyPr>
          <a:lstStyle/>
          <a:p>
            <a:pPr algn="just">
              <a:lnSpc>
                <a:spcPts val="53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endParaRPr lang="en-US" altLang="zh-CN" sz="2800" kern="100" dirty="0">
              <a:latin typeface="Times New Roman"/>
              <a:ea typeface="华文细黑"/>
              <a:cs typeface="Times New Roman"/>
            </a:endParaRPr>
          </a:p>
          <a:p>
            <a:pPr algn="just">
              <a:lnSpc>
                <a:spcPts val="5300"/>
              </a:lnSpc>
              <a:spcAft>
                <a:spcPts val="0"/>
              </a:spcAft>
              <a:tabLst>
                <a:tab pos="225044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如图</a:t>
            </a:r>
            <a:r>
              <a:rPr lang="en-US" altLang="zh-CN" sz="2800" kern="100" dirty="0">
                <a:latin typeface="Times New Roman"/>
                <a:ea typeface="华文细黑"/>
              </a:rPr>
              <a:t>3</a:t>
            </a:r>
            <a:r>
              <a:rPr lang="zh-CN" altLang="zh-CN" sz="2800" kern="100" dirty="0">
                <a:latin typeface="Times New Roman"/>
                <a:ea typeface="华文细黑"/>
                <a:cs typeface="Times New Roman"/>
              </a:rPr>
              <a:t>所示，三位旅行者从北京到上海，甲乘高铁直达，乙乘飞机直达，丙先乘汽车到天津，再换乘轮船到上海，三者的路程是否相同？位移是否相同？</a:t>
            </a:r>
            <a:endParaRPr lang="zh-CN" altLang="zh-CN" sz="2800" kern="100" dirty="0">
              <a:latin typeface="宋体"/>
              <a:cs typeface="Courier New"/>
            </a:endParaRPr>
          </a:p>
        </p:txBody>
      </p:sp>
      <p:sp>
        <p:nvSpPr>
          <p:cNvPr id="14" name="矩形 13"/>
          <p:cNvSpPr/>
          <p:nvPr/>
        </p:nvSpPr>
        <p:spPr>
          <a:xfrm>
            <a:off x="408175" y="3625498"/>
            <a:ext cx="8207310"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三者的路程不同，但结果是一样的，即都是从北京到上海，初位置、末位置一样，即位移相同</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9947749" y="5364371"/>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rPr>
              <a:t>3</a:t>
            </a:r>
            <a:endParaRPr lang="zh-CN" altLang="en-US" dirty="0"/>
          </a:p>
        </p:txBody>
      </p:sp>
      <p:pic>
        <p:nvPicPr>
          <p:cNvPr id="11266" name="Picture 2" descr="\\贾文\贾文\源文件\同步\物理 人教 必修1 新课标\R1-2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510" y="1679795"/>
            <a:ext cx="2955752" cy="362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370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xEl>
                                              <p:pRg st="0" end="0"/>
                                            </p:txEl>
                                          </p:spTgt>
                                        </p:tgtEl>
                                      </p:cBhvr>
                                    </p:animEffect>
                                    <p:set>
                                      <p:cBhvr>
                                        <p:cTn id="12"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1618" y="405458"/>
            <a:ext cx="11367176" cy="1333931"/>
          </a:xfrm>
          <a:prstGeom prst="rect">
            <a:avLst/>
          </a:prstGeom>
        </p:spPr>
        <p:txBody>
          <a:bodyPr wrap="square" lIns="121898" tIns="60948" rIns="121898" bIns="60948">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2.(1)</a:t>
            </a:r>
            <a:r>
              <a:rPr lang="zh-CN" altLang="zh-CN" sz="2800" kern="100" dirty="0">
                <a:solidFill>
                  <a:prstClr val="black"/>
                </a:solidFill>
                <a:latin typeface="Times New Roman"/>
                <a:ea typeface="华文细黑"/>
                <a:cs typeface="Times New Roman"/>
              </a:rPr>
              <a:t>如果一位同学从操场中心</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点出发向北走了</a:t>
            </a:r>
            <a:r>
              <a:rPr lang="en-US" altLang="zh-CN" sz="2800" kern="100" dirty="0">
                <a:solidFill>
                  <a:prstClr val="black"/>
                </a:solidFill>
                <a:latin typeface="Times New Roman"/>
                <a:ea typeface="华文细黑"/>
                <a:cs typeface="Courier New"/>
              </a:rPr>
              <a:t>40 m</a:t>
            </a:r>
            <a:r>
              <a:rPr lang="zh-CN" altLang="zh-CN" sz="2800" kern="100" dirty="0">
                <a:solidFill>
                  <a:prstClr val="black"/>
                </a:solidFill>
                <a:latin typeface="Times New Roman"/>
                <a:ea typeface="华文细黑"/>
                <a:cs typeface="Times New Roman"/>
              </a:rPr>
              <a:t>到达</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点，然后又向西走了</a:t>
            </a:r>
            <a:r>
              <a:rPr lang="en-US" altLang="zh-CN" sz="2800" kern="100" dirty="0">
                <a:solidFill>
                  <a:prstClr val="black"/>
                </a:solidFill>
                <a:latin typeface="Times New Roman"/>
                <a:ea typeface="华文细黑"/>
                <a:cs typeface="Courier New"/>
              </a:rPr>
              <a:t>30 m</a:t>
            </a:r>
            <a:r>
              <a:rPr lang="zh-CN" altLang="zh-CN" sz="2800" kern="100" dirty="0">
                <a:solidFill>
                  <a:prstClr val="black"/>
                </a:solidFill>
                <a:latin typeface="Times New Roman"/>
                <a:ea typeface="华文细黑"/>
                <a:cs typeface="Times New Roman"/>
              </a:rPr>
              <a:t>到达</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点，则他从</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到</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点的路程是多大？位移是多大？</a:t>
            </a:r>
            <a:endParaRPr lang="zh-CN" altLang="zh-CN" sz="1050" kern="100" dirty="0">
              <a:solidFill>
                <a:prstClr val="black"/>
              </a:solidFill>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411618" y="1722113"/>
            <a:ext cx="9067964"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如图所示，路程是</a:t>
            </a:r>
            <a:r>
              <a:rPr lang="en-US" altLang="zh-CN" sz="2800" kern="100" dirty="0">
                <a:solidFill>
                  <a:srgbClr val="C00000"/>
                </a:solidFill>
                <a:latin typeface="Times New Roman"/>
                <a:ea typeface="华文细黑"/>
                <a:cs typeface="Courier New"/>
              </a:rPr>
              <a:t>70 m</a:t>
            </a:r>
            <a:r>
              <a:rPr lang="zh-CN" altLang="zh-CN" sz="2800" kern="100" dirty="0">
                <a:solidFill>
                  <a:srgbClr val="C00000"/>
                </a:solidFill>
                <a:latin typeface="Times New Roman"/>
                <a:ea typeface="华文细黑"/>
                <a:cs typeface="Times New Roman"/>
              </a:rPr>
              <a:t>，位移为从</a:t>
            </a:r>
            <a:r>
              <a:rPr lang="en-US" altLang="zh-CN" sz="2800" i="1" kern="100" dirty="0">
                <a:solidFill>
                  <a:srgbClr val="C00000"/>
                </a:solidFill>
                <a:latin typeface="Times New Roman"/>
                <a:ea typeface="华文细黑"/>
                <a:cs typeface="Courier New"/>
              </a:rPr>
              <a:t>A</a:t>
            </a:r>
            <a:r>
              <a:rPr lang="zh-CN" altLang="zh-CN" sz="2800" kern="100" dirty="0">
                <a:solidFill>
                  <a:srgbClr val="C00000"/>
                </a:solidFill>
                <a:latin typeface="Times New Roman"/>
                <a:ea typeface="华文细黑"/>
                <a:cs typeface="Times New Roman"/>
              </a:rPr>
              <a:t>点指向</a:t>
            </a:r>
            <a:r>
              <a:rPr lang="en-US" altLang="zh-CN" sz="2800" i="1" kern="100" dirty="0">
                <a:solidFill>
                  <a:srgbClr val="C00000"/>
                </a:solidFill>
                <a:latin typeface="Times New Roman"/>
                <a:ea typeface="华文细黑"/>
                <a:cs typeface="Courier New"/>
              </a:rPr>
              <a:t>C</a:t>
            </a:r>
            <a:r>
              <a:rPr lang="zh-CN" altLang="zh-CN" sz="2800" kern="100" dirty="0">
                <a:solidFill>
                  <a:srgbClr val="C00000"/>
                </a:solidFill>
                <a:latin typeface="Times New Roman"/>
                <a:ea typeface="华文细黑"/>
                <a:cs typeface="Times New Roman"/>
              </a:rPr>
              <a:t>点的有向线段，大小为</a:t>
            </a:r>
            <a:r>
              <a:rPr lang="en-US" altLang="zh-CN" sz="2800" kern="100" dirty="0">
                <a:solidFill>
                  <a:srgbClr val="C00000"/>
                </a:solidFill>
                <a:latin typeface="Times New Roman"/>
                <a:ea typeface="华文细黑"/>
                <a:cs typeface="Courier New"/>
              </a:rPr>
              <a:t>50 m.</a:t>
            </a:r>
            <a:endParaRPr lang="zh-CN" altLang="zh-CN" sz="1050" kern="100" dirty="0">
              <a:effectLst/>
              <a:latin typeface="宋体"/>
              <a:cs typeface="Courier New"/>
            </a:endParaRPr>
          </a:p>
        </p:txBody>
      </p:sp>
      <p:pic>
        <p:nvPicPr>
          <p:cNvPr id="12290" name="Picture 2" descr="\\贾文\贾文\源文件\同步\物理 人教 必修1 新课标\R1-24.TI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8868" y="1976435"/>
            <a:ext cx="1902752" cy="255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11618" y="3120585"/>
            <a:ext cx="11367176"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路程和位移的计算方法相同吗？</a:t>
            </a:r>
            <a:endParaRPr lang="zh-CN" altLang="zh-CN" sz="1050" kern="100" dirty="0">
              <a:effectLst/>
              <a:latin typeface="宋体"/>
              <a:cs typeface="Courier New"/>
            </a:endParaRPr>
          </a:p>
        </p:txBody>
      </p:sp>
      <p:sp>
        <p:nvSpPr>
          <p:cNvPr id="10" name="矩形 9"/>
          <p:cNvSpPr/>
          <p:nvPr/>
        </p:nvSpPr>
        <p:spPr>
          <a:xfrm>
            <a:off x="411618" y="3790910"/>
            <a:ext cx="9067964"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spc="-100" dirty="0" smtClean="0">
                <a:solidFill>
                  <a:srgbClr val="C00000"/>
                </a:solidFill>
                <a:latin typeface="Times New Roman"/>
                <a:ea typeface="华文细黑"/>
                <a:cs typeface="Times New Roman"/>
              </a:rPr>
              <a:t>路程</a:t>
            </a:r>
            <a:r>
              <a:rPr lang="zh-CN" altLang="zh-CN" sz="2800" kern="100" spc="-100" dirty="0">
                <a:solidFill>
                  <a:srgbClr val="C00000"/>
                </a:solidFill>
                <a:latin typeface="Times New Roman"/>
                <a:ea typeface="华文细黑"/>
                <a:cs typeface="Times New Roman"/>
              </a:rPr>
              <a:t>是标量，遵从算术运算法则，可以直接相加减</a:t>
            </a:r>
            <a:r>
              <a:rPr lang="zh-CN" altLang="zh-CN" sz="2800" kern="100" dirty="0">
                <a:solidFill>
                  <a:srgbClr val="C00000"/>
                </a:solidFill>
                <a:latin typeface="Times New Roman"/>
                <a:ea typeface="华文细黑"/>
                <a:cs typeface="Times New Roman"/>
              </a:rPr>
              <a:t>；位移是矢量，不能直接相加减，位移的大小等于初位置指向末位置的有向线段的长度</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091504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linds(horizont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2290"/>
                                        </p:tgtEl>
                                      </p:cBhvr>
                                    </p:animEffect>
                                    <p:set>
                                      <p:cBhvr>
                                        <p:cTn id="23" dur="1" fill="hold">
                                          <p:stCondLst>
                                            <p:cond delay="499"/>
                                          </p:stCondLst>
                                        </p:cTn>
                                        <p:tgtEl>
                                          <p:spTgt spid="1229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p:bldP spid="6"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77281" y="380484"/>
            <a:ext cx="11435850" cy="5909310"/>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endParaRPr lang="en-US" altLang="zh-CN" sz="2800" kern="100" dirty="0" smtClean="0">
              <a:latin typeface="宋体"/>
              <a:cs typeface="Courier New"/>
            </a:endParaRPr>
          </a:p>
          <a:p>
            <a:pPr algn="just">
              <a:lnSpc>
                <a:spcPct val="150000"/>
              </a:lnSpc>
              <a:spcAft>
                <a:spcPts val="0"/>
              </a:spcAft>
              <a:tabLst>
                <a:tab pos="2700655" algn="l"/>
              </a:tabLst>
            </a:pPr>
            <a:r>
              <a:rPr lang="en-US" altLang="zh-CN" sz="2800" b="1" kern="100" dirty="0" smtClean="0">
                <a:latin typeface="Times New Roman"/>
                <a:ea typeface="华文细黑"/>
                <a:cs typeface="Courier New"/>
              </a:rPr>
              <a:t>1.</a:t>
            </a:r>
            <a:r>
              <a:rPr lang="zh-CN" altLang="zh-CN" sz="2800" b="1" kern="100" dirty="0" smtClean="0">
                <a:latin typeface="Times New Roman"/>
                <a:ea typeface="华文细黑"/>
                <a:cs typeface="Times New Roman"/>
              </a:rPr>
              <a:t>位移和路程的区别</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(1)</a:t>
            </a:r>
            <a:r>
              <a:rPr lang="zh-CN" altLang="zh-CN" sz="2800" kern="100" spc="-100" dirty="0" smtClean="0">
                <a:latin typeface="Times New Roman"/>
                <a:ea typeface="华文细黑"/>
                <a:cs typeface="Times New Roman"/>
              </a:rPr>
              <a:t>位移由物体的初、末位置决定，与路径无关，不管经历什么路径，只要初</a:t>
            </a:r>
            <a:r>
              <a:rPr lang="zh-CN" altLang="zh-CN" sz="2800" kern="100" spc="-1000" dirty="0" smtClean="0">
                <a:latin typeface="Times New Roman"/>
                <a:ea typeface="华文细黑"/>
                <a:cs typeface="Times New Roman"/>
              </a:rPr>
              <a:t>、</a:t>
            </a:r>
            <a:r>
              <a:rPr lang="zh-CN" altLang="zh-CN" sz="2800" kern="100" spc="-100" dirty="0" smtClean="0">
                <a:latin typeface="Times New Roman"/>
                <a:ea typeface="华文细黑"/>
                <a:cs typeface="Times New Roman"/>
              </a:rPr>
              <a:t>末位置相同</a:t>
            </a:r>
            <a:r>
              <a:rPr lang="zh-CN" altLang="zh-CN" sz="2800" kern="100" spc="-1000" dirty="0">
                <a:latin typeface="Times New Roman"/>
                <a:ea typeface="华文细黑"/>
                <a:cs typeface="Times New Roman"/>
              </a:rPr>
              <a:t>，</a:t>
            </a:r>
            <a:r>
              <a:rPr lang="zh-CN" altLang="zh-CN" sz="2800" kern="100" spc="-100" dirty="0" smtClean="0">
                <a:latin typeface="Times New Roman"/>
                <a:ea typeface="华文细黑"/>
                <a:cs typeface="Times New Roman"/>
              </a:rPr>
              <a:t>位移就相同；而路程由物体的运动轨迹决定</a:t>
            </a:r>
            <a:r>
              <a:rPr lang="zh-CN" altLang="zh-CN" sz="2800" kern="100" spc="-1000" dirty="0">
                <a:latin typeface="Times New Roman"/>
                <a:ea typeface="华文细黑"/>
                <a:cs typeface="Times New Roman"/>
              </a:rPr>
              <a:t>，</a:t>
            </a:r>
            <a:r>
              <a:rPr lang="zh-CN" altLang="zh-CN" sz="2800" kern="100" spc="-100" dirty="0" smtClean="0">
                <a:latin typeface="Times New Roman"/>
                <a:ea typeface="华文细黑"/>
                <a:cs typeface="Times New Roman"/>
              </a:rPr>
              <a:t>与路径有关</a:t>
            </a:r>
            <a:r>
              <a:rPr lang="en-US" altLang="zh-CN" sz="2800" kern="100" spc="-100" dirty="0" smtClean="0">
                <a:latin typeface="Times New Roman"/>
                <a:ea typeface="华文细黑"/>
                <a:cs typeface="Courier New"/>
              </a:rPr>
              <a:t>.</a:t>
            </a:r>
            <a:endParaRPr lang="zh-CN" altLang="zh-CN" sz="1050" kern="100" spc="-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路程是标量</a:t>
            </a:r>
            <a:r>
              <a:rPr lang="zh-CN" altLang="zh-CN" sz="2800" kern="100" spc="-1000" dirty="0">
                <a:latin typeface="Times New Roman"/>
                <a:ea typeface="华文细黑"/>
                <a:cs typeface="Times New Roman"/>
              </a:rPr>
              <a:t>，</a:t>
            </a:r>
            <a:r>
              <a:rPr lang="zh-CN" altLang="zh-CN" sz="2800" kern="100" dirty="0" smtClean="0">
                <a:latin typeface="Times New Roman"/>
                <a:ea typeface="华文细黑"/>
                <a:cs typeface="Times New Roman"/>
              </a:rPr>
              <a:t>无方向</a:t>
            </a:r>
            <a:r>
              <a:rPr lang="zh-CN" altLang="zh-CN" sz="2800" kern="100" spc="-1000" dirty="0">
                <a:latin typeface="Times New Roman"/>
                <a:ea typeface="华文细黑"/>
                <a:cs typeface="Times New Roman"/>
              </a:rPr>
              <a:t>，</a:t>
            </a:r>
            <a:r>
              <a:rPr lang="zh-CN" altLang="zh-CN" sz="2800" kern="100" dirty="0" smtClean="0">
                <a:latin typeface="Times New Roman"/>
                <a:ea typeface="华文细黑"/>
                <a:cs typeface="Times New Roman"/>
              </a:rPr>
              <a:t>其大小计算遵循算术运算法则</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可以直接相加减</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；位移是矢量，有方向，其大小计算不能直接相加减</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其运算方法第三章将学到</a:t>
            </a:r>
            <a:r>
              <a:rPr lang="en-US" altLang="zh-CN" sz="2800" kern="100" dirty="0" smtClean="0">
                <a:latin typeface="Times New Roman"/>
                <a:ea typeface="华文细黑"/>
                <a:cs typeface="Courier New"/>
              </a:rPr>
              <a:t>).</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位移的大小不一定等于路程</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只有在单向直线运动中，位移的大小等于路程</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61369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77281" y="455752"/>
            <a:ext cx="11435850" cy="5734903"/>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矢量和标量及其区别</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矢量既有大小又有方向，标量只有大小没有方向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矢量的表示方法：矢量可以用一根带箭头的线段</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有向线段</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表示，</a:t>
            </a:r>
            <a:r>
              <a:rPr lang="zh-CN" altLang="zh-CN" sz="2800" kern="100" dirty="0">
                <a:latin typeface="Times New Roman"/>
                <a:ea typeface="华文细黑"/>
                <a:cs typeface="Times New Roman"/>
              </a:rPr>
              <a:t>线段的长度表示矢量的大小，箭头的指向表示矢量的方向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运算方法的比较</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标量运算遵循算术运算法则</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矢量运算的方法第三章会学到，但同一直线上的矢量，用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号表示方向后，可简化为算术加减法</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204885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9997" y="643072"/>
            <a:ext cx="8060997"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一个人晨练，按如图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所示，走半径为</a:t>
            </a:r>
            <a:r>
              <a:rPr lang="en-US" altLang="zh-CN" sz="2800" i="1" kern="100" dirty="0">
                <a:latin typeface="Times New Roman"/>
                <a:ea typeface="华文细黑"/>
                <a:cs typeface="Courier New"/>
              </a:rPr>
              <a:t>R</a:t>
            </a:r>
            <a:r>
              <a:rPr lang="zh-CN" altLang="zh-CN" sz="2800" kern="100" dirty="0">
                <a:latin typeface="Times New Roman"/>
                <a:ea typeface="华文细黑"/>
                <a:cs typeface="Times New Roman"/>
              </a:rPr>
              <a:t>的中国古代的八卦图运动，中央的</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部分是两个直径为</a:t>
            </a:r>
            <a:r>
              <a:rPr lang="en-US" altLang="zh-CN" sz="2800" i="1" kern="100" dirty="0">
                <a:latin typeface="Times New Roman"/>
                <a:ea typeface="华文细黑"/>
                <a:cs typeface="Courier New"/>
              </a:rPr>
              <a:t>R</a:t>
            </a:r>
            <a:r>
              <a:rPr lang="zh-CN" altLang="zh-CN" sz="2800" kern="100" dirty="0">
                <a:latin typeface="Times New Roman"/>
                <a:ea typeface="华文细黑"/>
                <a:cs typeface="Times New Roman"/>
              </a:rPr>
              <a:t>的半圆</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他从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点出发沿曲线</a:t>
            </a:r>
            <a:r>
              <a:rPr lang="en-US" altLang="zh-CN" sz="2800" i="1" kern="100" dirty="0">
                <a:latin typeface="Times New Roman"/>
                <a:ea typeface="华文细黑"/>
                <a:cs typeface="Courier New"/>
              </a:rPr>
              <a:t>ABCOADC</a:t>
            </a:r>
            <a:r>
              <a:rPr lang="zh-CN" altLang="zh-CN" sz="2800" kern="100" dirty="0">
                <a:latin typeface="Times New Roman"/>
                <a:ea typeface="华文细黑"/>
                <a:cs typeface="Times New Roman"/>
              </a:rPr>
              <a:t>行进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他从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点第一次走到</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点时的位移的大小和方向</a:t>
            </a:r>
            <a:r>
              <a:rPr lang="en-US" altLang="zh-CN" sz="2800" kern="100" dirty="0" smtClean="0">
                <a:latin typeface="Times New Roman"/>
                <a:ea typeface="华文细黑"/>
                <a:cs typeface="Courier New"/>
              </a:rPr>
              <a:t>.</a:t>
            </a:r>
            <a:endParaRPr lang="zh-CN" altLang="zh-CN" sz="280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9874094" y="3572093"/>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
        <p:nvSpPr>
          <p:cNvPr id="3"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3313" name="Picture 1" descr="E:\贾文2018\同步\物理 人教 必修1 新课标（13省）\R1-2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1640" y="621482"/>
            <a:ext cx="2808182" cy="286582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19997" y="3232425"/>
            <a:ext cx="3635932" cy="738664"/>
          </a:xfrm>
          <a:prstGeom prst="rect">
            <a:avLst/>
          </a:prstGeom>
        </p:spPr>
        <p:txBody>
          <a:bodyPr wrap="none">
            <a:spAutoFit/>
          </a:bodyPr>
          <a:lstStyle/>
          <a:p>
            <a:pPr>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i="1" kern="100" dirty="0">
                <a:solidFill>
                  <a:srgbClr val="C00000"/>
                </a:solidFill>
                <a:latin typeface="Times New Roman"/>
                <a:ea typeface="华文细黑"/>
              </a:rPr>
              <a:t>R</a:t>
            </a:r>
            <a:r>
              <a:rPr lang="zh-CN" altLang="zh-CN" sz="2800" kern="100" dirty="0">
                <a:solidFill>
                  <a:srgbClr val="C00000"/>
                </a:solidFill>
                <a:latin typeface="Times New Roman"/>
                <a:ea typeface="华文细黑"/>
                <a:cs typeface="Times New Roman"/>
              </a:rPr>
              <a:t>　由北指向南</a:t>
            </a:r>
            <a:endParaRPr lang="zh-CN" altLang="zh-CN" sz="2800" kern="100" dirty="0">
              <a:effectLst/>
              <a:latin typeface="宋体"/>
              <a:cs typeface="Courier New"/>
            </a:endParaRPr>
          </a:p>
        </p:txBody>
      </p:sp>
      <p:sp>
        <p:nvSpPr>
          <p:cNvPr id="15" name="矩形 14"/>
          <p:cNvSpPr/>
          <p:nvPr/>
        </p:nvSpPr>
        <p:spPr>
          <a:xfrm>
            <a:off x="419997" y="3958262"/>
            <a:ext cx="11219825"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点第一次走到</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点时的位移的大小等于线段</a:t>
            </a:r>
            <a:r>
              <a:rPr lang="en-US" altLang="zh-CN" sz="2800" i="1" kern="100" dirty="0">
                <a:solidFill>
                  <a:srgbClr val="002060"/>
                </a:solidFill>
                <a:latin typeface="Times New Roman"/>
                <a:ea typeface="华文细黑"/>
                <a:cs typeface="Courier New"/>
              </a:rPr>
              <a:t>AO</a:t>
            </a:r>
            <a:r>
              <a:rPr lang="zh-CN" altLang="zh-CN" sz="2800" kern="100" dirty="0">
                <a:solidFill>
                  <a:srgbClr val="002060"/>
                </a:solidFill>
                <a:latin typeface="Times New Roman"/>
                <a:ea typeface="华文细黑"/>
                <a:cs typeface="Times New Roman"/>
              </a:rPr>
              <a:t>的长度，即</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R</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位移的方向为由北指向南</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186195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9998" y="530424"/>
            <a:ext cx="8060997"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他从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点第一次走到</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点时的位移和路程</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3313" name="Picture 1" descr="E:\贾文2018\同步\物理 人教 必修1 新课标（13省）\R1-2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1640" y="755338"/>
            <a:ext cx="2808182" cy="286582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19998" y="1300922"/>
            <a:ext cx="6510115" cy="738664"/>
          </a:xfrm>
          <a:prstGeom prst="rect">
            <a:avLst/>
          </a:prstGeom>
        </p:spPr>
        <p:txBody>
          <a:bodyPr wrap="none">
            <a:spAutoFit/>
          </a:bodyPr>
          <a:lstStyle/>
          <a:p>
            <a:pPr>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b="1" kern="100" dirty="0" smtClean="0">
                <a:solidFill>
                  <a:srgbClr val="0000FF"/>
                </a:solidFill>
                <a:latin typeface="Times New Roman"/>
                <a:ea typeface="华文细黑"/>
                <a:cs typeface="Times New Roman"/>
              </a:rPr>
              <a:t>        </a:t>
            </a:r>
            <a:r>
              <a:rPr lang="zh-CN" altLang="zh-CN" sz="2800" kern="100" dirty="0" smtClean="0">
                <a:solidFill>
                  <a:srgbClr val="C00000"/>
                </a:solidFill>
                <a:latin typeface="Times New Roman"/>
                <a:ea typeface="华文细黑"/>
                <a:cs typeface="Times New Roman"/>
              </a:rPr>
              <a:t>，</a:t>
            </a:r>
            <a:r>
              <a:rPr lang="zh-CN" altLang="zh-CN" sz="2800" kern="100" dirty="0">
                <a:solidFill>
                  <a:srgbClr val="C00000"/>
                </a:solidFill>
                <a:latin typeface="Times New Roman"/>
                <a:ea typeface="华文细黑"/>
                <a:cs typeface="Times New Roman"/>
              </a:rPr>
              <a:t>方向为东偏南</a:t>
            </a:r>
            <a:r>
              <a:rPr lang="en-US" altLang="zh-CN" sz="2800" kern="100" dirty="0">
                <a:solidFill>
                  <a:srgbClr val="C00000"/>
                </a:solidFill>
                <a:latin typeface="Times New Roman"/>
                <a:ea typeface="华文细黑"/>
              </a:rPr>
              <a:t>45°</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2.5π</a:t>
            </a:r>
            <a:r>
              <a:rPr lang="en-US" altLang="zh-CN" sz="2800" i="1" kern="100" dirty="0">
                <a:solidFill>
                  <a:srgbClr val="C00000"/>
                </a:solidFill>
                <a:latin typeface="Times New Roman"/>
                <a:ea typeface="华文细黑"/>
              </a:rPr>
              <a:t>R</a:t>
            </a:r>
            <a:endParaRPr lang="zh-CN" altLang="zh-CN" sz="280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100872769"/>
              </p:ext>
            </p:extLst>
          </p:nvPr>
        </p:nvGraphicFramePr>
        <p:xfrm>
          <a:off x="1685811" y="1413991"/>
          <a:ext cx="1158875" cy="831850"/>
        </p:xfrm>
        <a:graphic>
          <a:graphicData uri="http://schemas.openxmlformats.org/presentationml/2006/ole">
            <mc:AlternateContent xmlns:mc="http://schemas.openxmlformats.org/markup-compatibility/2006">
              <mc:Choice xmlns:v="urn:schemas-microsoft-com:vml" Requires="v">
                <p:oleObj spid="_x0000_s14648" name="文档" r:id="rId4" imgW="1159360" imgH="832492" progId="Word.Document.12">
                  <p:embed/>
                </p:oleObj>
              </mc:Choice>
              <mc:Fallback>
                <p:oleObj name="文档" r:id="rId4" imgW="1159360" imgH="832492" progId="Word.Document.12">
                  <p:embed/>
                  <p:pic>
                    <p:nvPicPr>
                      <p:cNvPr id="0" name=""/>
                      <p:cNvPicPr/>
                      <p:nvPr/>
                    </p:nvPicPr>
                    <p:blipFill>
                      <a:blip r:embed="rId5"/>
                      <a:stretch>
                        <a:fillRect/>
                      </a:stretch>
                    </p:blipFill>
                    <p:spPr>
                      <a:xfrm>
                        <a:off x="1685811" y="1413991"/>
                        <a:ext cx="1158875" cy="8318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060489461"/>
              </p:ext>
            </p:extLst>
          </p:nvPr>
        </p:nvGraphicFramePr>
        <p:xfrm>
          <a:off x="508000" y="2255520"/>
          <a:ext cx="7904163" cy="3800475"/>
        </p:xfrm>
        <a:graphic>
          <a:graphicData uri="http://schemas.openxmlformats.org/presentationml/2006/ole">
            <mc:AlternateContent xmlns:mc="http://schemas.openxmlformats.org/markup-compatibility/2006">
              <mc:Choice xmlns:v="urn:schemas-microsoft-com:vml" Requires="v">
                <p:oleObj spid="_x0000_s14649" name="文档" r:id="rId6" imgW="7907048" imgH="3798584" progId="Word.Document.12">
                  <p:embed/>
                </p:oleObj>
              </mc:Choice>
              <mc:Fallback>
                <p:oleObj name="文档" r:id="rId6" imgW="7907048" imgH="3798584" progId="Word.Document.12">
                  <p:embed/>
                  <p:pic>
                    <p:nvPicPr>
                      <p:cNvPr id="0" name=""/>
                      <p:cNvPicPr/>
                      <p:nvPr/>
                    </p:nvPicPr>
                    <p:blipFill>
                      <a:blip r:embed="rId7"/>
                      <a:stretch>
                        <a:fillRect/>
                      </a:stretch>
                    </p:blipFill>
                    <p:spPr>
                      <a:xfrm>
                        <a:off x="508000" y="2255520"/>
                        <a:ext cx="7904163" cy="3800475"/>
                      </a:xfrm>
                      <a:prstGeom prst="rect">
                        <a:avLst/>
                      </a:prstGeom>
                    </p:spPr>
                  </p:pic>
                </p:oleObj>
              </mc:Fallback>
            </mc:AlternateContent>
          </a:graphicData>
        </a:graphic>
      </p:graphicFrame>
    </p:spTree>
    <p:extLst>
      <p:ext uri="{BB962C8B-B14F-4D97-AF65-F5344CB8AC3E}">
        <p14:creationId xmlns:p14="http://schemas.microsoft.com/office/powerpoint/2010/main" val="905010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253" y="3390042"/>
            <a:ext cx="11409907" cy="332398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位移是矢量，大小相同，方向不一定相同，所以这两个位移不一</a:t>
            </a:r>
            <a:r>
              <a:rPr lang="zh-CN" altLang="zh-CN" sz="2800" kern="100" dirty="0">
                <a:solidFill>
                  <a:srgbClr val="002060"/>
                </a:solidFill>
                <a:latin typeface="Times New Roman"/>
                <a:ea typeface="华文细黑"/>
                <a:cs typeface="Times New Roman"/>
              </a:rPr>
              <a:t>定相同，</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矢量</a:t>
            </a:r>
            <a:r>
              <a:rPr lang="zh-CN" altLang="zh-CN" sz="2800" kern="100" dirty="0">
                <a:solidFill>
                  <a:srgbClr val="002060"/>
                </a:solidFill>
                <a:latin typeface="Times New Roman"/>
                <a:ea typeface="华文细黑"/>
                <a:cs typeface="Times New Roman"/>
              </a:rPr>
              <a:t>比较大小时，比较绝对值，</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温度</a:t>
            </a:r>
            <a:r>
              <a:rPr lang="zh-CN" altLang="zh-CN" sz="2800" kern="100" dirty="0">
                <a:solidFill>
                  <a:srgbClr val="002060"/>
                </a:solidFill>
                <a:latin typeface="Times New Roman"/>
                <a:ea typeface="华文细黑"/>
                <a:cs typeface="Times New Roman"/>
              </a:rPr>
              <a:t>是标量，只有大小，没有方向，正号表示比零摄氏度高，负号表示比零摄氏度低，正的温度一定高于负的温度，</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6" name="矩形 5"/>
          <p:cNvSpPr/>
          <p:nvPr/>
        </p:nvSpPr>
        <p:spPr>
          <a:xfrm>
            <a:off x="390253" y="160859"/>
            <a:ext cx="11409907" cy="3242170"/>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下列关于矢量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位移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和标量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温度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两个运动的物体位移大小均为</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，这两个位移一定相同</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做直线运动的两个物体的位移</a:t>
            </a:r>
            <a:r>
              <a:rPr lang="en-US" altLang="zh-CN" sz="2800" i="1" kern="100" dirty="0">
                <a:latin typeface="Times New Roman"/>
                <a:ea typeface="华文细黑"/>
                <a:cs typeface="Courier New"/>
              </a:rPr>
              <a:t>x</a:t>
            </a:r>
            <a:r>
              <a:rPr lang="zh-CN" altLang="zh-CN" sz="2800" kern="100" baseline="-25000" dirty="0">
                <a:latin typeface="Times New Roman"/>
                <a:ea typeface="华文细黑"/>
                <a:cs typeface="Times New Roman"/>
              </a:rPr>
              <a:t>甲</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 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zh-CN" altLang="zh-CN" sz="2800" kern="100" baseline="-25000" dirty="0">
                <a:latin typeface="Times New Roman"/>
                <a:ea typeface="华文细黑"/>
                <a:cs typeface="Times New Roman"/>
              </a:rPr>
              <a:t>乙</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 m</a:t>
            </a:r>
            <a:r>
              <a:rPr lang="zh-CN" altLang="zh-CN" sz="2800" kern="100" dirty="0">
                <a:latin typeface="Times New Roman"/>
                <a:ea typeface="华文细黑"/>
                <a:cs typeface="Times New Roman"/>
              </a:rPr>
              <a:t>，则</a:t>
            </a:r>
            <a:r>
              <a:rPr lang="en-US" altLang="zh-CN" sz="2800" i="1" kern="100" dirty="0">
                <a:latin typeface="Times New Roman"/>
                <a:ea typeface="华文细黑"/>
                <a:cs typeface="Courier New"/>
              </a:rPr>
              <a:t>x</a:t>
            </a:r>
            <a:r>
              <a:rPr lang="zh-CN" altLang="zh-CN" sz="2800" kern="100" baseline="-25000" dirty="0">
                <a:latin typeface="Times New Roman"/>
                <a:ea typeface="华文细黑"/>
                <a:cs typeface="Times New Roman"/>
              </a:rPr>
              <a:t>甲</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zh-CN" altLang="zh-CN" sz="2800" kern="100" baseline="-25000" dirty="0">
                <a:latin typeface="Times New Roman"/>
                <a:ea typeface="华文细黑"/>
                <a:cs typeface="Times New Roman"/>
              </a:rPr>
              <a:t>乙</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温度计读数有正负，其正、负号表示温度的方向</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温度计读数时正的温度一定高于负的温度，正、负不能代表方向</a:t>
            </a:r>
            <a:endParaRPr lang="zh-CN" altLang="zh-CN" sz="1050" kern="100" dirty="0">
              <a:effectLst/>
              <a:latin typeface="宋体"/>
              <a:cs typeface="Courier New"/>
            </a:endParaRPr>
          </a:p>
        </p:txBody>
      </p:sp>
      <p:sp>
        <p:nvSpPr>
          <p:cNvPr id="2" name="TextBox 1"/>
          <p:cNvSpPr txBox="1"/>
          <p:nvPr/>
        </p:nvSpPr>
        <p:spPr>
          <a:xfrm>
            <a:off x="236798" y="14237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TextBox 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7" name="TextBox 6"/>
          <p:cNvSpPr txBox="1"/>
          <p:nvPr/>
        </p:nvSpPr>
        <p:spPr>
          <a:xfrm>
            <a:off x="236798" y="2724515"/>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645737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horizont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blinds(horizontal)">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linds(horizontal)">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8">
                                            <p:txEl>
                                              <p:pRg st="0" end="0"/>
                                            </p:txEl>
                                          </p:spTgt>
                                        </p:tgtEl>
                                      </p:cBhvr>
                                    </p:animEffect>
                                    <p:set>
                                      <p:cBhvr>
                                        <p:cTn id="39" dur="1" fill="hold">
                                          <p:stCondLst>
                                            <p:cond delay="499"/>
                                          </p:stCondLst>
                                        </p:cTn>
                                        <p:tgtEl>
                                          <p:spTgt spid="8">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8">
                                            <p:txEl>
                                              <p:pRg st="1" end="1"/>
                                            </p:txEl>
                                          </p:spTgt>
                                        </p:tgtEl>
                                      </p:cBhvr>
                                    </p:animEffect>
                                    <p:set>
                                      <p:cBhvr>
                                        <p:cTn id="42" dur="1" fill="hold">
                                          <p:stCondLst>
                                            <p:cond delay="499"/>
                                          </p:stCondLst>
                                        </p:cTn>
                                        <p:tgtEl>
                                          <p:spTgt spid="8">
                                            <p:txEl>
                                              <p:pRg st="1" end="1"/>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8">
                                            <p:txEl>
                                              <p:pRg st="2" end="2"/>
                                            </p:txEl>
                                          </p:spTgt>
                                        </p:tgtEl>
                                      </p:cBhvr>
                                    </p:animEffect>
                                    <p:set>
                                      <p:cBhvr>
                                        <p:cTn id="45"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 grpId="0" build="allAtOnce"/>
      <p:bldP spid="2" grpId="0"/>
      <p:bldP spid="2"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4606" y="1485578"/>
            <a:ext cx="9812557"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知道时刻和时间间隔的区别和联系</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知道位移与路程的区别和联系</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知道什么是矢量、标量及其区别</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三、直线运动中位置和位移的表示</a:t>
            </a:r>
          </a:p>
        </p:txBody>
      </p:sp>
      <p:sp>
        <p:nvSpPr>
          <p:cNvPr id="12" name="矩形 11"/>
          <p:cNvSpPr/>
          <p:nvPr/>
        </p:nvSpPr>
        <p:spPr>
          <a:xfrm>
            <a:off x="408174" y="901378"/>
            <a:ext cx="8423335" cy="461664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所示，一小球从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点竖直向上抛出，到达最高点</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后，返回落至水平地面</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处，</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AC</a:t>
            </a:r>
            <a:r>
              <a:rPr lang="zh-CN" altLang="zh-CN" sz="2800" kern="100" dirty="0">
                <a:latin typeface="Times New Roman"/>
                <a:ea typeface="华文细黑"/>
                <a:cs typeface="Times New Roman"/>
              </a:rPr>
              <a:t>间距离如图所示</a:t>
            </a:r>
            <a:r>
              <a:rPr lang="en-US" altLang="zh-CN" sz="2800" kern="100" dirty="0" smtClean="0">
                <a:latin typeface="Times New Roman"/>
                <a:ea typeface="华文细黑"/>
                <a:cs typeface="Courier New"/>
              </a:rPr>
              <a:t>.</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若以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点为坐标原点，竖直向上为正方向，</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三点位置坐标分别为</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C</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Courier New"/>
              </a:rPr>
              <a:t>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 </a:t>
            </a:r>
            <a:r>
              <a:rPr lang="en-US" altLang="zh-CN" sz="2800" kern="100" dirty="0" err="1" smtClean="0">
                <a:latin typeface="Times New Roman"/>
                <a:ea typeface="华文细黑"/>
                <a:cs typeface="Courier New"/>
              </a:rPr>
              <a:t>m.</a:t>
            </a:r>
            <a:r>
              <a:rPr lang="en-US" altLang="zh-CN" sz="2800" i="1" kern="100" dirty="0" err="1" smtClean="0">
                <a:latin typeface="Times New Roman"/>
                <a:ea typeface="华文细黑"/>
                <a:cs typeface="Courier New"/>
              </a:rPr>
              <a:t>AB</a:t>
            </a:r>
            <a:r>
              <a:rPr lang="zh-CN" altLang="zh-CN" sz="2800" kern="100" dirty="0">
                <a:latin typeface="Times New Roman"/>
                <a:ea typeface="华文细黑"/>
                <a:cs typeface="Times New Roman"/>
              </a:rPr>
              <a:t>间位移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AB</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BC</a:t>
            </a:r>
            <a:r>
              <a:rPr lang="zh-CN" altLang="zh-CN" sz="2800" kern="100" dirty="0">
                <a:latin typeface="Times New Roman"/>
                <a:ea typeface="华文细黑"/>
                <a:cs typeface="Times New Roman"/>
              </a:rPr>
              <a:t>间位移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BC</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AB</a:t>
            </a:r>
            <a:r>
              <a:rPr lang="en-US" altLang="zh-CN" sz="2800" kern="100" dirty="0" smtClean="0">
                <a:latin typeface="Times New Roman"/>
                <a:ea typeface="华文细黑"/>
                <a:cs typeface="Courier New"/>
              </a:rPr>
              <a:t>____(</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&gt;</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&lt;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BC</a:t>
            </a:r>
            <a:r>
              <a:rPr lang="en-US" altLang="zh-CN" sz="2800" kern="100" dirty="0" smtClean="0">
                <a:latin typeface="Times New Roman"/>
                <a:ea typeface="华文细黑"/>
                <a:cs typeface="Courier New"/>
              </a:rPr>
              <a:t>.</a:t>
            </a: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6" name="矩形 5"/>
          <p:cNvSpPr/>
          <p:nvPr/>
        </p:nvSpPr>
        <p:spPr>
          <a:xfrm>
            <a:off x="9947748" y="3716629"/>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5</a:t>
            </a:r>
            <a:endParaRPr lang="zh-CN" altLang="en-US" dirty="0"/>
          </a:p>
        </p:txBody>
      </p:sp>
      <p:pic>
        <p:nvPicPr>
          <p:cNvPr id="16386" name="Picture 2" descr="\\贾文\贾文\源文件\同步\物理 人教 必修1 新课标\R1-2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9117" y="1084898"/>
            <a:ext cx="2680536"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891390" y="3584858"/>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7103318" y="3584858"/>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5</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808142" y="4214160"/>
            <a:ext cx="74411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Times New Roman"/>
              </a:rPr>
              <a:t>3</a:t>
            </a:r>
            <a:endParaRPr lang="zh-CN" altLang="en-US" sz="2800" kern="100" dirty="0">
              <a:solidFill>
                <a:srgbClr val="C00000"/>
              </a:solidFill>
              <a:latin typeface="Times New Roman"/>
              <a:ea typeface="华文细黑"/>
              <a:cs typeface="Times New Roman"/>
            </a:endParaRPr>
          </a:p>
        </p:txBody>
      </p:sp>
      <p:sp>
        <p:nvSpPr>
          <p:cNvPr id="20" name="矩形 19"/>
          <p:cNvSpPr/>
          <p:nvPr/>
        </p:nvSpPr>
        <p:spPr>
          <a:xfrm>
            <a:off x="4846588" y="4214160"/>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5</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459150" y="4859794"/>
            <a:ext cx="74411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Times New Roman"/>
              </a:rPr>
              <a:t>8</a:t>
            </a:r>
            <a:endParaRPr lang="zh-CN" altLang="en-US" sz="2800" kern="100" dirty="0">
              <a:solidFill>
                <a:srgbClr val="C00000"/>
              </a:solidFill>
              <a:latin typeface="Times New Roman"/>
              <a:ea typeface="华文细黑"/>
              <a:cs typeface="Times New Roman"/>
            </a:endParaRPr>
          </a:p>
        </p:txBody>
      </p:sp>
      <p:sp>
        <p:nvSpPr>
          <p:cNvPr id="22" name="矩形 21"/>
          <p:cNvSpPr/>
          <p:nvPr/>
        </p:nvSpPr>
        <p:spPr>
          <a:xfrm>
            <a:off x="2758378" y="4859794"/>
            <a:ext cx="394660" cy="523220"/>
          </a:xfrm>
          <a:prstGeom prst="rect">
            <a:avLst/>
          </a:prstGeom>
        </p:spPr>
        <p:txBody>
          <a:bodyPr wrap="none">
            <a:spAutoFit/>
          </a:bodyPr>
          <a:lstStyle/>
          <a:p>
            <a:r>
              <a:rPr lang="en-US" altLang="zh-CN" sz="2800" b="1" kern="100" dirty="0">
                <a:solidFill>
                  <a:srgbClr val="C00000"/>
                </a:solidFill>
                <a:latin typeface="Times New Roman"/>
                <a:ea typeface="华文细黑"/>
                <a:cs typeface="Times New Roman"/>
              </a:rPr>
              <a:t>&lt;</a:t>
            </a:r>
            <a:endParaRPr lang="zh-CN" altLang="en-US" sz="2800" b="1"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2692389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p:bldP spid="2" grpId="1"/>
      <p:bldP spid="15" grpId="0"/>
      <p:bldP spid="15" grpId="1"/>
      <p:bldP spid="19" grpId="0"/>
      <p:bldP spid="19" grpId="1"/>
      <p:bldP spid="20" grpId="0"/>
      <p:bldP spid="20" grpId="1"/>
      <p:bldP spid="21" grpId="0"/>
      <p:bldP spid="21" grpId="1"/>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3689" y="525974"/>
            <a:ext cx="11263034" cy="2208297"/>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若选地面</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为坐标原点，竖直向上为正方向，则</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三点的位置坐标分别为</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m</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 m</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C</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间位移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AB</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 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BC</a:t>
            </a:r>
            <a:r>
              <a:rPr lang="zh-CN" altLang="zh-CN" sz="2800" kern="100" dirty="0">
                <a:latin typeface="Times New Roman"/>
                <a:ea typeface="华文细黑"/>
                <a:cs typeface="Times New Roman"/>
              </a:rPr>
              <a:t>间位移</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BC</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 m</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6386" name="Picture 2" descr="\\贾文\贾文\源文件\同步\物理 人教 必修1 新课标\R1-2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938" y="2997746"/>
            <a:ext cx="2680536"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3560604" y="1384246"/>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3</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6173212" y="1384246"/>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8</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8810302" y="1384246"/>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a:t>
            </a:r>
            <a:endParaRPr lang="zh-CN" altLang="en-US" sz="2800" kern="100" dirty="0">
              <a:solidFill>
                <a:srgbClr val="C00000"/>
              </a:solidFill>
              <a:latin typeface="Times New Roman"/>
              <a:ea typeface="华文细黑"/>
              <a:cs typeface="Times New Roman"/>
            </a:endParaRPr>
          </a:p>
        </p:txBody>
      </p:sp>
      <p:sp>
        <p:nvSpPr>
          <p:cNvPr id="20" name="矩形 19"/>
          <p:cNvSpPr/>
          <p:nvPr/>
        </p:nvSpPr>
        <p:spPr>
          <a:xfrm>
            <a:off x="2206774" y="2071802"/>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5</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6485726" y="2071802"/>
            <a:ext cx="74411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Times New Roman"/>
              </a:rPr>
              <a:t>8</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945376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p:bldP spid="2" grpId="1"/>
      <p:bldP spid="15" grpId="0"/>
      <p:bldP spid="15" grpId="1"/>
      <p:bldP spid="19" grpId="0"/>
      <p:bldP spid="19" grpId="1"/>
      <p:bldP spid="20" grpId="0"/>
      <p:bldP spid="20"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9206" y="795978"/>
            <a:ext cx="11412000"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位置在直线坐标系中的表示</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直线坐标系中位置用一个点的坐标表示；坐标值的正负表示物体所在位置在坐标原点的正方向上还是负方向上；坐标值的绝对值表示物体所在位置到坐标原点的距离</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位移在直线坐标系中的表示</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用两个坐标的差值即</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表示位移</a:t>
            </a:r>
            <a:r>
              <a:rPr lang="en-US" altLang="zh-CN" sz="2800" kern="100" dirty="0">
                <a:latin typeface="Times New Roman"/>
                <a:ea typeface="华文细黑"/>
                <a:cs typeface="Courier New"/>
              </a:rPr>
              <a:t>.</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的数值表示位移大小，</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为正，表示位移方向与正方向相同；</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为负，表示位移方向与正方向相反</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在直线坐标系中，选择不同的坐标原点，各点的位置坐标不同，但两点间位移相同，即位移与坐标系无关</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grpSp>
        <p:nvGrpSpPr>
          <p:cNvPr id="3" name="组合 2"/>
          <p:cNvGrpSpPr/>
          <p:nvPr/>
        </p:nvGrpSpPr>
        <p:grpSpPr>
          <a:xfrm>
            <a:off x="164" y="117426"/>
            <a:ext cx="2333534" cy="668428"/>
            <a:chOff x="164" y="341996"/>
            <a:chExt cx="2333534" cy="668428"/>
          </a:xfrm>
        </p:grpSpPr>
        <p:sp>
          <p:nvSpPr>
            <p:cNvPr id="4" name="五边形 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燕尾形 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6" name="矩形 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pic>
        <p:nvPicPr>
          <p:cNvPr id="7" name="图片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3649562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3" descr="C:\Users\Administrator\Desktop\用！！！\风景图片\新图！\3运动会\timg (34).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56" r="37248"/>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02660" y="552839"/>
            <a:ext cx="11299010"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时刻和时间间隔</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下列计时数据指时间间隔的是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《新闻联播》每晚</a:t>
            </a:r>
            <a:r>
              <a:rPr lang="en-US" altLang="zh-CN" sz="2800" kern="100" dirty="0">
                <a:latin typeface="Times New Roman"/>
                <a:ea typeface="华文细黑"/>
                <a:cs typeface="Courier New"/>
              </a:rPr>
              <a:t>19</a:t>
            </a:r>
            <a:r>
              <a:rPr lang="zh-CN" altLang="zh-CN" sz="2800" kern="100" dirty="0">
                <a:latin typeface="Times New Roman"/>
                <a:ea typeface="华文细黑"/>
                <a:cs typeface="Times New Roman"/>
              </a:rPr>
              <a:t>点播出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太原开往北京的</a:t>
            </a:r>
            <a:r>
              <a:rPr lang="en-US" altLang="zh-CN" sz="2800" kern="100" dirty="0">
                <a:latin typeface="Times New Roman"/>
                <a:ea typeface="华文细黑"/>
                <a:cs typeface="Courier New"/>
              </a:rPr>
              <a:t>K962</a:t>
            </a:r>
            <a:r>
              <a:rPr lang="zh-CN" altLang="zh-CN" sz="2800" kern="100" dirty="0">
                <a:latin typeface="Times New Roman"/>
                <a:ea typeface="华文细黑"/>
                <a:cs typeface="Times New Roman"/>
              </a:rPr>
              <a:t>次列车于</a:t>
            </a:r>
            <a:r>
              <a:rPr lang="en-US" altLang="zh-CN" sz="2800" kern="100" dirty="0">
                <a:latin typeface="Times New Roman"/>
                <a:ea typeface="华文细黑"/>
                <a:cs typeface="Courier New"/>
              </a:rPr>
              <a:t>17</a:t>
            </a:r>
            <a:r>
              <a:rPr lang="zh-CN" altLang="zh-CN" sz="2800" kern="100" dirty="0">
                <a:latin typeface="Times New Roman"/>
                <a:ea typeface="华文细黑"/>
                <a:cs typeface="Times New Roman"/>
              </a:rPr>
              <a:t>时</a:t>
            </a:r>
            <a:r>
              <a:rPr lang="en-US" altLang="zh-CN" sz="2800" kern="100" dirty="0">
                <a:latin typeface="Times New Roman"/>
                <a:ea typeface="华文细黑"/>
                <a:cs typeface="Courier New"/>
              </a:rPr>
              <a:t>26</a:t>
            </a:r>
            <a:r>
              <a:rPr lang="zh-CN" altLang="zh-CN" sz="2800" kern="100" dirty="0">
                <a:latin typeface="Times New Roman"/>
                <a:ea typeface="华文细黑"/>
                <a:cs typeface="Times New Roman"/>
              </a:rPr>
              <a:t>分从太原东站发车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spc="-100" dirty="0">
                <a:latin typeface="Times New Roman"/>
                <a:ea typeface="华文细黑"/>
                <a:cs typeface="Times New Roman"/>
              </a:rPr>
              <a:t>第六届东亚运动会女子</a:t>
            </a:r>
            <a:r>
              <a:rPr lang="en-US" altLang="zh-CN" sz="2800" kern="100" spc="-100" dirty="0">
                <a:latin typeface="Times New Roman"/>
                <a:ea typeface="华文细黑"/>
                <a:cs typeface="Courier New"/>
              </a:rPr>
              <a:t>100</a:t>
            </a:r>
            <a:r>
              <a:rPr lang="zh-CN" altLang="zh-CN" sz="2800" kern="100" spc="-100" dirty="0">
                <a:latin typeface="Times New Roman"/>
                <a:ea typeface="华文细黑"/>
                <a:cs typeface="Times New Roman"/>
              </a:rPr>
              <a:t>米自由泳决赛中，中国选手唐奕以</a:t>
            </a:r>
            <a:r>
              <a:rPr lang="en-US" altLang="zh-CN" sz="2800" kern="100" spc="-100" dirty="0">
                <a:latin typeface="Times New Roman"/>
                <a:ea typeface="华文细黑"/>
                <a:cs typeface="Courier New"/>
              </a:rPr>
              <a:t>54</a:t>
            </a:r>
            <a:r>
              <a:rPr lang="zh-CN" altLang="zh-CN" sz="2800" kern="100" spc="-100" dirty="0">
                <a:latin typeface="Times New Roman"/>
                <a:ea typeface="华文细黑"/>
                <a:cs typeface="Times New Roman"/>
              </a:rPr>
              <a:t>秒</a:t>
            </a:r>
            <a:r>
              <a:rPr lang="en-US" altLang="zh-CN" sz="2800" kern="100" spc="-100" dirty="0">
                <a:latin typeface="Times New Roman"/>
                <a:ea typeface="华文细黑"/>
                <a:cs typeface="Courier New"/>
              </a:rPr>
              <a:t>6</a:t>
            </a:r>
            <a:r>
              <a:rPr lang="en-US" altLang="zh-CN" sz="2800" kern="100" dirty="0">
                <a:latin typeface="Times New Roman"/>
                <a:ea typeface="华文细黑"/>
                <a:cs typeface="Courier New"/>
              </a:rPr>
              <a:t>6</a:t>
            </a:r>
            <a:r>
              <a:rPr lang="zh-CN" altLang="zh-CN" sz="2800" kern="100" dirty="0" smtClean="0">
                <a:latin typeface="Times New Roman"/>
                <a:ea typeface="华文细黑"/>
                <a:cs typeface="Times New Roman"/>
              </a:rPr>
              <a:t>的</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成绩</a:t>
            </a:r>
            <a:r>
              <a:rPr lang="zh-CN" altLang="zh-CN" sz="2800" kern="100" dirty="0">
                <a:latin typeface="Times New Roman"/>
                <a:ea typeface="华文细黑"/>
                <a:cs typeface="Times New Roman"/>
              </a:rPr>
              <a:t>夺得冠军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嫦娥三号</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历经</a:t>
            </a:r>
            <a:r>
              <a:rPr lang="en-US" altLang="zh-CN" sz="2800" kern="100" dirty="0">
                <a:latin typeface="Times New Roman"/>
                <a:ea typeface="华文细黑"/>
                <a:cs typeface="Courier New"/>
              </a:rPr>
              <a:t>13</a:t>
            </a:r>
            <a:r>
              <a:rPr lang="zh-CN" altLang="zh-CN" sz="2800" kern="100" dirty="0">
                <a:latin typeface="Times New Roman"/>
                <a:ea typeface="华文细黑"/>
                <a:cs typeface="Times New Roman"/>
              </a:rPr>
              <a:t>天在月球表面虹湾区实现软着陆</a:t>
            </a:r>
            <a:endParaRPr lang="zh-CN" altLang="zh-CN" sz="1050" kern="100" dirty="0">
              <a:effectLst/>
              <a:latin typeface="宋体"/>
              <a:cs typeface="Courier New"/>
            </a:endParaRPr>
          </a:p>
        </p:txBody>
      </p:sp>
      <p:sp>
        <p:nvSpPr>
          <p:cNvPr id="19" name="矩形 18"/>
          <p:cNvSpPr/>
          <p:nvPr/>
        </p:nvSpPr>
        <p:spPr>
          <a:xfrm>
            <a:off x="402660" y="4441647"/>
            <a:ext cx="1129901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每晚</a:t>
            </a:r>
            <a:r>
              <a:rPr lang="en-US" altLang="zh-CN" sz="2800" kern="100" dirty="0">
                <a:solidFill>
                  <a:srgbClr val="002060"/>
                </a:solidFill>
                <a:latin typeface="Times New Roman"/>
                <a:ea typeface="华文细黑"/>
                <a:cs typeface="Courier New"/>
              </a:rPr>
              <a:t>19</a:t>
            </a:r>
            <a:r>
              <a:rPr lang="zh-CN" altLang="zh-CN" sz="2800" kern="100" dirty="0">
                <a:solidFill>
                  <a:srgbClr val="002060"/>
                </a:solidFill>
                <a:latin typeface="Times New Roman"/>
                <a:ea typeface="华文细黑"/>
                <a:cs typeface="Times New Roman"/>
              </a:rPr>
              <a:t>点、</a:t>
            </a:r>
            <a:r>
              <a:rPr lang="en-US" altLang="zh-CN" sz="2800" kern="100" dirty="0">
                <a:solidFill>
                  <a:srgbClr val="002060"/>
                </a:solidFill>
                <a:latin typeface="Times New Roman"/>
                <a:ea typeface="华文细黑"/>
                <a:cs typeface="Courier New"/>
              </a:rPr>
              <a:t>17</a:t>
            </a:r>
            <a:r>
              <a:rPr lang="zh-CN" altLang="zh-CN" sz="2800" kern="100" dirty="0">
                <a:solidFill>
                  <a:srgbClr val="002060"/>
                </a:solidFill>
                <a:latin typeface="Times New Roman"/>
                <a:ea typeface="华文细黑"/>
                <a:cs typeface="Times New Roman"/>
              </a:rPr>
              <a:t>时</a:t>
            </a:r>
            <a:r>
              <a:rPr lang="en-US" altLang="zh-CN" sz="2800" kern="100" dirty="0">
                <a:solidFill>
                  <a:srgbClr val="002060"/>
                </a:solidFill>
                <a:latin typeface="Times New Roman"/>
                <a:ea typeface="华文细黑"/>
                <a:cs typeface="Courier New"/>
              </a:rPr>
              <a:t>26</a:t>
            </a:r>
            <a:r>
              <a:rPr lang="zh-CN" altLang="zh-CN" sz="2800" kern="100" dirty="0">
                <a:solidFill>
                  <a:srgbClr val="002060"/>
                </a:solidFill>
                <a:latin typeface="Times New Roman"/>
                <a:ea typeface="华文细黑"/>
                <a:cs typeface="Times New Roman"/>
              </a:rPr>
              <a:t>分都是指具体某一时刻，</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002060"/>
                </a:solidFill>
                <a:latin typeface="Times New Roman"/>
                <a:ea typeface="华文细黑"/>
                <a:cs typeface="Courier New"/>
              </a:rPr>
              <a:t>54</a:t>
            </a:r>
            <a:r>
              <a:rPr lang="zh-CN" altLang="zh-CN" sz="2800" kern="100" dirty="0">
                <a:solidFill>
                  <a:srgbClr val="002060"/>
                </a:solidFill>
                <a:latin typeface="Times New Roman"/>
                <a:ea typeface="华文细黑"/>
                <a:cs typeface="Times New Roman"/>
              </a:rPr>
              <a:t>秒</a:t>
            </a:r>
            <a:r>
              <a:rPr lang="en-US" altLang="zh-CN" sz="2800" kern="100" dirty="0">
                <a:solidFill>
                  <a:srgbClr val="002060"/>
                </a:solidFill>
                <a:latin typeface="Times New Roman"/>
                <a:ea typeface="华文细黑"/>
                <a:cs typeface="Courier New"/>
              </a:rPr>
              <a:t>66</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13</a:t>
            </a:r>
            <a:r>
              <a:rPr lang="zh-CN" altLang="zh-CN" sz="2800" kern="100" dirty="0">
                <a:solidFill>
                  <a:srgbClr val="002060"/>
                </a:solidFill>
                <a:latin typeface="Times New Roman"/>
                <a:ea typeface="华文细黑"/>
                <a:cs typeface="Times New Roman"/>
              </a:rPr>
              <a:t>天指的都是一段时间间隔，</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283513" y="2508823"/>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283513" y="38101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blinds(horizontal)">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Effect transition="in" filter="blinds(horizontal)">
                                      <p:cBhvr>
                                        <p:cTn id="29" dur="500"/>
                                        <p:tgtEl>
                                          <p:spTgt spid="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9">
                                            <p:txEl>
                                              <p:pRg st="0" end="0"/>
                                            </p:txEl>
                                          </p:spTgt>
                                        </p:tgtEl>
                                      </p:cBhvr>
                                    </p:animEffect>
                                    <p:set>
                                      <p:cBhvr>
                                        <p:cTn id="34" dur="1" fill="hold">
                                          <p:stCondLst>
                                            <p:cond delay="499"/>
                                          </p:stCondLst>
                                        </p:cTn>
                                        <p:tgtEl>
                                          <p:spTgt spid="19">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xEl>
                                              <p:pRg st="1" end="1"/>
                                            </p:txEl>
                                          </p:spTgt>
                                        </p:tgtEl>
                                      </p:cBhvr>
                                    </p:animEffect>
                                    <p:set>
                                      <p:cBhvr>
                                        <p:cTn id="37" dur="1" fill="hold">
                                          <p:stCondLst>
                                            <p:cond delay="499"/>
                                          </p:stCondLst>
                                        </p:cTn>
                                        <p:tgtEl>
                                          <p:spTgt spid="19">
                                            <p:txEl>
                                              <p:pRg st="1" end="1"/>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9" grpId="0" uiExpand="1" build="allAtOnce"/>
      <p:bldP spid="17" grpId="0"/>
      <p:bldP spid="17" grpId="1"/>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46165" y="144979"/>
            <a:ext cx="11412000"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位移和路程</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关于位移和路程，下列说法中正确的是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沿直线运动的物体，位移和路程是相等的</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质点沿不同的路径由</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到</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，其位移是相同的</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质点通过一段路程，其位移可能是零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质点运动的位移大小可能大于路程</a:t>
            </a:r>
            <a:endParaRPr lang="zh-CN" altLang="zh-CN" sz="1050" kern="100" dirty="0">
              <a:effectLst/>
              <a:latin typeface="宋体"/>
              <a:cs typeface="Courier New"/>
            </a:endParaRPr>
          </a:p>
        </p:txBody>
      </p:sp>
      <p:sp>
        <p:nvSpPr>
          <p:cNvPr id="12" name="矩形 11"/>
          <p:cNvSpPr/>
          <p:nvPr/>
        </p:nvSpPr>
        <p:spPr>
          <a:xfrm>
            <a:off x="346165" y="3325574"/>
            <a:ext cx="11412000"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沿直线运动的物体</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若没有往复运动</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也只能说位移的大小等于路程</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而不能说位移等于路程</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若有往复运动时</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则其大小不相等</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选项</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错误</a:t>
            </a:r>
            <a:r>
              <a:rPr lang="zh-CN" altLang="zh-CN" sz="2800" kern="100" spc="-1000" dirty="0">
                <a:solidFill>
                  <a:srgbClr val="002060"/>
                </a:solidFill>
                <a:latin typeface="Times New Roman"/>
                <a:ea typeface="华文细黑"/>
                <a:cs typeface="Times New Roman"/>
              </a:rPr>
              <a:t>；</a:t>
            </a:r>
            <a:endParaRPr lang="en-US" altLang="zh-CN" sz="2800" kern="100" spc="-1000" dirty="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在</a:t>
            </a:r>
            <a:r>
              <a:rPr lang="zh-CN" altLang="zh-CN" sz="2800" kern="100" dirty="0">
                <a:solidFill>
                  <a:srgbClr val="002060"/>
                </a:solidFill>
                <a:latin typeface="Times New Roman"/>
                <a:ea typeface="华文细黑"/>
                <a:cs typeface="Times New Roman"/>
              </a:rPr>
              <a:t>有往复的直线运动和曲线运动中，位移的大小是小于路程的，位移只取决于始、末位置，与路径无关，而路程是与路径有关的，故选项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221030" y="1485111"/>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5"/>
          <p:cNvSpPr txBox="1"/>
          <p:nvPr/>
        </p:nvSpPr>
        <p:spPr>
          <a:xfrm>
            <a:off x="221030" y="21226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linds(horizont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linds(horizont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2">
                                            <p:txEl>
                                              <p:pRg st="0" end="0"/>
                                            </p:txEl>
                                          </p:spTgt>
                                        </p:tgtEl>
                                      </p:cBhvr>
                                    </p:animEffect>
                                    <p:set>
                                      <p:cBhvr>
                                        <p:cTn id="34" dur="1" fill="hold">
                                          <p:stCondLst>
                                            <p:cond delay="499"/>
                                          </p:stCondLst>
                                        </p:cTn>
                                        <p:tgtEl>
                                          <p:spTgt spid="12">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2">
                                            <p:txEl>
                                              <p:pRg st="1" end="1"/>
                                            </p:txEl>
                                          </p:spTgt>
                                        </p:tgtEl>
                                      </p:cBhvr>
                                    </p:animEffect>
                                    <p:set>
                                      <p:cBhvr>
                                        <p:cTn id="37" dur="1" fill="hold">
                                          <p:stCondLst>
                                            <p:cond delay="499"/>
                                          </p:stCondLst>
                                        </p:cTn>
                                        <p:tgtEl>
                                          <p:spTgt spid="12">
                                            <p:txEl>
                                              <p:pRg st="1" end="1"/>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uiExpand="1" build="allAtOnce"/>
      <p:bldP spid="15" grpId="0"/>
      <p:bldP spid="15" grpId="1"/>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extLst>
              <p:ext uri="{D42A27DB-BD31-4B8C-83A1-F6EECF244321}">
                <p14:modId xmlns:p14="http://schemas.microsoft.com/office/powerpoint/2010/main" val="3196541609"/>
              </p:ext>
            </p:extLst>
          </p:nvPr>
        </p:nvGraphicFramePr>
        <p:xfrm>
          <a:off x="477838" y="4651043"/>
          <a:ext cx="11176000" cy="2173287"/>
        </p:xfrm>
        <a:graphic>
          <a:graphicData uri="http://schemas.openxmlformats.org/presentationml/2006/ole">
            <mc:AlternateContent xmlns:mc="http://schemas.openxmlformats.org/markup-compatibility/2006">
              <mc:Choice xmlns:v="urn:schemas-microsoft-com:vml" Requires="v">
                <p:oleObj spid="_x0000_s10066" name="文档" r:id="rId3" imgW="11177281" imgH="2182188" progId="Word.Document.12">
                  <p:embed/>
                </p:oleObj>
              </mc:Choice>
              <mc:Fallback>
                <p:oleObj name="文档" r:id="rId3" imgW="11177281" imgH="2182188" progId="Word.Document.12">
                  <p:embed/>
                  <p:pic>
                    <p:nvPicPr>
                      <p:cNvPr id="0" name=""/>
                      <p:cNvPicPr/>
                      <p:nvPr/>
                    </p:nvPicPr>
                    <p:blipFill>
                      <a:blip r:embed="rId4"/>
                      <a:stretch>
                        <a:fillRect/>
                      </a:stretch>
                    </p:blipFill>
                    <p:spPr>
                      <a:xfrm>
                        <a:off x="477838" y="4651043"/>
                        <a:ext cx="11176000" cy="2173287"/>
                      </a:xfrm>
                      <a:prstGeom prst="rect">
                        <a:avLst/>
                      </a:prstGeom>
                    </p:spPr>
                  </p:pic>
                </p:oleObj>
              </mc:Fallback>
            </mc:AlternateContent>
          </a:graphicData>
        </a:graphic>
      </p:graphicFrame>
      <p:sp>
        <p:nvSpPr>
          <p:cNvPr id="16" name="矩形 15"/>
          <p:cNvSpPr/>
          <p:nvPr/>
        </p:nvSpPr>
        <p:spPr>
          <a:xfrm>
            <a:off x="327238" y="54943"/>
            <a:ext cx="7887568"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位移和路程</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所示，一小球在光滑的</a:t>
            </a:r>
            <a:r>
              <a:rPr lang="en-US" altLang="zh-CN" sz="2800" kern="100" dirty="0">
                <a:latin typeface="Times New Roman"/>
                <a:ea typeface="华文细黑"/>
                <a:cs typeface="Courier New"/>
              </a:rPr>
              <a:t>V</a:t>
            </a:r>
            <a:r>
              <a:rPr lang="zh-CN" altLang="zh-CN" sz="2800" kern="100" dirty="0">
                <a:latin typeface="Times New Roman"/>
                <a:ea typeface="华文细黑"/>
                <a:cs typeface="Times New Roman"/>
              </a:rPr>
              <a:t>形槽中由</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点释放，经</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点碰撞所用时间不计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到达与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点等高的</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点，设</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点的高度为</a:t>
            </a:r>
            <a:r>
              <a:rPr lang="en-US" altLang="zh-CN" sz="2800" kern="100" dirty="0">
                <a:latin typeface="Times New Roman"/>
                <a:ea typeface="华文细黑"/>
                <a:cs typeface="Courier New"/>
              </a:rPr>
              <a:t>1 m</a:t>
            </a:r>
            <a:r>
              <a:rPr lang="zh-CN" altLang="zh-CN" sz="2800" kern="100" dirty="0">
                <a:latin typeface="Times New Roman"/>
                <a:ea typeface="华文细黑"/>
                <a:cs typeface="Times New Roman"/>
              </a:rPr>
              <a:t>，则全过程中小球通过的路程和位移大小分别为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5" name="矩形 4"/>
          <p:cNvSpPr/>
          <p:nvPr/>
        </p:nvSpPr>
        <p:spPr>
          <a:xfrm>
            <a:off x="9745471" y="241620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6</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873006432"/>
              </p:ext>
            </p:extLst>
          </p:nvPr>
        </p:nvGraphicFramePr>
        <p:xfrm>
          <a:off x="477838" y="2803525"/>
          <a:ext cx="7345362" cy="2428875"/>
        </p:xfrm>
        <a:graphic>
          <a:graphicData uri="http://schemas.openxmlformats.org/presentationml/2006/ole">
            <mc:AlternateContent xmlns:mc="http://schemas.openxmlformats.org/markup-compatibility/2006">
              <mc:Choice xmlns:v="urn:schemas-microsoft-com:vml" Requires="v">
                <p:oleObj spid="_x0000_s10067" name="文档" r:id="rId5" imgW="7453479" imgH="2464725" progId="Word.Document.12">
                  <p:embed/>
                </p:oleObj>
              </mc:Choice>
              <mc:Fallback>
                <p:oleObj name="文档" r:id="rId5" imgW="7453479" imgH="2464725" progId="Word.Document.12">
                  <p:embed/>
                  <p:pic>
                    <p:nvPicPr>
                      <p:cNvPr id="0" name=""/>
                      <p:cNvPicPr/>
                      <p:nvPr/>
                    </p:nvPicPr>
                    <p:blipFill>
                      <a:blip r:embed="rId6"/>
                      <a:stretch>
                        <a:fillRect/>
                      </a:stretch>
                    </p:blipFill>
                    <p:spPr>
                      <a:xfrm>
                        <a:off x="477838" y="2803525"/>
                        <a:ext cx="7345362" cy="2428875"/>
                      </a:xfrm>
                      <a:prstGeom prst="rect">
                        <a:avLst/>
                      </a:prstGeom>
                    </p:spPr>
                  </p:pic>
                </p:oleObj>
              </mc:Fallback>
            </mc:AlternateContent>
          </a:graphicData>
        </a:graphic>
      </p:graphicFrame>
      <p:sp>
        <p:nvSpPr>
          <p:cNvPr id="19"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8"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9"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10"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245053" y="399023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0003" name="Picture 787" descr="\\贾文\贾文\源文件\同步\物理 人教 必修1 新课标\R1-27.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6402" y="374978"/>
            <a:ext cx="2921412" cy="190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02660" y="64850"/>
            <a:ext cx="11299010"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矢量和标量</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关于矢量和标量，下列说法中不正确的是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矢量是既有大小又有方向的物理量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标量只有大小没有方向</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a:t>
            </a:r>
            <a:r>
              <a:rPr lang="zh-CN" altLang="zh-CN" sz="2800" kern="100" dirty="0">
                <a:latin typeface="Times New Roman"/>
                <a:ea typeface="华文细黑"/>
                <a:cs typeface="Times New Roman"/>
              </a:rPr>
              <a:t>的位移比</a:t>
            </a:r>
            <a:r>
              <a:rPr lang="en-US" altLang="zh-CN" sz="2800" kern="100" dirty="0">
                <a:latin typeface="Times New Roman"/>
                <a:ea typeface="华文细黑"/>
                <a:cs typeface="Courier New"/>
              </a:rPr>
              <a:t>5 m</a:t>
            </a:r>
            <a:r>
              <a:rPr lang="zh-CN" altLang="zh-CN" sz="2800" kern="100" dirty="0">
                <a:latin typeface="Times New Roman"/>
                <a:ea typeface="华文细黑"/>
                <a:cs typeface="Times New Roman"/>
              </a:rPr>
              <a:t>的位移小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的温度比</a:t>
            </a:r>
            <a:r>
              <a:rPr lang="en-US" altLang="zh-CN" sz="2800" kern="100" dirty="0">
                <a:latin typeface="Times New Roman"/>
                <a:ea typeface="华文细黑"/>
                <a:cs typeface="Courier New"/>
              </a:rPr>
              <a:t>5 </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的温度低</a:t>
            </a:r>
            <a:r>
              <a:rPr lang="en-US" altLang="zh-CN" sz="2800" kern="100" dirty="0">
                <a:latin typeface="Times New Roman"/>
                <a:ea typeface="华文细黑"/>
                <a:cs typeface="Courier New"/>
              </a:rPr>
              <a:t> </a:t>
            </a:r>
            <a:endParaRPr lang="zh-CN" altLang="zh-CN" sz="1050" kern="100" dirty="0">
              <a:effectLst/>
              <a:latin typeface="宋体"/>
              <a:cs typeface="Courier New"/>
            </a:endParaRPr>
          </a:p>
        </p:txBody>
      </p:sp>
      <p:sp>
        <p:nvSpPr>
          <p:cNvPr id="12" name="矩形 11"/>
          <p:cNvSpPr/>
          <p:nvPr/>
        </p:nvSpPr>
        <p:spPr>
          <a:xfrm>
            <a:off x="402660" y="3233202"/>
            <a:ext cx="11299010"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由矢量和标量的定义可知</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m</a:t>
            </a:r>
            <a:r>
              <a:rPr lang="zh-CN" altLang="zh-CN" sz="2800" kern="100" dirty="0">
                <a:solidFill>
                  <a:srgbClr val="002060"/>
                </a:solidFill>
                <a:latin typeface="Times New Roman"/>
                <a:ea typeface="华文细黑"/>
                <a:cs typeface="Times New Roman"/>
              </a:rPr>
              <a:t>的位移比</a:t>
            </a:r>
            <a:r>
              <a:rPr lang="en-US" altLang="zh-CN" sz="2800" kern="100" dirty="0">
                <a:solidFill>
                  <a:srgbClr val="002060"/>
                </a:solidFill>
                <a:latin typeface="Times New Roman"/>
                <a:ea typeface="华文细黑"/>
                <a:cs typeface="Courier New"/>
              </a:rPr>
              <a:t>5 m</a:t>
            </a:r>
            <a:r>
              <a:rPr lang="zh-CN" altLang="zh-CN" sz="2800" kern="100" dirty="0">
                <a:solidFill>
                  <a:srgbClr val="002060"/>
                </a:solidFill>
                <a:latin typeface="Times New Roman"/>
                <a:ea typeface="华文细黑"/>
                <a:cs typeface="Times New Roman"/>
              </a:rPr>
              <a:t>的位移大，负号不表示大小，仅表示方向与正方向相反，故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温度</a:t>
            </a:r>
            <a:r>
              <a:rPr lang="zh-CN" altLang="zh-CN" sz="2800" kern="100" dirty="0">
                <a:solidFill>
                  <a:srgbClr val="002060"/>
                </a:solidFill>
                <a:latin typeface="Times New Roman"/>
                <a:ea typeface="华文细黑"/>
                <a:cs typeface="Times New Roman"/>
              </a:rPr>
              <a:t>是标量，负号表示该温度比</a:t>
            </a:r>
            <a:r>
              <a:rPr lang="en-US" altLang="zh-CN" sz="2800" kern="100" dirty="0">
                <a:solidFill>
                  <a:srgbClr val="002060"/>
                </a:solidFill>
                <a:latin typeface="Times New Roman"/>
                <a:ea typeface="华文细黑"/>
                <a:cs typeface="Courier New"/>
              </a:rPr>
              <a:t>0 </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低，正号表示该温度比</a:t>
            </a:r>
            <a:r>
              <a:rPr lang="en-US" altLang="zh-CN" sz="2800" kern="100" dirty="0">
                <a:solidFill>
                  <a:srgbClr val="002060"/>
                </a:solidFill>
                <a:latin typeface="Times New Roman"/>
                <a:ea typeface="华文细黑"/>
                <a:cs typeface="Courier New"/>
              </a:rPr>
              <a:t>0 </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高，故－</a:t>
            </a:r>
            <a:r>
              <a:rPr lang="en-US" altLang="zh-CN" sz="2800" kern="100" dirty="0">
                <a:solidFill>
                  <a:srgbClr val="002060"/>
                </a:solidFill>
                <a:latin typeface="Times New Roman"/>
                <a:ea typeface="华文细黑"/>
                <a:cs typeface="Courier New"/>
              </a:rPr>
              <a:t>10 </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的温度比</a:t>
            </a:r>
            <a:r>
              <a:rPr lang="en-US" altLang="zh-CN" sz="2800" kern="100" dirty="0">
                <a:solidFill>
                  <a:srgbClr val="002060"/>
                </a:solidFill>
                <a:latin typeface="Times New Roman"/>
                <a:ea typeface="华文细黑"/>
                <a:cs typeface="Courier New"/>
              </a:rPr>
              <a:t>5 </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的温度低，</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pic>
        <p:nvPicPr>
          <p:cNvPr id="21" name="图片 2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283513" y="205148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linds(horizont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linds(horizont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2">
                                            <p:txEl>
                                              <p:pRg st="0" end="0"/>
                                            </p:txEl>
                                          </p:spTgt>
                                        </p:tgtEl>
                                      </p:cBhvr>
                                    </p:animEffect>
                                    <p:set>
                                      <p:cBhvr>
                                        <p:cTn id="33" dur="1" fill="hold">
                                          <p:stCondLst>
                                            <p:cond delay="499"/>
                                          </p:stCondLst>
                                        </p:cTn>
                                        <p:tgtEl>
                                          <p:spTgt spid="12">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2">
                                            <p:txEl>
                                              <p:pRg st="1" end="1"/>
                                            </p:txEl>
                                          </p:spTgt>
                                        </p:tgtEl>
                                      </p:cBhvr>
                                    </p:animEffect>
                                    <p:set>
                                      <p:cBhvr>
                                        <p:cTn id="36" dur="1" fill="hold">
                                          <p:stCondLst>
                                            <p:cond delay="499"/>
                                          </p:stCondLst>
                                        </p:cTn>
                                        <p:tgtEl>
                                          <p:spTgt spid="12">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2">
                                            <p:txEl>
                                              <p:pRg st="2" end="2"/>
                                            </p:txEl>
                                          </p:spTgt>
                                        </p:tgtEl>
                                      </p:cBhvr>
                                    </p:animEffect>
                                    <p:set>
                                      <p:cBhvr>
                                        <p:cTn id="39" dur="1" fill="hold">
                                          <p:stCondLst>
                                            <p:cond delay="499"/>
                                          </p:stCondLst>
                                        </p:cTn>
                                        <p:tgtEl>
                                          <p:spTgt spid="12">
                                            <p:txEl>
                                              <p:pRg st="2" end="2"/>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uiExpand="1" build="allAtOnce"/>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5" descr="C:\Users\Administrator\Desktop\用！！！\风景图片\新图！\3运动会\timg (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866"/>
            <a:ext cx="12189600" cy="685772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 xmlns:a16="http://schemas.microsoft.com/office/drawing/2014/main" val="1008561275"/>
                    </a:ext>
                  </a:extLst>
                </a:gridCol>
                <a:gridCol w="4068000">
                  <a:extLst>
                    <a:ext uri="{9D8B030D-6E8A-4147-A177-3AD203B41FA5}">
                      <a16:colId xmlns="" xmlns:a16="http://schemas.microsoft.com/office/drawing/2014/main" val="271465696"/>
                    </a:ext>
                  </a:extLst>
                </a:gridCol>
                <a:gridCol w="4068000">
                  <a:extLst>
                    <a:ext uri="{9D8B030D-6E8A-4147-A177-3AD203B41FA5}">
                      <a16:colId xmlns="" xmlns:a16="http://schemas.microsoft.com/office/drawing/2014/main"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 xmlns:a16="http://schemas.microsoft.com/office/drawing/2014/main"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3" descr="C:\Users\Administrator\Desktop\用！！！\风景图片\新图！\3运动会\timg (34).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56" r="37248"/>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77281" y="165850"/>
            <a:ext cx="11435850" cy="655564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一、时刻和时间间隔</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时刻：</a:t>
            </a:r>
            <a:r>
              <a:rPr lang="zh-CN" altLang="zh-CN" sz="2800" kern="100" dirty="0" smtClean="0">
                <a:latin typeface="Times New Roman"/>
                <a:ea typeface="华文细黑"/>
                <a:cs typeface="Times New Roman"/>
              </a:rPr>
              <a:t>指</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在时间轴</a:t>
            </a:r>
            <a:r>
              <a:rPr lang="zh-CN" altLang="zh-CN" sz="2800" kern="100">
                <a:latin typeface="Times New Roman"/>
                <a:ea typeface="华文细黑"/>
                <a:cs typeface="Times New Roman"/>
              </a:rPr>
              <a:t>上</a:t>
            </a:r>
            <a:r>
              <a:rPr lang="zh-CN" altLang="zh-CN" sz="2800" kern="100" smtClean="0">
                <a:latin typeface="Times New Roman"/>
                <a:ea typeface="华文细黑"/>
                <a:cs typeface="Times New Roman"/>
              </a:rPr>
              <a:t>用</a:t>
            </a:r>
            <a:r>
              <a:rPr lang="en-US" altLang="zh-CN" sz="2800" u="sng" kern="100" smtClean="0">
                <a:latin typeface="Times New Roman"/>
                <a:ea typeface="华文细黑"/>
                <a:cs typeface="Times New Roman"/>
              </a:rPr>
              <a:t>      </a:t>
            </a:r>
            <a:r>
              <a:rPr lang="zh-CN" altLang="zh-CN" sz="2800" kern="100" smtClean="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时间间隔：指某两个时刻之间</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在时间轴上，</a:t>
            </a:r>
            <a:r>
              <a:rPr lang="zh-CN" altLang="zh-CN" sz="2800" kern="100" dirty="0" smtClean="0">
                <a:latin typeface="Times New Roman"/>
                <a:ea typeface="华文细黑"/>
                <a:cs typeface="Times New Roman"/>
              </a:rPr>
              <a:t>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二、路程和位移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路程：物体</a:t>
            </a:r>
            <a:r>
              <a:rPr lang="zh-CN" altLang="zh-CN" sz="2800" kern="100" dirty="0" smtClean="0">
                <a:latin typeface="Times New Roman"/>
                <a:ea typeface="华文细黑"/>
                <a:cs typeface="Times New Roman"/>
              </a:rPr>
              <a:t>运动</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位移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物理意义：表示物体</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质点</a:t>
            </a:r>
            <a:r>
              <a:rPr lang="en-US" altLang="zh-CN" sz="2800" kern="100" dirty="0" smtClean="0">
                <a:latin typeface="Times New Roman"/>
                <a:ea typeface="华文细黑"/>
                <a:cs typeface="Courier New"/>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物理量</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定义：</a:t>
            </a:r>
            <a:r>
              <a:rPr lang="zh-CN" altLang="zh-CN" sz="2800" kern="100" dirty="0" smtClean="0">
                <a:latin typeface="Times New Roman"/>
                <a:ea typeface="华文细黑"/>
                <a:cs typeface="Times New Roman"/>
              </a:rPr>
              <a:t>从</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位置到</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位置</a:t>
            </a:r>
            <a:r>
              <a:rPr lang="zh-CN" altLang="zh-CN" sz="2800" kern="100" dirty="0">
                <a:latin typeface="Times New Roman"/>
                <a:ea typeface="华文细黑"/>
                <a:cs typeface="Times New Roman"/>
              </a:rPr>
              <a:t>的一条有向线段</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大小：初、末位置</a:t>
            </a:r>
            <a:r>
              <a:rPr lang="zh-CN" altLang="zh-CN" sz="2800" kern="100" dirty="0" smtClean="0">
                <a:latin typeface="Times New Roman"/>
                <a:ea typeface="华文细黑"/>
                <a:cs typeface="Times New Roman"/>
              </a:rPr>
              <a:t>间</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方向</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2118305" y="88919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某一瞬间</a:t>
            </a:r>
            <a:endParaRPr lang="zh-CN" altLang="en-US" sz="2800" kern="100" dirty="0">
              <a:solidFill>
                <a:srgbClr val="C00000"/>
              </a:solidFill>
              <a:latin typeface="Times New Roman"/>
              <a:ea typeface="华文细黑"/>
              <a:cs typeface="Times New Roman"/>
            </a:endParaRPr>
          </a:p>
        </p:txBody>
      </p:sp>
      <p:sp>
        <p:nvSpPr>
          <p:cNvPr id="24" name="矩形 23"/>
          <p:cNvSpPr/>
          <p:nvPr/>
        </p:nvSpPr>
        <p:spPr>
          <a:xfrm>
            <a:off x="5663158" y="151605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间隔</a:t>
            </a:r>
            <a:endParaRPr lang="zh-CN" altLang="en-US" sz="2800" kern="100" dirty="0">
              <a:solidFill>
                <a:srgbClr val="C00000"/>
              </a:solidFill>
              <a:latin typeface="Times New Roman"/>
              <a:ea typeface="华文细黑"/>
              <a:cs typeface="Times New Roman"/>
            </a:endParaRPr>
          </a:p>
        </p:txBody>
      </p:sp>
      <p:sp>
        <p:nvSpPr>
          <p:cNvPr id="25" name="矩形 24"/>
          <p:cNvSpPr/>
          <p:nvPr/>
        </p:nvSpPr>
        <p:spPr>
          <a:xfrm>
            <a:off x="9017054" y="151605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线段</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3189233" y="2802042"/>
            <a:ext cx="1980029"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轨迹的长度</a:t>
            </a:r>
            <a:endParaRPr lang="zh-CN" altLang="en-US" sz="2800" kern="100">
              <a:solidFill>
                <a:srgbClr val="C00000"/>
              </a:solidFill>
              <a:latin typeface="Times New Roman"/>
              <a:ea typeface="华文细黑"/>
              <a:cs typeface="Times New Roman"/>
            </a:endParaRPr>
          </a:p>
        </p:txBody>
      </p:sp>
      <p:sp>
        <p:nvSpPr>
          <p:cNvPr id="5" name="矩形 4"/>
          <p:cNvSpPr/>
          <p:nvPr/>
        </p:nvSpPr>
        <p:spPr>
          <a:xfrm>
            <a:off x="5035406" y="407902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位置变化</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2268622" y="4727238"/>
            <a:ext cx="54373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初</a:t>
            </a:r>
            <a:endParaRPr lang="zh-CN" altLang="en-US" sz="2800" kern="100" dirty="0">
              <a:solidFill>
                <a:srgbClr val="C00000"/>
              </a:solidFill>
              <a:latin typeface="Times New Roman"/>
              <a:ea typeface="华文细黑"/>
              <a:cs typeface="Times New Roman"/>
            </a:endParaRPr>
          </a:p>
        </p:txBody>
      </p:sp>
      <p:sp>
        <p:nvSpPr>
          <p:cNvPr id="26" name="矩形 25"/>
          <p:cNvSpPr/>
          <p:nvPr/>
        </p:nvSpPr>
        <p:spPr>
          <a:xfrm>
            <a:off x="3895283" y="4727238"/>
            <a:ext cx="54373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末</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4045103" y="5353690"/>
            <a:ext cx="2698175"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有向线段的长度</a:t>
            </a:r>
            <a:endParaRPr lang="zh-CN" altLang="en-US" sz="2800" kern="100">
              <a:solidFill>
                <a:srgbClr val="C00000"/>
              </a:solidFill>
              <a:latin typeface="Times New Roman"/>
              <a:ea typeface="华文细黑"/>
              <a:cs typeface="Times New Roman"/>
            </a:endParaRPr>
          </a:p>
        </p:txBody>
      </p:sp>
      <p:sp>
        <p:nvSpPr>
          <p:cNvPr id="8" name="矩形 7"/>
          <p:cNvSpPr/>
          <p:nvPr/>
        </p:nvSpPr>
        <p:spPr>
          <a:xfrm>
            <a:off x="1888262" y="6013638"/>
            <a:ext cx="3416320"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由初位置指向末位置</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5848191" y="890350"/>
            <a:ext cx="543739"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点</a:t>
            </a:r>
            <a:endParaRPr lang="zh-CN" altLang="en-US" sz="2800" kern="10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P spid="24" grpId="0"/>
      <p:bldP spid="24" grpId="1"/>
      <p:bldP spid="25" grpId="0"/>
      <p:bldP spid="25" grpId="1"/>
      <p:bldP spid="4" grpId="0"/>
      <p:bldP spid="4" grpId="1"/>
      <p:bldP spid="5" grpId="0"/>
      <p:bldP spid="5" grpId="1"/>
      <p:bldP spid="6" grpId="0"/>
      <p:bldP spid="6" grpId="1"/>
      <p:bldP spid="26" grpId="0"/>
      <p:bldP spid="26" grpId="1"/>
      <p:bldP spid="7" grpId="0"/>
      <p:bldP spid="7" grpId="1"/>
      <p:bldP spid="8" grpId="0"/>
      <p:bldP spid="8"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77281" y="348730"/>
            <a:ext cx="11435850" cy="590931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三、矢量和标量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矢量：</a:t>
            </a:r>
            <a:r>
              <a:rPr lang="zh-CN" altLang="zh-CN" sz="2800" kern="100" dirty="0" smtClean="0">
                <a:latin typeface="Times New Roman"/>
                <a:ea typeface="华文细黑"/>
                <a:cs typeface="Times New Roman"/>
              </a:rPr>
              <a:t>既有</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又有</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物理量，例如：位移等</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标量：</a:t>
            </a:r>
            <a:r>
              <a:rPr lang="zh-CN" altLang="zh-CN" sz="2800" kern="100" dirty="0" smtClean="0">
                <a:latin typeface="Times New Roman"/>
                <a:ea typeface="华文细黑"/>
                <a:cs typeface="Times New Roman"/>
              </a:rPr>
              <a:t>只有</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没有</a:t>
            </a:r>
            <a:r>
              <a:rPr lang="en-US" altLang="zh-CN" sz="2800" u="sng" kern="100" dirty="0" smtClean="0">
                <a:latin typeface="Times New Roman"/>
                <a:ea typeface="华文细黑"/>
                <a:cs typeface="Times New Roman"/>
              </a:rPr>
              <a:t>         </a:t>
            </a:r>
            <a:r>
              <a:rPr lang="zh-CN" altLang="zh-CN" sz="2800" kern="100" spc="-100" dirty="0" smtClean="0">
                <a:latin typeface="Times New Roman"/>
                <a:ea typeface="华文细黑"/>
                <a:cs typeface="Times New Roman"/>
              </a:rPr>
              <a:t>的</a:t>
            </a:r>
            <a:r>
              <a:rPr lang="zh-CN" altLang="zh-CN" sz="2800" kern="100" spc="-100" dirty="0">
                <a:latin typeface="Times New Roman"/>
                <a:ea typeface="华文细黑"/>
                <a:cs typeface="Times New Roman"/>
              </a:rPr>
              <a:t>物理量</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例如</a:t>
            </a:r>
            <a:r>
              <a:rPr lang="zh-CN" altLang="zh-CN" sz="2800" kern="100" spc="-10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spc="-1000" dirty="0" smtClean="0">
                <a:latin typeface="Times New Roman"/>
                <a:ea typeface="华文细黑"/>
                <a:cs typeface="Times New Roman"/>
              </a:rPr>
              <a:t>、</a:t>
            </a:r>
            <a:r>
              <a:rPr lang="zh-CN" altLang="zh-CN" sz="2800" kern="100" spc="-100" dirty="0">
                <a:latin typeface="Times New Roman"/>
                <a:ea typeface="华文细黑"/>
                <a:cs typeface="Times New Roman"/>
              </a:rPr>
              <a:t>温度</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质量、路程等</a:t>
            </a:r>
            <a:r>
              <a:rPr lang="en-US" altLang="zh-CN" sz="2800" kern="100" spc="-100" dirty="0">
                <a:latin typeface="Times New Roman"/>
                <a:ea typeface="华文细黑"/>
                <a:cs typeface="Courier New"/>
              </a:rPr>
              <a:t>.</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运算法则：两个标量的加减</a:t>
            </a:r>
            <a:r>
              <a:rPr lang="zh-CN" altLang="zh-CN" sz="2800" kern="100" dirty="0" smtClean="0">
                <a:latin typeface="Times New Roman"/>
                <a:ea typeface="华文细黑"/>
                <a:cs typeface="Times New Roman"/>
              </a:rPr>
              <a:t>遵从</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法则，矢量相加的法则与</a:t>
            </a:r>
            <a:r>
              <a:rPr lang="zh-CN" altLang="zh-CN" sz="2800" kern="100" dirty="0" smtClean="0">
                <a:latin typeface="Times New Roman"/>
                <a:ea typeface="华文细黑"/>
                <a:cs typeface="Times New Roman"/>
              </a:rPr>
              <a:t>此</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相同</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不同</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四、直线运动的位置和位移</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研究直线运动时，在物体运动的直线上建立</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轴</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物体的初、末位置：可用位置坐标</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物体的位移等于两个位置的坐标变化，即：</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9" name="矩形 8"/>
          <p:cNvSpPr/>
          <p:nvPr/>
        </p:nvSpPr>
        <p:spPr>
          <a:xfrm>
            <a:off x="2463438" y="107118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大小</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3955286" y="107118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方向</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2463438" y="16989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大小</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3947939" y="16989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方向</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7290787" y="16989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时间</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5761201" y="2338894"/>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算术加减法</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1149787" y="298696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不同</a:t>
            </a:r>
            <a:endParaRPr lang="zh-CN" altLang="en-US" sz="2800" kern="100" dirty="0">
              <a:solidFill>
                <a:srgbClr val="C00000"/>
              </a:solidFill>
              <a:latin typeface="Times New Roman"/>
              <a:ea typeface="华文细黑"/>
              <a:cs typeface="Times New Roman"/>
            </a:endParaRPr>
          </a:p>
        </p:txBody>
      </p:sp>
      <p:sp>
        <p:nvSpPr>
          <p:cNvPr id="20" name="矩形 19"/>
          <p:cNvSpPr/>
          <p:nvPr/>
        </p:nvSpPr>
        <p:spPr>
          <a:xfrm>
            <a:off x="8194230" y="5505202"/>
            <a:ext cx="1101584"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2</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1</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353769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p:bldP spid="9" grpId="1"/>
      <p:bldP spid="14" grpId="0"/>
      <p:bldP spid="14" grpId="1"/>
      <p:bldP spid="10" grpId="0"/>
      <p:bldP spid="10" grpId="1"/>
      <p:bldP spid="16" grpId="0"/>
      <p:bldP spid="16" grpId="1"/>
      <p:bldP spid="11" grpId="0"/>
      <p:bldP spid="11" grpId="1"/>
      <p:bldP spid="12" grpId="0"/>
      <p:bldP spid="12" grpId="1"/>
      <p:bldP spid="19" grpId="0"/>
      <p:bldP spid="19" grpId="1"/>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77281" y="348730"/>
            <a:ext cx="11435850" cy="5909310"/>
          </a:xfrm>
          <a:prstGeom prst="rect">
            <a:avLst/>
          </a:prstGeom>
        </p:spPr>
        <p:txBody>
          <a:bodyPr wrap="square">
            <a:spAutoFit/>
          </a:bodyPr>
          <a:lstStyle/>
          <a:p>
            <a:pPr lvl="0" algn="just">
              <a:lnSpc>
                <a:spcPct val="150000"/>
              </a:lnSpc>
              <a:tabLst>
                <a:tab pos="2250440"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kern="100" dirty="0">
              <a:solidFill>
                <a:prstClr val="black"/>
              </a:solidFill>
              <a:latin typeface="Times New Roman"/>
              <a:ea typeface="华文细黑"/>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判断下列说法的正误</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天津开往德州的</a:t>
            </a:r>
            <a:r>
              <a:rPr lang="en-US" altLang="zh-CN" sz="2800" kern="100" dirty="0">
                <a:solidFill>
                  <a:prstClr val="black"/>
                </a:solidFill>
                <a:latin typeface="Times New Roman"/>
                <a:ea typeface="华文细黑"/>
                <a:cs typeface="Courier New"/>
              </a:rPr>
              <a:t>K213</a:t>
            </a:r>
            <a:r>
              <a:rPr lang="zh-CN" altLang="zh-CN" sz="2800" kern="100" dirty="0">
                <a:solidFill>
                  <a:prstClr val="black"/>
                </a:solidFill>
                <a:latin typeface="Times New Roman"/>
                <a:ea typeface="华文细黑"/>
                <a:cs typeface="Times New Roman"/>
              </a:rPr>
              <a:t>次列车于</a:t>
            </a:r>
            <a:r>
              <a:rPr lang="en-US" altLang="zh-CN" sz="2800" kern="100" dirty="0">
                <a:solidFill>
                  <a:prstClr val="black"/>
                </a:solidFill>
                <a:latin typeface="Times New Roman"/>
                <a:ea typeface="华文细黑"/>
                <a:cs typeface="Courier New"/>
              </a:rPr>
              <a:t>13</a:t>
            </a:r>
            <a:r>
              <a:rPr lang="zh-CN" altLang="zh-CN" sz="2800" kern="100" dirty="0">
                <a:solidFill>
                  <a:prstClr val="black"/>
                </a:solidFill>
                <a:latin typeface="Times New Roman"/>
                <a:ea typeface="华文细黑"/>
                <a:cs typeface="Times New Roman"/>
              </a:rPr>
              <a:t>点</a:t>
            </a:r>
            <a:r>
              <a:rPr lang="en-US" altLang="zh-CN" sz="2800" kern="100" dirty="0">
                <a:solidFill>
                  <a:prstClr val="black"/>
                </a:solidFill>
                <a:latin typeface="Times New Roman"/>
                <a:ea typeface="华文细黑"/>
                <a:cs typeface="Courier New"/>
              </a:rPr>
              <a:t>35</a:t>
            </a:r>
            <a:r>
              <a:rPr lang="zh-CN" altLang="zh-CN" sz="2800" kern="100" dirty="0">
                <a:solidFill>
                  <a:prstClr val="black"/>
                </a:solidFill>
                <a:latin typeface="Times New Roman"/>
                <a:ea typeface="华文细黑"/>
                <a:cs typeface="Times New Roman"/>
              </a:rPr>
              <a:t>分从天津发车，</a:t>
            </a:r>
            <a:r>
              <a:rPr lang="en-US" altLang="zh-CN" sz="2800" kern="100" dirty="0">
                <a:solidFill>
                  <a:prstClr val="black"/>
                </a:solidFill>
                <a:latin typeface="Times New Roman"/>
                <a:ea typeface="华文细黑"/>
                <a:cs typeface="Courier New"/>
              </a:rPr>
              <a:t>13</a:t>
            </a:r>
            <a:r>
              <a:rPr lang="zh-CN" altLang="zh-CN" sz="2800" kern="100" dirty="0">
                <a:solidFill>
                  <a:prstClr val="black"/>
                </a:solidFill>
                <a:latin typeface="Times New Roman"/>
                <a:ea typeface="华文细黑"/>
                <a:cs typeface="Times New Roman"/>
              </a:rPr>
              <a:t>点</a:t>
            </a:r>
            <a:r>
              <a:rPr lang="en-US" altLang="zh-CN" sz="2800" kern="100" dirty="0">
                <a:solidFill>
                  <a:prstClr val="black"/>
                </a:solidFill>
                <a:latin typeface="Times New Roman"/>
                <a:ea typeface="华文细黑"/>
                <a:cs typeface="Courier New"/>
              </a:rPr>
              <a:t>35</a:t>
            </a:r>
            <a:r>
              <a:rPr lang="zh-CN" altLang="zh-CN" sz="2800" kern="100" dirty="0">
                <a:solidFill>
                  <a:prstClr val="black"/>
                </a:solidFill>
                <a:latin typeface="Times New Roman"/>
                <a:ea typeface="华文细黑"/>
                <a:cs typeface="Times New Roman"/>
              </a:rPr>
              <a:t>分指时间间隔</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在</a:t>
            </a:r>
            <a:r>
              <a:rPr lang="en-US" altLang="zh-CN" sz="2800" kern="100" dirty="0">
                <a:solidFill>
                  <a:prstClr val="black"/>
                </a:solidFill>
                <a:latin typeface="Times New Roman"/>
                <a:ea typeface="华文细黑"/>
                <a:cs typeface="Courier New"/>
              </a:rPr>
              <a:t>800 m</a:t>
            </a:r>
            <a:r>
              <a:rPr lang="zh-CN" altLang="zh-CN" sz="2800" kern="100" dirty="0">
                <a:solidFill>
                  <a:prstClr val="black"/>
                </a:solidFill>
                <a:latin typeface="Times New Roman"/>
                <a:ea typeface="华文细黑"/>
                <a:cs typeface="Times New Roman"/>
              </a:rPr>
              <a:t>比赛中，李明以</a:t>
            </a: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分</a:t>
            </a:r>
            <a:r>
              <a:rPr lang="en-US" altLang="zh-CN" sz="2800" kern="100" dirty="0">
                <a:solidFill>
                  <a:prstClr val="black"/>
                </a:solidFill>
                <a:latin typeface="Times New Roman"/>
                <a:ea typeface="华文细黑"/>
                <a:cs typeface="Courier New"/>
              </a:rPr>
              <a:t>01</a:t>
            </a:r>
            <a:r>
              <a:rPr lang="zh-CN" altLang="zh-CN" sz="2800" kern="100" dirty="0">
                <a:solidFill>
                  <a:prstClr val="black"/>
                </a:solidFill>
                <a:latin typeface="Times New Roman"/>
                <a:ea typeface="华文细黑"/>
                <a:cs typeface="Times New Roman"/>
              </a:rPr>
              <a:t>秒</a:t>
            </a:r>
            <a:r>
              <a:rPr lang="en-US" altLang="zh-CN" sz="2800" kern="100" dirty="0">
                <a:solidFill>
                  <a:prstClr val="black"/>
                </a:solidFill>
                <a:latin typeface="Times New Roman"/>
                <a:ea typeface="华文细黑"/>
                <a:cs typeface="Courier New"/>
              </a:rPr>
              <a:t>46</a:t>
            </a:r>
            <a:r>
              <a:rPr lang="zh-CN" altLang="zh-CN" sz="2800" kern="100" dirty="0">
                <a:solidFill>
                  <a:prstClr val="black"/>
                </a:solidFill>
                <a:latin typeface="Times New Roman"/>
                <a:ea typeface="华文细黑"/>
                <a:cs typeface="Times New Roman"/>
              </a:rPr>
              <a:t>的成绩获得冠军，其中的</a:t>
            </a: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分</a:t>
            </a:r>
            <a:r>
              <a:rPr lang="en-US" altLang="zh-CN" sz="2800" kern="100" dirty="0">
                <a:solidFill>
                  <a:prstClr val="black"/>
                </a:solidFill>
                <a:latin typeface="Times New Roman"/>
                <a:ea typeface="华文细黑"/>
                <a:cs typeface="Courier New"/>
              </a:rPr>
              <a:t>01</a:t>
            </a:r>
            <a:r>
              <a:rPr lang="zh-CN" altLang="zh-CN" sz="2800" kern="100" dirty="0">
                <a:solidFill>
                  <a:prstClr val="black"/>
                </a:solidFill>
                <a:latin typeface="Times New Roman"/>
                <a:ea typeface="华文细黑"/>
                <a:cs typeface="Times New Roman"/>
              </a:rPr>
              <a:t>秒</a:t>
            </a:r>
            <a:r>
              <a:rPr lang="en-US" altLang="zh-CN" sz="2800" kern="100" dirty="0">
                <a:solidFill>
                  <a:prstClr val="black"/>
                </a:solidFill>
                <a:latin typeface="Times New Roman"/>
                <a:ea typeface="华文细黑"/>
                <a:cs typeface="Courier New"/>
              </a:rPr>
              <a:t>46</a:t>
            </a:r>
            <a:r>
              <a:rPr lang="zh-CN" altLang="zh-CN" sz="2800" kern="100" dirty="0">
                <a:solidFill>
                  <a:prstClr val="black"/>
                </a:solidFill>
                <a:latin typeface="Times New Roman"/>
                <a:ea typeface="华文细黑"/>
                <a:cs typeface="Times New Roman"/>
              </a:rPr>
              <a:t>指的是时间间隔，</a:t>
            </a:r>
            <a:r>
              <a:rPr lang="en-US" altLang="zh-CN" sz="2800" kern="100" dirty="0">
                <a:solidFill>
                  <a:prstClr val="black"/>
                </a:solidFill>
                <a:latin typeface="Times New Roman"/>
                <a:ea typeface="华文细黑"/>
                <a:cs typeface="Courier New"/>
              </a:rPr>
              <a:t>800 m</a:t>
            </a:r>
            <a:r>
              <a:rPr lang="zh-CN" altLang="zh-CN" sz="2800" kern="100" dirty="0">
                <a:solidFill>
                  <a:prstClr val="black"/>
                </a:solidFill>
                <a:latin typeface="Times New Roman"/>
                <a:ea typeface="华文细黑"/>
                <a:cs typeface="Times New Roman"/>
              </a:rPr>
              <a:t>指位移</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物体在一条直线上运动时，路程和位移的大小相等，且位移是矢量，路程是标量</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一个物体的位移为零，路程也一定为零</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1456214" y="241152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1" name="矩形 10"/>
          <p:cNvSpPr/>
          <p:nvPr/>
        </p:nvSpPr>
        <p:spPr>
          <a:xfrm>
            <a:off x="5881915" y="369956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2506811" y="498260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8" name="矩形 7"/>
          <p:cNvSpPr/>
          <p:nvPr/>
        </p:nvSpPr>
        <p:spPr>
          <a:xfrm>
            <a:off x="7205806" y="562167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p:bldP spid="10" grpId="1"/>
      <p:bldP spid="11" grpId="0"/>
      <p:bldP spid="11" grpId="1"/>
      <p:bldP spid="12" grpId="0"/>
      <p:bldP spid="12"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9947" y="996802"/>
            <a:ext cx="11210519" cy="1406411"/>
          </a:xfrm>
          <a:prstGeom prst="rect">
            <a:avLst/>
          </a:prstGeom>
        </p:spPr>
        <p:txBody>
          <a:bodyPr wrap="square">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一个物体沿直线从</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运动到</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，再运动到</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，其位置坐标</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1</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示，则物体的位移</a:t>
            </a:r>
            <a:r>
              <a:rPr lang="en-US" altLang="zh-CN" sz="2800" kern="100" dirty="0" err="1">
                <a:solidFill>
                  <a:prstClr val="black"/>
                </a:solidFill>
                <a:latin typeface="Times New Roman"/>
                <a:ea typeface="华文细黑"/>
                <a:cs typeface="Courier New"/>
              </a:rPr>
              <a:t>Δ</a:t>
            </a:r>
            <a:r>
              <a:rPr lang="en-US" altLang="zh-CN" sz="2800" i="1" kern="100" dirty="0" err="1">
                <a:solidFill>
                  <a:prstClr val="black"/>
                </a:solidFill>
                <a:latin typeface="Times New Roman"/>
                <a:ea typeface="华文细黑"/>
                <a:cs typeface="Courier New"/>
              </a:rPr>
              <a:t>x</a:t>
            </a:r>
            <a:r>
              <a:rPr lang="zh-CN" altLang="zh-CN" sz="2800" kern="100" dirty="0">
                <a:solidFill>
                  <a:prstClr val="black"/>
                </a:solidFill>
                <a:latin typeface="Times New Roman"/>
                <a:ea typeface="华文细黑"/>
                <a:cs typeface="Times New Roman"/>
              </a:rPr>
              <a:t>＝</a:t>
            </a:r>
            <a:r>
              <a:rPr lang="en-US" altLang="zh-CN" sz="2800" kern="100" dirty="0" smtClean="0">
                <a:solidFill>
                  <a:prstClr val="black"/>
                </a:solidFill>
                <a:latin typeface="Times New Roman"/>
                <a:ea typeface="华文细黑"/>
                <a:cs typeface="Courier New"/>
              </a:rPr>
              <a:t>_____</a:t>
            </a:r>
            <a:r>
              <a:rPr lang="zh-CN" altLang="zh-CN" sz="2800" kern="100" dirty="0">
                <a:solidFill>
                  <a:prstClr val="black"/>
                </a:solidFill>
                <a:latin typeface="Times New Roman"/>
                <a:ea typeface="华文细黑"/>
                <a:cs typeface="Times New Roman"/>
              </a:rPr>
              <a:t>，路程</a:t>
            </a:r>
            <a:r>
              <a:rPr lang="en-US" altLang="zh-CN" sz="2800" i="1" kern="100" dirty="0">
                <a:solidFill>
                  <a:prstClr val="black"/>
                </a:solidFill>
                <a:latin typeface="Times New Roman"/>
                <a:ea typeface="华文细黑"/>
                <a:cs typeface="Courier New"/>
              </a:rPr>
              <a:t>s</a:t>
            </a:r>
            <a:r>
              <a:rPr lang="zh-CN" altLang="zh-CN" sz="2800" kern="100" dirty="0">
                <a:solidFill>
                  <a:prstClr val="black"/>
                </a:solidFill>
                <a:latin typeface="Times New Roman"/>
                <a:ea typeface="华文细黑"/>
                <a:cs typeface="Times New Roman"/>
              </a:rPr>
              <a:t>＝</a:t>
            </a:r>
            <a:r>
              <a:rPr lang="en-US" altLang="zh-CN" sz="2800" kern="100" dirty="0" smtClean="0">
                <a:solidFill>
                  <a:prstClr val="black"/>
                </a:solidFill>
                <a:latin typeface="Times New Roman"/>
                <a:ea typeface="华文细黑"/>
                <a:cs typeface="Courier New"/>
              </a:rPr>
              <a:t>_____.</a:t>
            </a:r>
            <a:endParaRPr lang="zh-CN" altLang="zh-CN" sz="1050" kern="100" dirty="0">
              <a:solidFill>
                <a:prstClr val="black"/>
              </a:solidFill>
              <a:latin typeface="宋体"/>
              <a:cs typeface="Courier New"/>
            </a:endParaRPr>
          </a:p>
        </p:txBody>
      </p:sp>
      <p:sp>
        <p:nvSpPr>
          <p:cNvPr id="9" name="TextBox 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21" name="图片 2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6" name="矩形 5"/>
          <p:cNvSpPr/>
          <p:nvPr/>
        </p:nvSpPr>
        <p:spPr>
          <a:xfrm>
            <a:off x="3336008" y="1836614"/>
            <a:ext cx="1091966"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Times New Roman"/>
              </a:rPr>
              <a:t>5 m</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5926354" y="1836614"/>
            <a:ext cx="89909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11 m</a:t>
            </a:r>
            <a:endParaRPr lang="zh-CN" altLang="en-US" sz="2800" kern="100" dirty="0">
              <a:solidFill>
                <a:srgbClr val="C00000"/>
              </a:solidFill>
              <a:latin typeface="Times New Roman"/>
              <a:ea typeface="华文细黑"/>
              <a:cs typeface="Times New Roman"/>
            </a:endParaRPr>
          </a:p>
        </p:txBody>
      </p:sp>
      <p:pic>
        <p:nvPicPr>
          <p:cNvPr id="1147" name="Picture 123" descr="\\贾文\贾文\源文件\同步\物理 人教 必修1 新课标\R1-20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747" y="2768942"/>
            <a:ext cx="5076918" cy="8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33569" y="386184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Tree>
    <p:extLst>
      <p:ext uri="{BB962C8B-B14F-4D97-AF65-F5344CB8AC3E}">
        <p14:creationId xmlns:p14="http://schemas.microsoft.com/office/powerpoint/2010/main" val="3463022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3" descr="C:\Users\Administrator\Desktop\用！！！\风景图片\新图！\3运动会\timg (34).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56" r="37248"/>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5897</TotalTime>
  <Words>1454</Words>
  <Application>Microsoft Office PowerPoint</Application>
  <PresentationFormat>自定义</PresentationFormat>
  <Paragraphs>229</Paragraphs>
  <Slides>28</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0"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5897</cp:revision>
  <dcterms:created xsi:type="dcterms:W3CDTF">2014-11-27T01:03:00Z</dcterms:created>
  <dcterms:modified xsi:type="dcterms:W3CDTF">2018-06-30T02:30:45Z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