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1393" r:id="rId2"/>
    <p:sldId id="1263" r:id="rId3"/>
    <p:sldId id="699" r:id="rId4"/>
    <p:sldId id="1104" r:id="rId5"/>
    <p:sldId id="1105" r:id="rId6"/>
    <p:sldId id="1409" r:id="rId7"/>
    <p:sldId id="1410" r:id="rId8"/>
    <p:sldId id="1311" r:id="rId9"/>
    <p:sldId id="1126" r:id="rId10"/>
    <p:sldId id="1127" r:id="rId11"/>
    <p:sldId id="1396" r:id="rId12"/>
    <p:sldId id="1331" r:id="rId13"/>
    <p:sldId id="1369" r:id="rId14"/>
    <p:sldId id="1415" r:id="rId15"/>
    <p:sldId id="1418" r:id="rId16"/>
    <p:sldId id="1373" r:id="rId17"/>
    <p:sldId id="1398" r:id="rId18"/>
    <p:sldId id="1419" r:id="rId19"/>
    <p:sldId id="1400" r:id="rId20"/>
    <p:sldId id="1408" r:id="rId21"/>
    <p:sldId id="1421" r:id="rId22"/>
    <p:sldId id="1115" r:id="rId23"/>
    <p:sldId id="1059" r:id="rId24"/>
    <p:sldId id="1060" r:id="rId25"/>
    <p:sldId id="1061" r:id="rId26"/>
    <p:sldId id="1422" r:id="rId27"/>
    <p:sldId id="1363" r:id="rId28"/>
    <p:sldId id="1423" r:id="rId29"/>
    <p:sldId id="441" r:id="rId30"/>
  </p:sldIdLst>
  <p:sldSz cx="12190413" cy="6859588"/>
  <p:notesSz cx="6858000" cy="9144000"/>
  <p:defaultTextStyle>
    <a:defPPr>
      <a:defRPr lang="zh-CN"/>
    </a:defPPr>
    <a:lvl1pPr marL="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DC3E6"/>
    <a:srgbClr val="FFD966"/>
    <a:srgbClr val="DEEBF7"/>
    <a:srgbClr val="B4C7E7"/>
    <a:srgbClr val="F3EFE5"/>
    <a:srgbClr val="00CCFF"/>
    <a:srgbClr val="FF9900"/>
    <a:srgbClr val="0000CC"/>
    <a:srgbClr val="9BBD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36" autoAdjust="0"/>
    <p:restoredTop sz="94247" autoAdjust="0"/>
  </p:normalViewPr>
  <p:slideViewPr>
    <p:cSldViewPr>
      <p:cViewPr>
        <p:scale>
          <a:sx n="75" d="100"/>
          <a:sy n="75" d="100"/>
        </p:scale>
        <p:origin x="-1123" y="-269"/>
      </p:cViewPr>
      <p:guideLst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6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594FB-2808-45A5-BDC8-80C0F481B27E}" type="datetimeFigureOut">
              <a:rPr lang="zh-CN" altLang="en-US" smtClean="0"/>
              <a:t>2018/6/30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B4082-C5AE-46D0-A000-D929E8B259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8111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FAA0F-2349-45DA-9EBD-9D94C9A1CFA0}" type="datetimeFigureOut">
              <a:rPr lang="zh-CN" altLang="en-US" smtClean="0"/>
              <a:t>2018/6/30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37086-15D0-443D-AF17-A3F21825C0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5096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525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emf"/><Relationship Id="rId5" Type="http://schemas.openxmlformats.org/officeDocument/2006/relationships/package" Target="../embeddings/Microsoft_Word___3.docx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.docx"/><Relationship Id="rId7" Type="http://schemas.openxmlformats.org/officeDocument/2006/relationships/package" Target="../embeddings/Microsoft_Word___6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emf"/><Relationship Id="rId5" Type="http://schemas.openxmlformats.org/officeDocument/2006/relationships/package" Target="../embeddings/Microsoft_Word___5.docx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7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emf"/><Relationship Id="rId5" Type="http://schemas.openxmlformats.org/officeDocument/2006/relationships/package" Target="../embeddings/Microsoft_Word___8.docx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9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0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emf"/><Relationship Id="rId5" Type="http://schemas.openxmlformats.org/officeDocument/2006/relationships/package" Target="../embeddings/Microsoft_Word___11.docx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emf"/><Relationship Id="rId5" Type="http://schemas.openxmlformats.org/officeDocument/2006/relationships/package" Target="../embeddings/Microsoft_Word___12.docx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package" Target="../embeddings/Microsoft_Word___13.docx"/><Relationship Id="rId7" Type="http://schemas.openxmlformats.org/officeDocument/2006/relationships/package" Target="../embeddings/Microsoft_Word___15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1.emf"/><Relationship Id="rId5" Type="http://schemas.openxmlformats.org/officeDocument/2006/relationships/package" Target="../embeddings/Microsoft_Word___14.docx"/><Relationship Id="rId4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6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4.emf"/><Relationship Id="rId5" Type="http://schemas.openxmlformats.org/officeDocument/2006/relationships/package" Target="../embeddings/Microsoft_Word___17.docx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20.docx"/><Relationship Id="rId3" Type="http://schemas.openxmlformats.org/officeDocument/2006/relationships/image" Target="../media/image28.png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package" Target="../embeddings/Microsoft_Word___19.docx"/><Relationship Id="rId11" Type="http://schemas.openxmlformats.org/officeDocument/2006/relationships/image" Target="../media/image8.png"/><Relationship Id="rId5" Type="http://schemas.openxmlformats.org/officeDocument/2006/relationships/image" Target="../media/image25.emf"/><Relationship Id="rId10" Type="http://schemas.openxmlformats.org/officeDocument/2006/relationships/slide" Target="slide3.xml"/><Relationship Id="rId4" Type="http://schemas.openxmlformats.org/officeDocument/2006/relationships/package" Target="../embeddings/Microsoft_Word___18.docx"/><Relationship Id="rId9" Type="http://schemas.openxmlformats.org/officeDocument/2006/relationships/image" Target="../media/image27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7.xml"/><Relationship Id="rId4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7.xml"/><Relationship Id="rId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7.xml"/><Relationship Id="rId4" Type="http://schemas.openxmlformats.org/officeDocument/2006/relationships/slide" Target="slide2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slide" Target="slide23.xml"/><Relationship Id="rId7" Type="http://schemas.openxmlformats.org/officeDocument/2006/relationships/package" Target="../embeddings/Microsoft_Word___2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slide" Target="slide27.xml"/><Relationship Id="rId5" Type="http://schemas.openxmlformats.org/officeDocument/2006/relationships/slide" Target="slide25.xml"/><Relationship Id="rId10" Type="http://schemas.openxmlformats.org/officeDocument/2006/relationships/image" Target="../media/image30.emf"/><Relationship Id="rId4" Type="http://schemas.openxmlformats.org/officeDocument/2006/relationships/slide" Target="slide24.xml"/><Relationship Id="rId9" Type="http://schemas.openxmlformats.org/officeDocument/2006/relationships/package" Target="../embeddings/Microsoft_Word___22.docx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package" Target="../embeddings/Microsoft_Word___26.docx"/><Relationship Id="rId18" Type="http://schemas.openxmlformats.org/officeDocument/2006/relationships/image" Target="../media/image36.emf"/><Relationship Id="rId3" Type="http://schemas.openxmlformats.org/officeDocument/2006/relationships/package" Target="../embeddings/Microsoft_Word___23.docx"/><Relationship Id="rId7" Type="http://schemas.openxmlformats.org/officeDocument/2006/relationships/slide" Target="slide25.xml"/><Relationship Id="rId12" Type="http://schemas.openxmlformats.org/officeDocument/2006/relationships/image" Target="../media/image33.emf"/><Relationship Id="rId17" Type="http://schemas.openxmlformats.org/officeDocument/2006/relationships/package" Target="../embeddings/Microsoft_Word___28.docx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5.emf"/><Relationship Id="rId1" Type="http://schemas.openxmlformats.org/officeDocument/2006/relationships/vmlDrawing" Target="../drawings/vmlDrawing12.vml"/><Relationship Id="rId6" Type="http://schemas.openxmlformats.org/officeDocument/2006/relationships/slide" Target="slide24.xml"/><Relationship Id="rId11" Type="http://schemas.openxmlformats.org/officeDocument/2006/relationships/package" Target="../embeddings/Microsoft_Word___25.docx"/><Relationship Id="rId5" Type="http://schemas.openxmlformats.org/officeDocument/2006/relationships/slide" Target="slide23.xml"/><Relationship Id="rId15" Type="http://schemas.openxmlformats.org/officeDocument/2006/relationships/package" Target="../embeddings/Microsoft_Word___27.docx"/><Relationship Id="rId10" Type="http://schemas.openxmlformats.org/officeDocument/2006/relationships/image" Target="../media/image32.emf"/><Relationship Id="rId4" Type="http://schemas.openxmlformats.org/officeDocument/2006/relationships/image" Target="../media/image31.emf"/><Relationship Id="rId9" Type="http://schemas.openxmlformats.org/officeDocument/2006/relationships/package" Target="../embeddings/Microsoft_Word___24.docx"/><Relationship Id="rId14" Type="http://schemas.openxmlformats.org/officeDocument/2006/relationships/image" Target="../media/image34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" Target="slide23.xml"/><Relationship Id="rId7" Type="http://schemas.openxmlformats.org/officeDocument/2006/relationships/slide" Target="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slide" Target="slide27.xml"/><Relationship Id="rId5" Type="http://schemas.openxmlformats.org/officeDocument/2006/relationships/slide" Target="slide25.xml"/><Relationship Id="rId10" Type="http://schemas.openxmlformats.org/officeDocument/2006/relationships/image" Target="../media/image37.emf"/><Relationship Id="rId4" Type="http://schemas.openxmlformats.org/officeDocument/2006/relationships/slide" Target="slide24.xml"/><Relationship Id="rId9" Type="http://schemas.openxmlformats.org/officeDocument/2006/relationships/package" Target="../embeddings/Microsoft_Word___29.docx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2.xml"/><Relationship Id="rId5" Type="http://schemas.openxmlformats.org/officeDocument/2006/relationships/slide" Target="slide9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Word___1.docx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Administrator\Desktop\用！！！\风景图片\新图！\3运动会\timg (28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" y="-20093"/>
            <a:ext cx="12189600" cy="689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组合 20"/>
          <p:cNvGrpSpPr/>
          <p:nvPr/>
        </p:nvGrpSpPr>
        <p:grpSpPr>
          <a:xfrm>
            <a:off x="-986" y="3707638"/>
            <a:ext cx="12192000" cy="1375395"/>
            <a:chOff x="-1524000" y="2705990"/>
            <a:chExt cx="12192000" cy="1375395"/>
          </a:xfrm>
        </p:grpSpPr>
        <p:sp>
          <p:nvSpPr>
            <p:cNvPr id="26" name="矩形 25"/>
            <p:cNvSpPr/>
            <p:nvPr/>
          </p:nvSpPr>
          <p:spPr>
            <a:xfrm>
              <a:off x="-1524000" y="2705990"/>
              <a:ext cx="12192000" cy="1292787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3985218" y="3998778"/>
              <a:ext cx="6682781" cy="82606"/>
            </a:xfrm>
            <a:prstGeom prst="rect">
              <a:avLst/>
            </a:prstGeom>
            <a:solidFill>
              <a:srgbClr val="FFC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-1524000" y="3998777"/>
              <a:ext cx="5509219" cy="82608"/>
            </a:xfrm>
            <a:prstGeom prst="rect">
              <a:avLst/>
            </a:prstGeom>
            <a:solidFill>
              <a:srgbClr val="92D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9" name="Picture 2" descr="C:\Users\Administrator\Desktop\5555555555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414" y="3677149"/>
            <a:ext cx="1152525" cy="144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标题 2"/>
          <p:cNvSpPr txBox="1">
            <a:spLocks/>
          </p:cNvSpPr>
          <p:nvPr/>
        </p:nvSpPr>
        <p:spPr>
          <a:xfrm>
            <a:off x="2926854" y="4272547"/>
            <a:ext cx="8886056" cy="68391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800" b="1" kern="1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3</a:t>
            </a:r>
            <a:r>
              <a:rPr lang="zh-CN" altLang="zh-CN" sz="3800" b="1" kern="1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　运动快慢的描述</a:t>
            </a:r>
            <a:r>
              <a:rPr lang="en-US" altLang="zh-CN" sz="3800" b="1" kern="1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——</a:t>
            </a:r>
            <a:r>
              <a:rPr lang="zh-CN" altLang="zh-CN" sz="3800" b="1" kern="1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速度</a:t>
            </a:r>
          </a:p>
        </p:txBody>
      </p:sp>
      <p:sp>
        <p:nvSpPr>
          <p:cNvPr id="14" name="副标题 3"/>
          <p:cNvSpPr txBox="1">
            <a:spLocks/>
          </p:cNvSpPr>
          <p:nvPr/>
        </p:nvSpPr>
        <p:spPr>
          <a:xfrm>
            <a:off x="2926854" y="3777134"/>
            <a:ext cx="6120000" cy="504056"/>
          </a:xfrm>
          <a:prstGeom prst="rect">
            <a:avLst/>
          </a:prstGeom>
        </p:spPr>
        <p:txBody>
          <a:bodyPr anchor="ctr">
            <a:norm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第一章</a:t>
            </a:r>
            <a:r>
              <a:rPr lang="zh-CN" altLang="zh-CN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　</a:t>
            </a:r>
            <a:r>
              <a:rPr lang="zh-CN" alt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运动的描述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50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3266" y="-26590"/>
            <a:ext cx="12143880" cy="576064"/>
          </a:xfrm>
          <a:prstGeom prst="rect">
            <a:avLst/>
          </a:prstGeom>
          <a:solidFill>
            <a:srgbClr val="36B2E6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zh-CN" sz="2600" b="1" kern="100" dirty="0">
                <a:solidFill>
                  <a:srgbClr val="FFFF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一、对速度的理解</a:t>
            </a:r>
          </a:p>
        </p:txBody>
      </p:sp>
      <p:sp>
        <p:nvSpPr>
          <p:cNvPr id="12" name="矩形 11"/>
          <p:cNvSpPr/>
          <p:nvPr/>
        </p:nvSpPr>
        <p:spPr>
          <a:xfrm>
            <a:off x="464604" y="713810"/>
            <a:ext cx="112612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[</a:t>
            </a:r>
            <a:r>
              <a:rPr lang="zh-CN" altLang="zh-CN" sz="2800" b="1" kern="100" dirty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导学探究</a:t>
            </a:r>
            <a:r>
              <a:rPr lang="en-US" altLang="zh-CN" sz="2800" b="1" kern="100" dirty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]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　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自行车在平直公路上</a:t>
            </a:r>
            <a:r>
              <a:rPr lang="en-US" altLang="zh-CN" sz="2800" kern="100" dirty="0">
                <a:latin typeface="Times New Roman"/>
                <a:ea typeface="华文细黑"/>
              </a:rPr>
              <a:t>30 min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内行驶了</a:t>
            </a:r>
            <a:r>
              <a:rPr lang="en-US" altLang="zh-CN" sz="2800" kern="100" dirty="0">
                <a:latin typeface="Times New Roman"/>
                <a:ea typeface="华文细黑"/>
              </a:rPr>
              <a:t>8 km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，运动员在百米比赛中的成绩为</a:t>
            </a:r>
            <a:r>
              <a:rPr lang="en-US" altLang="zh-CN" sz="2800" kern="100" dirty="0">
                <a:latin typeface="Times New Roman"/>
                <a:ea typeface="华文细黑"/>
              </a:rPr>
              <a:t>10 s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，自行车和运动员哪个快？如何比较？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11" name="矩形 10"/>
          <p:cNvSpPr/>
          <p:nvPr/>
        </p:nvSpPr>
        <p:spPr>
          <a:xfrm>
            <a:off x="464604" y="2660181"/>
            <a:ext cx="11261204" cy="656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　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通过比较两物体单位时间内的位移，可比较两物体运动的快慢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1877759"/>
              </p:ext>
            </p:extLst>
          </p:nvPr>
        </p:nvGraphicFramePr>
        <p:xfrm>
          <a:off x="585727" y="3522122"/>
          <a:ext cx="7485063" cy="125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48" name="文档" r:id="rId3" imgW="7484636" imgH="1258996" progId="Word.Document.12">
                  <p:embed/>
                </p:oleObj>
              </mc:Choice>
              <mc:Fallback>
                <p:oleObj name="文档" r:id="rId3" imgW="7484636" imgH="125899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5727" y="3522122"/>
                        <a:ext cx="7485063" cy="1258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995532"/>
              </p:ext>
            </p:extLst>
          </p:nvPr>
        </p:nvGraphicFramePr>
        <p:xfrm>
          <a:off x="585727" y="4613528"/>
          <a:ext cx="7478713" cy="124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49" name="文档" r:id="rId5" imgW="7484636" imgH="1258636" progId="Word.Document.12">
                  <p:embed/>
                </p:oleObj>
              </mc:Choice>
              <mc:Fallback>
                <p:oleObj name="文档" r:id="rId5" imgW="7484636" imgH="125863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5727" y="4613528"/>
                        <a:ext cx="7478713" cy="1249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矩形 13"/>
          <p:cNvSpPr/>
          <p:nvPr/>
        </p:nvSpPr>
        <p:spPr>
          <a:xfrm>
            <a:off x="464604" y="5602349"/>
            <a:ext cx="11261204" cy="656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所以运动员快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53936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4" grpId="0"/>
      <p:bldP spid="1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89947" y="125561"/>
            <a:ext cx="1121051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b="1" kern="100" dirty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[</a:t>
            </a:r>
            <a:r>
              <a:rPr lang="zh-CN" altLang="zh-CN" sz="2800" b="1" kern="100" dirty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知识深化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]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1.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对定义式</a:t>
            </a:r>
            <a:r>
              <a:rPr lang="en-US" altLang="zh-CN" sz="2800" b="1" i="1" kern="100" dirty="0"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b="1" kern="100" dirty="0" smtClean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b="1" kern="100" dirty="0" smtClean="0">
                <a:latin typeface="Times New Roman"/>
                <a:ea typeface="华文细黑"/>
                <a:cs typeface="Times New Roman"/>
              </a:rPr>
              <a:t>      </a:t>
            </a:r>
            <a:r>
              <a:rPr lang="zh-CN" altLang="zh-CN" sz="2800" b="1" kern="100" dirty="0" smtClean="0">
                <a:latin typeface="Times New Roman"/>
                <a:ea typeface="华文细黑"/>
                <a:cs typeface="Times New Roman"/>
              </a:rPr>
              <a:t>的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理解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公式</a:t>
            </a:r>
            <a:r>
              <a:rPr lang="en-US" altLang="zh-CN" sz="2800" i="1" kern="100" dirty="0"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 smtClean="0">
                <a:latin typeface="Times New Roman"/>
                <a:ea typeface="华文细黑"/>
                <a:cs typeface="Times New Roman"/>
              </a:rPr>
              <a:t>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中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</a:t>
            </a:r>
            <a:r>
              <a:rPr lang="en-US" altLang="zh-CN" sz="2800" kern="100" dirty="0" err="1">
                <a:latin typeface="Times New Roman"/>
                <a:ea typeface="华文细黑"/>
                <a:cs typeface="Courier New"/>
              </a:rPr>
              <a:t>Δ</a:t>
            </a:r>
            <a:r>
              <a:rPr lang="en-US" altLang="zh-CN" sz="2800" i="1" kern="100" dirty="0" err="1"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是物体运动的位移，不是路程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(2)</a:t>
            </a:r>
            <a:r>
              <a:rPr lang="en-US" altLang="zh-CN" sz="2800" i="1" kern="100" dirty="0"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 smtClean="0">
                <a:latin typeface="Times New Roman"/>
                <a:ea typeface="华文细黑"/>
                <a:cs typeface="Times New Roman"/>
              </a:rPr>
              <a:t>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是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速度的定义式，不是决定式，</a:t>
            </a:r>
            <a:r>
              <a:rPr lang="en-US" altLang="zh-CN" sz="2800" i="1" kern="100" dirty="0"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大小与</a:t>
            </a:r>
            <a:r>
              <a:rPr lang="en-US" altLang="zh-CN" sz="2800" kern="100" dirty="0" err="1">
                <a:latin typeface="Times New Roman"/>
                <a:ea typeface="华文细黑"/>
                <a:cs typeface="Courier New"/>
              </a:rPr>
              <a:t>Δ</a:t>
            </a:r>
            <a:r>
              <a:rPr lang="en-US" altLang="zh-CN" sz="2800" i="1" kern="100" dirty="0" err="1"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及</a:t>
            </a:r>
            <a:r>
              <a:rPr lang="en-US" altLang="zh-CN" sz="2800" kern="100" dirty="0" err="1">
                <a:latin typeface="Times New Roman"/>
                <a:ea typeface="华文细黑"/>
                <a:cs typeface="Courier New"/>
              </a:rPr>
              <a:t>Δ</a:t>
            </a:r>
            <a:r>
              <a:rPr lang="en-US" altLang="zh-CN" sz="2800" i="1" kern="100" dirty="0" err="1"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无关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不能认为</a:t>
            </a:r>
            <a:r>
              <a:rPr lang="en-US" altLang="zh-CN" sz="2800" i="1" kern="100" dirty="0"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与位移成正比、与时间成反比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2.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速度是矢量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速度既有大小，又有方向，是矢量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瞬时速度的方向就是物体此时刻的运动方向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(2)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比较两个速度是否相同时，既要比较其大小是否相等，又要比较其方向是否相同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4116200"/>
              </p:ext>
            </p:extLst>
          </p:nvPr>
        </p:nvGraphicFramePr>
        <p:xfrm>
          <a:off x="2842389" y="673170"/>
          <a:ext cx="835025" cy="119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81" name="文档" r:id="rId3" imgW="834336" imgH="1198170" progId="Word.Document.12">
                  <p:embed/>
                </p:oleObj>
              </mc:Choice>
              <mc:Fallback>
                <p:oleObj name="文档" r:id="rId3" imgW="834336" imgH="119817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42389" y="673170"/>
                        <a:ext cx="835025" cy="1198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653499"/>
              </p:ext>
            </p:extLst>
          </p:nvPr>
        </p:nvGraphicFramePr>
        <p:xfrm>
          <a:off x="2235845" y="1315447"/>
          <a:ext cx="835025" cy="119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82" name="文档" r:id="rId5" imgW="834336" imgH="1198170" progId="Word.Document.12">
                  <p:embed/>
                </p:oleObj>
              </mc:Choice>
              <mc:Fallback>
                <p:oleObj name="文档" r:id="rId5" imgW="834336" imgH="119817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35845" y="1315447"/>
                        <a:ext cx="835025" cy="1198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833251"/>
              </p:ext>
            </p:extLst>
          </p:nvPr>
        </p:nvGraphicFramePr>
        <p:xfrm>
          <a:off x="1567453" y="1979474"/>
          <a:ext cx="835025" cy="119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83" name="文档" r:id="rId7" imgW="834336" imgH="1198170" progId="Word.Document.12">
                  <p:embed/>
                </p:oleObj>
              </mc:Choice>
              <mc:Fallback>
                <p:oleObj name="文档" r:id="rId7" imgW="834336" imgH="119817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67453" y="1979474"/>
                        <a:ext cx="835025" cy="1198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589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23607" y="3970666"/>
            <a:ext cx="11143198" cy="262659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en-US" altLang="zh-CN" sz="2800" i="1" kern="100" dirty="0">
                <a:solidFill>
                  <a:srgbClr val="002060"/>
                </a:solidFill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    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是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计算速度的定义式，只说明速度可用位移</a:t>
            </a:r>
            <a:r>
              <a:rPr lang="en-US" altLang="zh-CN" sz="2800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Δ</a:t>
            </a:r>
            <a:r>
              <a:rPr lang="en-US" altLang="zh-CN" sz="2800" i="1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除以时间</a:t>
            </a:r>
            <a:r>
              <a:rPr lang="en-US" altLang="zh-CN" sz="2800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Δ</a:t>
            </a:r>
            <a:r>
              <a:rPr lang="en-US" altLang="zh-CN" sz="2800" i="1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来获得，并不是说</a:t>
            </a:r>
            <a:r>
              <a:rPr lang="en-US" altLang="zh-CN" sz="2800" i="1" kern="100" dirty="0">
                <a:solidFill>
                  <a:srgbClr val="002060"/>
                </a:solidFill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与</a:t>
            </a:r>
            <a:r>
              <a:rPr lang="en-US" altLang="zh-CN" sz="2800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Δ</a:t>
            </a:r>
            <a:r>
              <a:rPr lang="en-US" altLang="zh-CN" sz="2800" i="1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成正比，与</a:t>
            </a:r>
            <a:r>
              <a:rPr lang="en-US" altLang="zh-CN" sz="2800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Δ</a:t>
            </a:r>
            <a:r>
              <a:rPr lang="en-US" altLang="zh-CN" sz="2800" i="1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成反比，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错误，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正确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；</a:t>
            </a:r>
            <a:endParaRPr lang="en-US" altLang="zh-CN" sz="2800" kern="100" dirty="0" smtClean="0">
              <a:solidFill>
                <a:srgbClr val="002060"/>
              </a:solidFill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匀速直线运动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是速度大小和方向都不变的运动，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C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错误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；</a:t>
            </a:r>
            <a:endParaRPr lang="en-US" altLang="zh-CN" sz="2800" kern="100" dirty="0" smtClean="0">
              <a:solidFill>
                <a:srgbClr val="002060"/>
              </a:solidFill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速度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是矢量，正、负号表示方向，绝对值表示大小，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D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错误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23607" y="147018"/>
            <a:ext cx="11143198" cy="393130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例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　关于速度的定义式</a:t>
            </a:r>
            <a:r>
              <a:rPr lang="en-US" altLang="zh-CN" sz="2800" i="1" kern="100" dirty="0"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 smtClean="0">
                <a:latin typeface="Times New Roman"/>
                <a:ea typeface="华文细黑"/>
                <a:cs typeface="Times New Roman"/>
              </a:rPr>
              <a:t>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，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以下叙述正确的是</a:t>
            </a:r>
            <a:r>
              <a:rPr lang="zh-CN" altLang="zh-CN" sz="2800" kern="100" dirty="0">
                <a:latin typeface="宋体"/>
                <a:ea typeface="Times New Roman"/>
                <a:cs typeface="Courier New"/>
              </a:rPr>
              <a:t> 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A.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物体做匀速直线运动时，速度</a:t>
            </a:r>
            <a:r>
              <a:rPr lang="en-US" altLang="zh-CN" sz="2800" i="1" kern="100" dirty="0"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与运动的位移</a:t>
            </a:r>
            <a:r>
              <a:rPr lang="en-US" altLang="zh-CN" sz="2800" kern="100" dirty="0" err="1">
                <a:latin typeface="Times New Roman"/>
                <a:ea typeface="华文细黑"/>
                <a:cs typeface="Courier New"/>
              </a:rPr>
              <a:t>Δ</a:t>
            </a:r>
            <a:r>
              <a:rPr lang="en-US" altLang="zh-CN" sz="2800" i="1" kern="100" dirty="0" err="1"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成正比，与运动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时间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Times New Roman"/>
              </a:rPr>
              <a:t> </a:t>
            </a:r>
            <a:r>
              <a:rPr lang="en-US" altLang="zh-CN" sz="2800" kern="100" dirty="0" smtClean="0">
                <a:latin typeface="Times New Roman"/>
                <a:ea typeface="华文细黑"/>
                <a:cs typeface="Times New Roman"/>
              </a:rPr>
              <a:t>   </a:t>
            </a:r>
            <a:r>
              <a:rPr lang="en-US" altLang="zh-CN" sz="2800" kern="100" dirty="0" err="1" smtClean="0">
                <a:latin typeface="Times New Roman"/>
                <a:ea typeface="华文细黑"/>
                <a:cs typeface="Courier New"/>
              </a:rPr>
              <a:t>Δ</a:t>
            </a:r>
            <a:r>
              <a:rPr lang="en-US" altLang="zh-CN" sz="2800" i="1" kern="100" dirty="0" err="1" smtClean="0"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成反比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B.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速度</a:t>
            </a:r>
            <a:r>
              <a:rPr lang="en-US" altLang="zh-CN" sz="2800" i="1" kern="100" dirty="0"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的大小与运动的位移</a:t>
            </a:r>
            <a:r>
              <a:rPr lang="en-US" altLang="zh-CN" sz="2800" kern="100" dirty="0" err="1">
                <a:latin typeface="Times New Roman"/>
                <a:ea typeface="华文细黑"/>
                <a:cs typeface="Courier New"/>
              </a:rPr>
              <a:t>Δ</a:t>
            </a:r>
            <a:r>
              <a:rPr lang="en-US" altLang="zh-CN" sz="2800" i="1" kern="100" dirty="0" err="1"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和时间</a:t>
            </a:r>
            <a:r>
              <a:rPr lang="en-US" altLang="zh-CN" sz="2800" kern="100" dirty="0" err="1">
                <a:latin typeface="Times New Roman"/>
                <a:ea typeface="华文细黑"/>
                <a:cs typeface="Courier New"/>
              </a:rPr>
              <a:t>Δ</a:t>
            </a:r>
            <a:r>
              <a:rPr lang="en-US" altLang="zh-CN" sz="2800" i="1" kern="100" dirty="0" err="1"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都无关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C.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速度大小不变的运动是匀速直线运动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D.</a:t>
            </a:r>
            <a:r>
              <a:rPr lang="en-US" altLang="zh-CN" sz="2800" i="1" kern="100" dirty="0">
                <a:latin typeface="Book Antiqua"/>
                <a:ea typeface="华文细黑"/>
                <a:cs typeface="Times New Roman"/>
              </a:rPr>
              <a:t>v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 m/s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i="1" kern="100" dirty="0">
                <a:latin typeface="Book Antiqua"/>
                <a:ea typeface="华文细黑"/>
                <a:cs typeface="Times New Roman"/>
              </a:rPr>
              <a:t>v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＝－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3 m/s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，因为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2&gt;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3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，所以</a:t>
            </a:r>
            <a:r>
              <a:rPr lang="en-US" altLang="zh-CN" sz="2800" i="1" kern="100" dirty="0">
                <a:latin typeface="Book Antiqua"/>
                <a:ea typeface="华文细黑"/>
                <a:cs typeface="Times New Roman"/>
              </a:rPr>
              <a:t>v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1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&gt;</a:t>
            </a:r>
            <a:r>
              <a:rPr lang="en-US" altLang="zh-CN" sz="2800" i="1" kern="100" dirty="0">
                <a:latin typeface="Book Antiqua"/>
                <a:ea typeface="华文细黑"/>
                <a:cs typeface="Times New Roman"/>
              </a:rPr>
              <a:t>v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2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702" y="2134474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1805620"/>
              </p:ext>
            </p:extLst>
          </p:nvPr>
        </p:nvGraphicFramePr>
        <p:xfrm>
          <a:off x="4921870" y="75898"/>
          <a:ext cx="823913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43" name="文档" r:id="rId3" imgW="824258" imgH="1228763" progId="Word.Document.12">
                  <p:embed/>
                </p:oleObj>
              </mc:Choice>
              <mc:Fallback>
                <p:oleObj name="文档" r:id="rId3" imgW="824258" imgH="122876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1870" y="75898"/>
                        <a:ext cx="823913" cy="1228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3690399"/>
              </p:ext>
            </p:extLst>
          </p:nvPr>
        </p:nvGraphicFramePr>
        <p:xfrm>
          <a:off x="2257117" y="3898781"/>
          <a:ext cx="823913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44" name="文档" r:id="rId5" imgW="824258" imgH="1228403" progId="Word.Document.12">
                  <p:embed/>
                </p:oleObj>
              </mc:Choice>
              <mc:Fallback>
                <p:oleObj name="文档" r:id="rId5" imgW="824258" imgH="12284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57117" y="3898781"/>
                        <a:ext cx="823913" cy="1228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654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8" grpId="0" build="allAtOnce"/>
      <p:bldP spid="15" grpId="0"/>
      <p:bldP spid="1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08174" y="6083042"/>
            <a:ext cx="11293568" cy="624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　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因为全程的位移为零，所以平均速度为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　不能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08174" y="579954"/>
            <a:ext cx="11293567" cy="3037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[</a:t>
            </a:r>
            <a:r>
              <a:rPr lang="zh-CN" altLang="zh-CN" sz="2800" b="1" kern="100" dirty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导学探究</a:t>
            </a:r>
            <a:r>
              <a:rPr lang="en-US" altLang="zh-CN" sz="2800" b="1" kern="100" dirty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]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　</a:t>
            </a:r>
            <a:r>
              <a:rPr lang="en-US" altLang="zh-CN" sz="2800" kern="100" dirty="0" smtClean="0">
                <a:latin typeface="Times New Roman"/>
                <a:ea typeface="华文细黑"/>
                <a:cs typeface="Times New Roman"/>
              </a:rPr>
              <a:t> </a:t>
            </a:r>
            <a:endParaRPr lang="en-US" altLang="zh-CN" sz="2800" kern="100" dirty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小明坐在沿直线行驶的汽车上，从甲地到乙地用时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20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分钟，行程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20 km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，根据公式</a:t>
            </a:r>
            <a:r>
              <a:rPr lang="en-US" altLang="zh-CN" sz="2800" i="1" kern="100" dirty="0"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 smtClean="0">
                <a:latin typeface="Times New Roman"/>
                <a:ea typeface="华文细黑"/>
                <a:cs typeface="Times New Roman"/>
              </a:rPr>
              <a:t>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，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他计算出自己的速度为</a:t>
            </a:r>
            <a:r>
              <a:rPr lang="en-US" altLang="zh-CN" sz="2800" kern="100" dirty="0">
                <a:latin typeface="Times New Roman" pitchFamily="18" charset="0"/>
                <a:ea typeface="华文细黑"/>
                <a:cs typeface="Courier New"/>
              </a:rPr>
              <a:t>60 km</a:t>
            </a:r>
            <a:r>
              <a:rPr lang="en-US" altLang="zh-CN" sz="2800" kern="100" dirty="0">
                <a:latin typeface="Times New Roman" pitchFamily="18" charset="0"/>
                <a:ea typeface="华文细黑"/>
                <a:cs typeface="Times New Roman"/>
              </a:rPr>
              <a:t>/h.</a:t>
            </a:r>
            <a:r>
              <a:rPr lang="zh-CN" altLang="zh-CN" sz="2800" kern="100" dirty="0">
                <a:latin typeface="Times New Roman" pitchFamily="18" charset="0"/>
                <a:ea typeface="华文细黑"/>
                <a:cs typeface="Times New Roman"/>
              </a:rPr>
              <a:t>而途中某时刻小明发现速度计显示为</a:t>
            </a:r>
            <a:r>
              <a:rPr lang="en-US" altLang="zh-CN" sz="2800" kern="100" dirty="0">
                <a:latin typeface="Times New Roman" pitchFamily="18" charset="0"/>
                <a:ea typeface="华文细黑"/>
                <a:cs typeface="Times New Roman"/>
              </a:rPr>
              <a:t>70 km/</a:t>
            </a:r>
            <a:r>
              <a:rPr lang="en-US" altLang="zh-CN" sz="2800" kern="100" dirty="0">
                <a:latin typeface="Times New Roman" pitchFamily="18" charset="0"/>
                <a:ea typeface="华文细黑"/>
                <a:cs typeface="Courier New"/>
              </a:rPr>
              <a:t>h.</a:t>
            </a:r>
            <a:endParaRPr lang="zh-CN" altLang="zh-CN" sz="1050" kern="100" dirty="0">
              <a:latin typeface="Times New Roman" pitchFamily="18" charset="0"/>
              <a:cs typeface="Courier New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上面提到的两个速度各表示什么速度？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08174" y="3621057"/>
            <a:ext cx="11293568" cy="1227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　</a:t>
            </a:r>
            <a:r>
              <a:rPr lang="en-US" altLang="zh-CN" sz="2800" kern="100" dirty="0" smtClean="0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60 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km/h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为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20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分钟内汽车的平均速度的大小；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70 km/h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为瞬时速度的大小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08174" y="4852434"/>
            <a:ext cx="11293567" cy="1227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(2)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若小明由乙地返回甲地又用了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20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分钟，则从甲地出发又返回甲地的整个过程的平均速度是多少？它能反映汽车运动的快慢吗？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266" y="-26590"/>
            <a:ext cx="12143880" cy="576064"/>
          </a:xfrm>
          <a:prstGeom prst="rect">
            <a:avLst/>
          </a:prstGeom>
          <a:solidFill>
            <a:srgbClr val="36B2E6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zh-CN" sz="2600" b="1" kern="100" dirty="0">
                <a:solidFill>
                  <a:srgbClr val="FFFF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二、平均速度和瞬时速度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3821061"/>
              </p:ext>
            </p:extLst>
          </p:nvPr>
        </p:nvGraphicFramePr>
        <p:xfrm>
          <a:off x="2443118" y="1680394"/>
          <a:ext cx="823913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8" name="文档" r:id="rId3" imgW="824258" imgH="1228403" progId="Word.Document.12">
                  <p:embed/>
                </p:oleObj>
              </mc:Choice>
              <mc:Fallback>
                <p:oleObj name="文档" r:id="rId3" imgW="824258" imgH="1228403" progId="Word.Document.12">
                  <p:embed/>
                  <p:pic>
                    <p:nvPicPr>
                      <p:cNvPr id="0" name="对象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3118" y="1680394"/>
                        <a:ext cx="823913" cy="122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837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build="allAtOnce"/>
      <p:bldP spid="14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346801" y="477466"/>
            <a:ext cx="114358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b="1" kern="100" dirty="0" smtClean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[</a:t>
            </a:r>
            <a:r>
              <a:rPr lang="zh-CN" altLang="zh-CN" sz="2800" b="1" kern="100" dirty="0" smtClean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知识深化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] </a:t>
            </a:r>
            <a:endParaRPr lang="en-US" altLang="zh-CN" sz="2800" kern="100" dirty="0" smtClean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 smtClean="0">
                <a:latin typeface="Times New Roman"/>
                <a:ea typeface="华文细黑"/>
                <a:cs typeface="Times New Roman"/>
              </a:rPr>
              <a:t>平均速度和瞬时速度的比较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591343"/>
              </p:ext>
            </p:extLst>
          </p:nvPr>
        </p:nvGraphicFramePr>
        <p:xfrm>
          <a:off x="514587" y="2029556"/>
          <a:ext cx="11161239" cy="3776502"/>
        </p:xfrm>
        <a:graphic>
          <a:graphicData uri="http://schemas.openxmlformats.org/drawingml/2006/table">
            <a:tbl>
              <a:tblPr/>
              <a:tblGrid>
                <a:gridCol w="1188131"/>
                <a:gridCol w="5184576"/>
                <a:gridCol w="4788532"/>
              </a:tblGrid>
              <a:tr h="6293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800" i="1" kern="100" baseline="0" dirty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 </a:t>
                      </a:r>
                      <a:endParaRPr lang="zh-CN" sz="2800" kern="100" baseline="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26950" marR="269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800" kern="100" baseline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平均速度</a:t>
                      </a:r>
                      <a:endParaRPr lang="zh-CN" sz="2800" kern="100" baseline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26950" marR="269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800" kern="100" baseline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瞬时速度</a:t>
                      </a:r>
                      <a:endParaRPr lang="zh-CN" sz="2800" kern="100" baseline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26950" marR="269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96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800" kern="100" baseline="0" dirty="0" smtClean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物理</a:t>
                      </a:r>
                      <a:endParaRPr lang="en-US" altLang="zh-CN" sz="2800" kern="100" baseline="0" dirty="0" smtClean="0">
                        <a:effectLst/>
                        <a:latin typeface="Times New Roman"/>
                        <a:ea typeface="华文细黑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800" kern="100" baseline="0" dirty="0" smtClean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意义</a:t>
                      </a:r>
                      <a:endParaRPr lang="zh-CN" sz="2800" kern="100" baseline="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26950" marR="269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800" kern="100" baseline="0" dirty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描述物体在一段时间内运动的平均快慢和方向，与一段时间或位移对应</a:t>
                      </a:r>
                      <a:endParaRPr lang="zh-CN" sz="2800" kern="100" baseline="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26950" marR="269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800" kern="100" baseline="0" dirty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描述物体在某时刻运动的快慢和方向，与时刻或位置对应</a:t>
                      </a:r>
                      <a:endParaRPr lang="zh-CN" sz="2800" kern="100" baseline="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26950" marR="269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7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800" kern="100" baseline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大小</a:t>
                      </a:r>
                      <a:endParaRPr lang="zh-CN" sz="2800" kern="100" baseline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26950" marR="269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endParaRPr lang="en-US" altLang="zh-CN" sz="2800" kern="100" baseline="0" dirty="0" smtClean="0">
                        <a:effectLst/>
                        <a:latin typeface="Times New Roman"/>
                        <a:ea typeface="华文细黑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800" kern="100" baseline="0" dirty="0" smtClean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由</a:t>
                      </a:r>
                      <a:r>
                        <a:rPr lang="en-US" altLang="zh-CN" sz="2800" kern="100" baseline="0" dirty="0" smtClean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            </a:t>
                      </a:r>
                      <a:r>
                        <a:rPr lang="zh-CN" sz="2800" kern="100" baseline="0" dirty="0" smtClean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求出</a:t>
                      </a:r>
                      <a:endParaRPr lang="en-US" altLang="zh-CN" sz="2800" kern="100" baseline="0" dirty="0" smtClean="0">
                        <a:effectLst/>
                        <a:latin typeface="Times New Roman"/>
                        <a:ea typeface="华文细黑"/>
                        <a:cs typeface="Times New Roman"/>
                      </a:endParaRPr>
                    </a:p>
                    <a:p>
                      <a:pPr marL="0" algn="ctr" defTabSz="1218565" rtl="0" eaLnBrk="1" latinLnBrk="0" hangingPunct="1"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endParaRPr lang="zh-CN" sz="2800" kern="100" baseline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华文细黑"/>
                        <a:cs typeface="Times New Roman"/>
                      </a:endParaRPr>
                    </a:p>
                  </a:txBody>
                  <a:tcPr marL="26950" marR="269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18565" rtl="0" eaLnBrk="1" latinLnBrk="0" hangingPunct="1"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endParaRPr lang="en-US" sz="2800" kern="100" baseline="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华文细黑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800" i="1" kern="100" baseline="0" dirty="0" smtClean="0">
                          <a:effectLst/>
                          <a:latin typeface="Book Antiqua"/>
                          <a:ea typeface="华文细黑"/>
                          <a:cs typeface="Times New Roman"/>
                        </a:rPr>
                        <a:t>v</a:t>
                      </a:r>
                      <a:r>
                        <a:rPr lang="zh-CN" sz="2800" kern="100" baseline="0" dirty="0" smtClean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＝</a:t>
                      </a:r>
                      <a:r>
                        <a:rPr lang="en-US" altLang="zh-CN" sz="2800" kern="100" baseline="0" dirty="0" smtClean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     </a:t>
                      </a:r>
                      <a:r>
                        <a:rPr lang="zh-CN" sz="2800" kern="100" baseline="0" dirty="0" smtClean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，</a:t>
                      </a:r>
                      <a:r>
                        <a:rPr lang="zh-CN" sz="2800" kern="100" baseline="0" dirty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其中</a:t>
                      </a:r>
                      <a:r>
                        <a:rPr lang="en-US" sz="2800" kern="100" baseline="0" dirty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Δ</a:t>
                      </a:r>
                      <a:r>
                        <a:rPr lang="en-US" sz="2800" i="1" kern="100" baseline="0" dirty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t</a:t>
                      </a:r>
                      <a:r>
                        <a:rPr lang="en-US" sz="2800" kern="100" baseline="0" dirty="0">
                          <a:effectLst/>
                          <a:latin typeface="宋体"/>
                          <a:ea typeface="华文细黑"/>
                          <a:cs typeface="Times New Roman"/>
                        </a:rPr>
                        <a:t>→</a:t>
                      </a:r>
                      <a:r>
                        <a:rPr lang="en-US" sz="2800" kern="100" baseline="0" dirty="0" smtClean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0</a:t>
                      </a:r>
                    </a:p>
                    <a:p>
                      <a:pPr marL="0" algn="ctr" defTabSz="1218565" rtl="0" eaLnBrk="1" latinLnBrk="0" hangingPunct="1"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endParaRPr lang="zh-CN" sz="2800" kern="100" baseline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华文细黑"/>
                        <a:cs typeface="Times New Roman"/>
                      </a:endParaRPr>
                    </a:p>
                  </a:txBody>
                  <a:tcPr marL="26950" marR="269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0813546"/>
              </p:ext>
            </p:extLst>
          </p:nvPr>
        </p:nvGraphicFramePr>
        <p:xfrm>
          <a:off x="3585086" y="4787786"/>
          <a:ext cx="1452563" cy="120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96" name="文档" r:id="rId3" imgW="1452421" imgH="1208248" progId="Word.Document.12">
                  <p:embed/>
                </p:oleObj>
              </mc:Choice>
              <mc:Fallback>
                <p:oleObj name="文档" r:id="rId3" imgW="1452421" imgH="12082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85086" y="4787786"/>
                        <a:ext cx="1452563" cy="1208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8321613"/>
              </p:ext>
            </p:extLst>
          </p:nvPr>
        </p:nvGraphicFramePr>
        <p:xfrm>
          <a:off x="8377292" y="4787786"/>
          <a:ext cx="741362" cy="119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97" name="文档" r:id="rId5" imgW="747951" imgH="1198170" progId="Word.Document.12">
                  <p:embed/>
                </p:oleObj>
              </mc:Choice>
              <mc:Fallback>
                <p:oleObj name="文档" r:id="rId5" imgW="747951" imgH="119817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77292" y="4787786"/>
                        <a:ext cx="741362" cy="1198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832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221072"/>
              </p:ext>
            </p:extLst>
          </p:nvPr>
        </p:nvGraphicFramePr>
        <p:xfrm>
          <a:off x="514587" y="1341562"/>
          <a:ext cx="11161239" cy="3528392"/>
        </p:xfrm>
        <a:graphic>
          <a:graphicData uri="http://schemas.openxmlformats.org/drawingml/2006/table">
            <a:tbl>
              <a:tblPr/>
              <a:tblGrid>
                <a:gridCol w="1188131"/>
                <a:gridCol w="4968552"/>
                <a:gridCol w="5004556"/>
              </a:tblGrid>
              <a:tr h="14113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800" kern="100" baseline="0" dirty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方向</a:t>
                      </a:r>
                      <a:endParaRPr lang="zh-CN" sz="2800" kern="100" baseline="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26950" marR="269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800" kern="100" baseline="0" dirty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与位移的方向相同，不一定与物体瞬间运动的方向相同</a:t>
                      </a:r>
                      <a:endParaRPr lang="zh-CN" sz="2800" kern="100" baseline="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26950" marR="269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800" kern="100" baseline="0" dirty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就是那一时刻物体运动的方向</a:t>
                      </a:r>
                      <a:endParaRPr lang="zh-CN" sz="2800" kern="100" baseline="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26950" marR="269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70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800" kern="100" baseline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联系</a:t>
                      </a:r>
                      <a:endParaRPr lang="zh-CN" sz="2800" kern="100" baseline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26950" marR="269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800" kern="100" baseline="0" dirty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(1)</a:t>
                      </a:r>
                      <a:r>
                        <a:rPr lang="zh-CN" sz="2800" kern="100" baseline="0" dirty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在匀速直线运动中，平均速度和瞬时速度相等</a:t>
                      </a:r>
                      <a:endParaRPr lang="zh-CN" sz="2800" kern="100" baseline="0" dirty="0">
                        <a:effectLst/>
                        <a:latin typeface="宋体"/>
                        <a:cs typeface="Courier New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800" kern="100" baseline="0" dirty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(2)</a:t>
                      </a:r>
                      <a:r>
                        <a:rPr lang="zh-CN" sz="2800" kern="100" baseline="0" dirty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当位移足够小或时间足够短时，可以认为平均速度就等于瞬时速度</a:t>
                      </a:r>
                      <a:endParaRPr lang="zh-CN" sz="2800" kern="100" baseline="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26950" marR="269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487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45990" y="3174906"/>
            <a:ext cx="11298433" cy="335474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子弹击中目标时对应一个瞬间，故为瞬时速度，故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错误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；</a:t>
            </a:r>
            <a:endParaRPr lang="en-US" altLang="zh-CN" sz="2800" kern="100" dirty="0" smtClean="0">
              <a:solidFill>
                <a:srgbClr val="002060"/>
              </a:solidFill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信号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沿运动神经传播的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 pitchFamily="18" charset="0"/>
                <a:ea typeface="华文细黑"/>
                <a:cs typeface="Times New Roman"/>
              </a:rPr>
              <a:t>速度大约为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 pitchFamily="18" charset="0"/>
                <a:ea typeface="华文细黑"/>
                <a:cs typeface="Courier New"/>
              </a:rPr>
              <a:t>10 m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 pitchFamily="18" charset="0"/>
                <a:ea typeface="华文细黑"/>
                <a:cs typeface="Times New Roman"/>
              </a:rPr>
              <a:t>/s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 pitchFamily="18" charset="0"/>
                <a:ea typeface="华文细黑"/>
                <a:cs typeface="Times New Roman"/>
              </a:rPr>
              <a:t>，是一段过程中的速度，故为平均速度，故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 pitchFamily="18" charset="0"/>
                <a:ea typeface="华文细黑"/>
                <a:cs typeface="Times New Roman"/>
              </a:rPr>
              <a:t>B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 pitchFamily="18" charset="0"/>
                <a:ea typeface="华文细黑"/>
                <a:cs typeface="Times New Roman"/>
              </a:rPr>
              <a:t>错误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 pitchFamily="18" charset="0"/>
                <a:ea typeface="华文细黑"/>
                <a:cs typeface="Times New Roman"/>
              </a:rPr>
              <a:t>；</a:t>
            </a:r>
            <a:endParaRPr lang="en-US" altLang="zh-CN" sz="2800" kern="100" dirty="0" smtClean="0">
              <a:solidFill>
                <a:srgbClr val="002060"/>
              </a:solidFill>
              <a:latin typeface="Times New Roman" pitchFamily="18" charset="0"/>
              <a:ea typeface="华文细黑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 smtClean="0">
                <a:solidFill>
                  <a:srgbClr val="002060"/>
                </a:solidFill>
                <a:latin typeface="Times New Roman" pitchFamily="18" charset="0"/>
                <a:ea typeface="华文细黑"/>
                <a:cs typeface="Times New Roman"/>
              </a:rPr>
              <a:t>列车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 pitchFamily="18" charset="0"/>
                <a:ea typeface="华文细黑"/>
                <a:cs typeface="Times New Roman"/>
              </a:rPr>
              <a:t>的最高时速指的是在安全情况下所达到的最大速度，为瞬时速度，</a:t>
            </a:r>
            <a:r>
              <a:rPr lang="zh-CN" altLang="zh-CN" sz="2800" kern="100" spc="-100" dirty="0">
                <a:solidFill>
                  <a:srgbClr val="002060"/>
                </a:solidFill>
                <a:latin typeface="Times New Roman" pitchFamily="18" charset="0"/>
                <a:ea typeface="华文细黑"/>
                <a:cs typeface="Times New Roman"/>
              </a:rPr>
              <a:t>故</a:t>
            </a:r>
            <a:r>
              <a:rPr lang="en-US" altLang="zh-CN" sz="2800" kern="100" spc="-100" dirty="0">
                <a:solidFill>
                  <a:srgbClr val="002060"/>
                </a:solidFill>
                <a:latin typeface="Times New Roman" pitchFamily="18" charset="0"/>
                <a:ea typeface="华文细黑"/>
                <a:cs typeface="Times New Roman"/>
              </a:rPr>
              <a:t>C</a:t>
            </a:r>
            <a:r>
              <a:rPr lang="zh-CN" altLang="zh-CN" sz="2800" kern="100" spc="-100" dirty="0">
                <a:solidFill>
                  <a:srgbClr val="002060"/>
                </a:solidFill>
                <a:latin typeface="Times New Roman" pitchFamily="18" charset="0"/>
                <a:ea typeface="华文细黑"/>
                <a:cs typeface="Times New Roman"/>
              </a:rPr>
              <a:t>正确，台风以</a:t>
            </a:r>
            <a:r>
              <a:rPr lang="en-US" altLang="zh-CN" sz="2800" kern="100" spc="-100" dirty="0">
                <a:solidFill>
                  <a:srgbClr val="002060"/>
                </a:solidFill>
                <a:latin typeface="Times New Roman" pitchFamily="18" charset="0"/>
                <a:ea typeface="华文细黑"/>
                <a:cs typeface="Times New Roman"/>
              </a:rPr>
              <a:t>360 km/</a:t>
            </a:r>
            <a:r>
              <a:rPr lang="en-US" altLang="zh-CN" sz="2800" kern="100" spc="-100" dirty="0">
                <a:solidFill>
                  <a:srgbClr val="002060"/>
                </a:solidFill>
                <a:latin typeface="Times New Roman" pitchFamily="18" charset="0"/>
                <a:ea typeface="华文细黑"/>
                <a:cs typeface="Courier New"/>
              </a:rPr>
              <a:t>h</a:t>
            </a:r>
            <a:r>
              <a:rPr lang="zh-CN" altLang="zh-CN" sz="2800" kern="100" spc="-100" dirty="0">
                <a:solidFill>
                  <a:srgbClr val="002060"/>
                </a:solidFill>
                <a:latin typeface="Times New Roman" pitchFamily="18" charset="0"/>
                <a:ea typeface="华文细黑"/>
                <a:cs typeface="Times New Roman"/>
              </a:rPr>
              <a:t>的</a:t>
            </a:r>
            <a:r>
              <a:rPr lang="zh-CN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速度向东北方向移动指平均速度，故</a:t>
            </a:r>
            <a:r>
              <a:rPr lang="en-US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D</a:t>
            </a:r>
            <a:r>
              <a:rPr lang="zh-CN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正确</a:t>
            </a:r>
            <a:r>
              <a:rPr lang="en-US" altLang="zh-CN" sz="2800" kern="100" spc="-1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spc="-100" dirty="0">
              <a:effectLst/>
              <a:latin typeface="宋体"/>
              <a:cs typeface="Courier New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45990" y="16714"/>
            <a:ext cx="11298433" cy="335474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例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　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多选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下面描述的几个速度中，说法正确的是</a:t>
            </a:r>
            <a:r>
              <a:rPr lang="zh-CN" altLang="zh-CN" sz="2800" kern="100" dirty="0">
                <a:latin typeface="宋体"/>
                <a:ea typeface="Times New Roman"/>
                <a:cs typeface="Courier New"/>
              </a:rPr>
              <a:t> 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A.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子弹以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790 m/s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的速度击中目标时的速度指平均速度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B.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信号沿运动神经传播的速度大约为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10 m/s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指瞬时速度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C.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京沪高速铁路测试时的列车最高时速可达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484 km/h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，指的是瞬时速度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D.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台风以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360 km/h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的速度向东北方向移动指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平均速度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24406" y="1995242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4406" y="2622027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8619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5" grpId="0" build="allAtOnce"/>
      <p:bldP spid="10" grpId="0"/>
      <p:bldP spid="10" grpId="1"/>
      <p:bldP spid="11" grpId="0"/>
      <p:bldP spid="1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19998" y="2963207"/>
            <a:ext cx="11406642" cy="335474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A.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物体在</a:t>
            </a:r>
            <a:r>
              <a:rPr lang="en-US" altLang="zh-CN" sz="2800" i="1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AB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段的平均速度为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1 m/s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B.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物体在</a:t>
            </a:r>
            <a:r>
              <a:rPr lang="en-US" altLang="zh-CN" sz="2800" i="1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ABC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段的平均速度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为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C.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物体在</a:t>
            </a:r>
            <a:r>
              <a:rPr lang="en-US" altLang="zh-CN" sz="2800" i="1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点的速度等于</a:t>
            </a:r>
            <a:r>
              <a:rPr lang="en-US" altLang="zh-CN" sz="2800" i="1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AC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段的平均速度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D.</a:t>
            </a:r>
            <a:r>
              <a:rPr lang="en-US" altLang="zh-CN" sz="2800" i="1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AB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段的平均速度比</a:t>
            </a:r>
            <a:r>
              <a:rPr lang="en-US" altLang="zh-CN" sz="2800" i="1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ABC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段的平均速度更能反映物体处于</a:t>
            </a:r>
            <a:r>
              <a:rPr lang="en-US" altLang="zh-CN" sz="2800" i="1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点时的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瞬时</a:t>
            </a:r>
            <a:endParaRPr lang="en-US" altLang="zh-CN" sz="2800" kern="100" dirty="0" smtClean="0">
              <a:solidFill>
                <a:prstClr val="black"/>
              </a:solidFill>
              <a:latin typeface="Times New Roman"/>
              <a:ea typeface="华文细黑"/>
              <a:cs typeface="Times New Roman"/>
            </a:endParaRPr>
          </a:p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 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   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速度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19999" y="388184"/>
            <a:ext cx="7907456" cy="270841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例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Courier New"/>
              </a:rPr>
              <a:t>3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　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多选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如图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所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示，物体沿曲线轨迹的箭头方向运动，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AB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ABC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ABCD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ABCDE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四段曲线轨迹运动所用的时间分别是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 s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 s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3 s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4 s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，下列说法正确的是</a:t>
            </a:r>
            <a:r>
              <a:rPr lang="zh-CN" altLang="zh-CN" sz="2800" kern="100" dirty="0">
                <a:latin typeface="宋体"/>
                <a:ea typeface="Times New Roman"/>
                <a:cs typeface="Courier New"/>
              </a:rPr>
              <a:t> </a:t>
            </a:r>
            <a:endParaRPr lang="en-US" altLang="zh-CN" sz="1050" kern="100" dirty="0" smtClean="0">
              <a:latin typeface="宋体"/>
              <a:cs typeface="Courier New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14" name="TextBox 13">
            <a:hlinkClick r:id="rId3" action="ppaction://hlinksldjump"/>
          </p:cNvPr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pic>
        <p:nvPicPr>
          <p:cNvPr id="15149" name="Picture 813" descr="\\贾文\贾文\源文件\同步\物理 人教 必修1 新课标\R1-38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454" y="578059"/>
            <a:ext cx="3365483" cy="257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9648558" y="3195494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1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93038" y="3069754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3038" y="3696539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059894"/>
              </p:ext>
            </p:extLst>
          </p:nvPr>
        </p:nvGraphicFramePr>
        <p:xfrm>
          <a:off x="5097254" y="3523010"/>
          <a:ext cx="1693863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79" name="文档" r:id="rId5" imgW="1693249" imgH="1421680" progId="Word.Document.12">
                  <p:embed/>
                </p:oleObj>
              </mc:Choice>
              <mc:Fallback>
                <p:oleObj name="文档" r:id="rId5" imgW="1693249" imgH="14216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97254" y="3523010"/>
                        <a:ext cx="1693863" cy="142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93038" y="4942850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0501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2391562"/>
              </p:ext>
            </p:extLst>
          </p:nvPr>
        </p:nvGraphicFramePr>
        <p:xfrm>
          <a:off x="549275" y="4778"/>
          <a:ext cx="10982325" cy="190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29" name="文档" r:id="rId3" imgW="10986884" imgH="1909370" progId="Word.Document.12">
                  <p:embed/>
                </p:oleObj>
              </mc:Choice>
              <mc:Fallback>
                <p:oleObj name="文档" r:id="rId3" imgW="10986884" imgH="190937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9275" y="4778"/>
                        <a:ext cx="10982325" cy="1909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4825318"/>
              </p:ext>
            </p:extLst>
          </p:nvPr>
        </p:nvGraphicFramePr>
        <p:xfrm>
          <a:off x="548005" y="1503497"/>
          <a:ext cx="10983913" cy="221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30" name="文档" r:id="rId5" imgW="10986884" imgH="2223579" progId="Word.Document.12">
                  <p:embed/>
                </p:oleObj>
              </mc:Choice>
              <mc:Fallback>
                <p:oleObj name="文档" r:id="rId5" imgW="10986884" imgH="222357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8005" y="1503497"/>
                        <a:ext cx="10983913" cy="2214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矩形 21"/>
          <p:cNvSpPr/>
          <p:nvPr/>
        </p:nvSpPr>
        <p:spPr>
          <a:xfrm>
            <a:off x="406574" y="3409474"/>
            <a:ext cx="11406642" cy="6876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物体做曲线运动，物体在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点的速度不等于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AC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段的平均速度，故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C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错误；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06574" y="4167258"/>
            <a:ext cx="11406642" cy="270841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根据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公式</a:t>
            </a:r>
            <a:r>
              <a:rPr lang="en-US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          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可知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，当物体位移无限小，时间无限短时，物体的平均速度可以代替某点的瞬时速度，位移越小，平均速度越能代表某点的瞬时速度，则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AB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段的平均速度比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ABC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段的平均速度更能反映物体处于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点时的瞬时速度，故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D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正确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0538450"/>
              </p:ext>
            </p:extLst>
          </p:nvPr>
        </p:nvGraphicFramePr>
        <p:xfrm>
          <a:off x="2021230" y="4056876"/>
          <a:ext cx="1622425" cy="124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31" name="文档" r:id="rId7" imgW="1623073" imgH="1248919" progId="Word.Document.12">
                  <p:embed/>
                </p:oleObj>
              </mc:Choice>
              <mc:Fallback>
                <p:oleObj name="文档" r:id="rId7" imgW="1623073" imgH="124891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21230" y="4056876"/>
                        <a:ext cx="1622425" cy="1249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25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7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3266" y="-26590"/>
            <a:ext cx="12143880" cy="576064"/>
          </a:xfrm>
          <a:prstGeom prst="rect">
            <a:avLst/>
          </a:prstGeom>
          <a:solidFill>
            <a:srgbClr val="36B2E6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zh-CN" sz="2600" b="1" kern="100" dirty="0">
                <a:solidFill>
                  <a:srgbClr val="FFFF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三、平均速度、平均速率与速率的比较</a:t>
            </a:r>
          </a:p>
        </p:txBody>
      </p:sp>
      <p:sp>
        <p:nvSpPr>
          <p:cNvPr id="12" name="矩形 11"/>
          <p:cNvSpPr/>
          <p:nvPr/>
        </p:nvSpPr>
        <p:spPr>
          <a:xfrm>
            <a:off x="478582" y="1236256"/>
            <a:ext cx="11022076" cy="3344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1.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概念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50000"/>
              </a:lnSpc>
              <a:spcAft>
                <a:spcPts val="0"/>
              </a:spcAft>
              <a:tabLst>
                <a:tab pos="2700655" algn="l"/>
              </a:tabLst>
            </a:pPr>
            <a:endParaRPr lang="en-US" altLang="zh-CN" sz="2800" kern="100" dirty="0" smtClean="0">
              <a:latin typeface="Times New Roman"/>
              <a:ea typeface="华文细黑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平均速度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 smtClean="0">
                <a:latin typeface="Times New Roman"/>
                <a:ea typeface="华文细黑"/>
                <a:cs typeface="Times New Roman"/>
              </a:rPr>
              <a:t>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，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平均速率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 smtClean="0">
                <a:latin typeface="Times New Roman"/>
                <a:ea typeface="华文细黑"/>
                <a:cs typeface="Times New Roman"/>
              </a:rPr>
              <a:t>         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50000"/>
              </a:lnSpc>
              <a:tabLst>
                <a:tab pos="2700655" algn="l"/>
              </a:tabLst>
            </a:pPr>
            <a:endParaRPr lang="en-US" altLang="zh-CN" sz="2800" kern="100" dirty="0">
              <a:latin typeface="Times New Roman"/>
              <a:ea typeface="华文细黑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速率是瞬时速度的大小，是瞬时速率的简称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2.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矢标性：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平均速度是矢量，有方向；速率是标量，无方向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3430109"/>
              </p:ext>
            </p:extLst>
          </p:nvPr>
        </p:nvGraphicFramePr>
        <p:xfrm>
          <a:off x="2792998" y="1969314"/>
          <a:ext cx="1128713" cy="136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12" name="文档" r:id="rId3" imgW="1128765" imgH="1360853" progId="Word.Document.12">
                  <p:embed/>
                </p:oleObj>
              </mc:Choice>
              <mc:Fallback>
                <p:oleObj name="文档" r:id="rId3" imgW="1128765" imgH="136085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92998" y="1969314"/>
                        <a:ext cx="1128713" cy="1360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2146519"/>
              </p:ext>
            </p:extLst>
          </p:nvPr>
        </p:nvGraphicFramePr>
        <p:xfrm>
          <a:off x="5714846" y="1969314"/>
          <a:ext cx="1127125" cy="1350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13" name="文档" r:id="rId5" imgW="1128765" imgH="1360133" progId="Word.Document.12">
                  <p:embed/>
                </p:oleObj>
              </mc:Choice>
              <mc:Fallback>
                <p:oleObj name="文档" r:id="rId5" imgW="1128765" imgH="136013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14846" y="1969314"/>
                        <a:ext cx="1127125" cy="1350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238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40262" y="1380272"/>
            <a:ext cx="10109888" cy="29136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[</a:t>
            </a:r>
            <a:r>
              <a:rPr lang="zh-CN" altLang="zh-CN" sz="2800" b="1" kern="1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学习目标</a:t>
            </a:r>
            <a:r>
              <a:rPr lang="en-US" altLang="zh-CN" sz="2800" b="1" kern="1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]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　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/>
                <a:ea typeface="华文细黑"/>
              </a:rPr>
              <a:t>1.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理解速度的概念，知道速度是矢量</a:t>
            </a:r>
            <a:r>
              <a:rPr lang="en-US" altLang="zh-CN" sz="2800" kern="100" dirty="0" smtClean="0">
                <a:latin typeface="Times New Roman"/>
                <a:ea typeface="华文细黑"/>
              </a:rPr>
              <a:t>.</a:t>
            </a: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 smtClean="0">
                <a:latin typeface="Times New Roman"/>
                <a:ea typeface="华文细黑"/>
              </a:rPr>
              <a:t>2</a:t>
            </a:r>
            <a:r>
              <a:rPr lang="en-US" altLang="zh-CN" sz="2800" kern="100" dirty="0">
                <a:latin typeface="Times New Roman"/>
                <a:ea typeface="华文细黑"/>
              </a:rPr>
              <a:t>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能区别平均速度和瞬时速度，知道速率的概念</a:t>
            </a:r>
            <a:r>
              <a:rPr lang="en-US" altLang="zh-CN" sz="2800" kern="100" dirty="0" smtClean="0">
                <a:latin typeface="Times New Roman"/>
                <a:ea typeface="华文细黑"/>
              </a:rPr>
              <a:t>.</a:t>
            </a: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 smtClean="0">
                <a:latin typeface="Times New Roman"/>
                <a:ea typeface="华文细黑"/>
              </a:rPr>
              <a:t>3</a:t>
            </a:r>
            <a:r>
              <a:rPr lang="en-US" altLang="zh-CN" sz="2800" kern="100" dirty="0">
                <a:latin typeface="Times New Roman"/>
                <a:ea typeface="华文细黑"/>
              </a:rPr>
              <a:t>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会用平均速度公式进行相关的计算</a:t>
            </a:r>
            <a:r>
              <a:rPr lang="en-US" altLang="zh-CN" sz="2800" kern="100" dirty="0">
                <a:latin typeface="Times New Roman"/>
                <a:ea typeface="华文细黑"/>
              </a:rPr>
              <a:t>.</a:t>
            </a:r>
            <a:endParaRPr lang="zh-CN" altLang="zh-CN" sz="2800" kern="100" dirty="0">
              <a:effectLst/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97389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463689" y="981522"/>
            <a:ext cx="11263034" cy="2111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例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Courier New"/>
              </a:rPr>
              <a:t>4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 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　一物体从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点沿正东方向以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5 m/s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的速度运动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6 s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到达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点，然后又以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10 m/s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的速度向北匀速运动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4 s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到达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C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点，求物体在这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10 s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内的平均速度和平均速率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3689" y="3327306"/>
            <a:ext cx="58080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　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</a:rPr>
              <a:t>5 m/s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，方向由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/>
                <a:ea typeface="华文细黑"/>
              </a:rPr>
              <a:t>A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指向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/>
                <a:ea typeface="华文细黑"/>
              </a:rPr>
              <a:t>C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　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</a:rPr>
              <a:t>7 m/s</a:t>
            </a:r>
            <a:endParaRPr lang="zh-CN" alt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24" name="TextBox 23">
            <a:hlinkClick r:id="rId2" action="ppaction://hlinksldjump"/>
          </p:cNvPr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pic>
        <p:nvPicPr>
          <p:cNvPr id="6" name="图片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440" y="5734050"/>
            <a:ext cx="602973" cy="60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7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463689" y="591002"/>
            <a:ext cx="11263034" cy="1315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物体从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到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的位移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>
                <a:solidFill>
                  <a:srgbClr val="002060"/>
                </a:solidFill>
                <a:latin typeface="Book Antiqua"/>
                <a:ea typeface="华文细黑"/>
                <a:cs typeface="Times New Roman"/>
              </a:rPr>
              <a:t>v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t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5</a:t>
            </a:r>
            <a:r>
              <a:rPr lang="en-US" altLang="zh-CN" sz="2800" kern="100" dirty="0">
                <a:solidFill>
                  <a:srgbClr val="002060"/>
                </a:solidFill>
                <a:latin typeface="宋体"/>
                <a:ea typeface="华文细黑"/>
                <a:cs typeface="Times New Roman"/>
              </a:rPr>
              <a:t>×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6 m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30 m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从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到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C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的位移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>
                <a:solidFill>
                  <a:srgbClr val="002060"/>
                </a:solidFill>
                <a:latin typeface="Book Antiqua"/>
                <a:ea typeface="华文细黑"/>
                <a:cs typeface="Times New Roman"/>
              </a:rPr>
              <a:t>v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t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10</a:t>
            </a:r>
            <a:r>
              <a:rPr lang="en-US" altLang="zh-CN" sz="2800" kern="100" dirty="0">
                <a:solidFill>
                  <a:srgbClr val="002060"/>
                </a:solidFill>
                <a:latin typeface="宋体"/>
                <a:ea typeface="华文细黑"/>
                <a:cs typeface="Times New Roman"/>
              </a:rPr>
              <a:t>×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4 m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40 m.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pic>
        <p:nvPicPr>
          <p:cNvPr id="30722" name="Picture 2" descr="\\贾文\贾文\源文件\同步\物理 人教 必修1 新课标\R1-39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362" y="856581"/>
            <a:ext cx="2499028" cy="270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1321386"/>
              </p:ext>
            </p:extLst>
          </p:nvPr>
        </p:nvGraphicFramePr>
        <p:xfrm>
          <a:off x="550590" y="2086640"/>
          <a:ext cx="8261350" cy="154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06" name="文档" r:id="rId4" imgW="8267508" imgH="1552690" progId="Word.Document.12">
                  <p:embed/>
                </p:oleObj>
              </mc:Choice>
              <mc:Fallback>
                <p:oleObj name="文档" r:id="rId4" imgW="8267508" imgH="15526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0590" y="2086640"/>
                        <a:ext cx="8261350" cy="1544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9594472"/>
              </p:ext>
            </p:extLst>
          </p:nvPr>
        </p:nvGraphicFramePr>
        <p:xfrm>
          <a:off x="550590" y="3613348"/>
          <a:ext cx="8261350" cy="154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07" name="文档" r:id="rId6" imgW="8267508" imgH="1552330" progId="Word.Document.12">
                  <p:embed/>
                </p:oleObj>
              </mc:Choice>
              <mc:Fallback>
                <p:oleObj name="文档" r:id="rId6" imgW="8267508" imgH="155233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0590" y="3613348"/>
                        <a:ext cx="8261350" cy="1544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9568584"/>
              </p:ext>
            </p:extLst>
          </p:nvPr>
        </p:nvGraphicFramePr>
        <p:xfrm>
          <a:off x="551384" y="4765477"/>
          <a:ext cx="8259762" cy="154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08" name="文档" r:id="rId8" imgW="8267508" imgH="1552330" progId="Word.Document.12">
                  <p:embed/>
                </p:oleObj>
              </mc:Choice>
              <mc:Fallback>
                <p:oleObj name="文档" r:id="rId8" imgW="8267508" imgH="155233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1384" y="4765477"/>
                        <a:ext cx="8259762" cy="1544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图片 10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440" y="6256615"/>
            <a:ext cx="602973" cy="60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75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75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6"/>
          <p:cNvSpPr/>
          <p:nvPr/>
        </p:nvSpPr>
        <p:spPr>
          <a:xfrm>
            <a:off x="0" y="2709714"/>
            <a:ext cx="8590412" cy="962038"/>
          </a:xfrm>
          <a:prstGeom prst="roundRect">
            <a:avLst>
              <a:gd name="adj" fmla="val 13060"/>
            </a:avLst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5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达标检测</a:t>
            </a:r>
            <a:endParaRPr lang="en-US" altLang="zh-CN" sz="55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Users\Administrator\Desktop\用！！！\风景图片\新图！\3运动会\timg (74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05" r="17480"/>
          <a:stretch/>
        </p:blipFill>
        <p:spPr bwMode="auto">
          <a:xfrm>
            <a:off x="8590413" y="794"/>
            <a:ext cx="360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11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402660" y="575627"/>
            <a:ext cx="11299010" cy="327292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1.</a:t>
            </a: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对速度的理解</a:t>
            </a: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关于速度，下列说法正确的是</a:t>
            </a:r>
            <a:r>
              <a:rPr lang="zh-CN" altLang="zh-CN" sz="2800" kern="100" dirty="0">
                <a:latin typeface="宋体"/>
                <a:ea typeface="Times New Roman"/>
                <a:cs typeface="Courier New"/>
              </a:rPr>
              <a:t> 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A.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速度是表示物体运动的快慢的物理量，既有大小，又有方向，是矢量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B.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平均速度就是初、末速度的平均值，它只有大小，没有方向，是标量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C.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运动物体在某一时刻或某一位置的速度，叫做瞬时速度，它是标量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D.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汽车上的速度计是用来测量汽车平均速度大小的仪器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02660" y="3815987"/>
            <a:ext cx="11299010" cy="206207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平均速度指的是位移与时间的比值，是矢量，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项错误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；</a:t>
            </a:r>
            <a:endParaRPr lang="en-US" altLang="zh-CN" sz="2800" kern="100" dirty="0" smtClean="0">
              <a:solidFill>
                <a:srgbClr val="002060"/>
              </a:solidFill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瞬时速度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是矢量，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C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项错误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；</a:t>
            </a:r>
            <a:endParaRPr lang="en-US" altLang="zh-CN" sz="2800" kern="100" dirty="0" smtClean="0">
              <a:solidFill>
                <a:srgbClr val="002060"/>
              </a:solidFill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速度计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是用来测量汽车瞬时速度大小的仪器，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D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项错误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故选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0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694468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16083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627198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3353" y="1331402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4802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9" grpId="0" uiExpand="1" build="allAtOnce"/>
      <p:bldP spid="17" grpId="0"/>
      <p:bldP spid="17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346165" y="3971554"/>
            <a:ext cx="11412000" cy="262659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根据瞬时速度对应一个时刻或对应一个位置，平均速度对应一段位移或一段时间，可判断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项的速度对应一个过程，是平均速度，而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C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D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选项中的速度对应的是一个位置或时刻，是瞬时速度</a:t>
            </a:r>
            <a:r>
              <a:rPr lang="en-US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故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C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D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项正确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46165" y="144979"/>
            <a:ext cx="11412000" cy="391925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2.</a:t>
            </a: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平均速度与瞬时速度的对比理解</a:t>
            </a: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多选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下列关于速度的叙述中，属于瞬时速度的是</a:t>
            </a:r>
            <a:r>
              <a:rPr lang="zh-CN" altLang="zh-CN" sz="2800" kern="100" dirty="0">
                <a:latin typeface="宋体"/>
                <a:ea typeface="Times New Roman"/>
                <a:cs typeface="Courier New"/>
              </a:rPr>
              <a:t> 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A.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火车以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76 km/h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的速度通过南京长江大桥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B.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某汽车通过站牌时的速度是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72 km/h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C.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公路上某雷达测速仪测得一卡车速度是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56 km/h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D.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物体在第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 s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末的速度是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4 m/s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8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694468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16083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627198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1030" y="2139679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1030" y="2758892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1030" y="3378106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9269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uiExpand="1" build="allAtOnce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367878" y="466693"/>
            <a:ext cx="7887568" cy="464740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</a:rPr>
              <a:t>3.</a:t>
            </a:r>
            <a:r>
              <a:rPr lang="en-US" altLang="zh-CN" sz="2800" b="1" kern="100" dirty="0">
                <a:latin typeface="Times New Roman"/>
                <a:ea typeface="华文细黑"/>
              </a:rPr>
              <a:t>(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平均速度与平均速率</a:t>
            </a:r>
            <a:r>
              <a:rPr lang="en-US" altLang="zh-CN" sz="2800" b="1" kern="100" dirty="0">
                <a:latin typeface="Times New Roman"/>
                <a:ea typeface="华文细黑"/>
              </a:rPr>
              <a:t>)</a:t>
            </a:r>
            <a:r>
              <a:rPr lang="en-US" altLang="zh-CN" sz="2800" kern="100" dirty="0">
                <a:latin typeface="Times New Roman"/>
                <a:ea typeface="华文细黑"/>
              </a:rPr>
              <a:t>(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多选</a:t>
            </a:r>
            <a:r>
              <a:rPr lang="en-US" altLang="zh-CN" sz="2800" kern="100" dirty="0">
                <a:latin typeface="Times New Roman"/>
                <a:ea typeface="华文细黑"/>
              </a:rPr>
              <a:t>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小明上午从家门口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打车，经过一段时间调头又回到家门口</a:t>
            </a:r>
            <a:r>
              <a:rPr lang="en-US" altLang="zh-CN" sz="2800" kern="100" spc="-100" dirty="0">
                <a:latin typeface="Times New Roman"/>
                <a:ea typeface="华文细黑"/>
              </a:rPr>
              <a:t>.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车票如图</a:t>
            </a:r>
            <a:r>
              <a:rPr lang="en-US" altLang="zh-CN" sz="2800" kern="100" dirty="0">
                <a:latin typeface="Times New Roman"/>
                <a:ea typeface="华文细黑"/>
              </a:rPr>
              <a:t>2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所示，则下列说法正确的是</a:t>
            </a:r>
            <a:r>
              <a:rPr lang="zh-CN" altLang="zh-CN" sz="2800" kern="100" dirty="0">
                <a:ea typeface="Times New Roman"/>
              </a:rPr>
              <a:t> </a:t>
            </a:r>
            <a:endParaRPr lang="en-US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A.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小明全程的平均速度为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20 km/h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B.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小明全程的平均速度为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0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C.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小明全程的平均速率为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20 km/h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D.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小明全程的平均速率为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0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755805" y="5282838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2</a:t>
            </a:r>
            <a:endParaRPr lang="zh-CN" altLang="en-US" dirty="0"/>
          </a:p>
        </p:txBody>
      </p:sp>
      <p:sp>
        <p:nvSpPr>
          <p:cNvPr id="19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694468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16083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627198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20" name="TextBox 19">
            <a:hlinkClick r:id="rId6" action="ppaction://hlinksldjump"/>
          </p:cNvPr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1510" y="3080802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927820"/>
              </p:ext>
            </p:extLst>
          </p:nvPr>
        </p:nvGraphicFramePr>
        <p:xfrm>
          <a:off x="8451047" y="621482"/>
          <a:ext cx="3332791" cy="4527550"/>
        </p:xfrm>
        <a:graphic>
          <a:graphicData uri="http://schemas.openxmlformats.org/drawingml/2006/table">
            <a:tbl>
              <a:tblPr firstRow="1" firstCol="1" bandRow="1"/>
              <a:tblGrid>
                <a:gridCol w="3332791"/>
              </a:tblGrid>
              <a:tr h="4527550">
                <a:tc>
                  <a:txBody>
                    <a:bodyPr/>
                    <a:lstStyle/>
                    <a:p>
                      <a:pPr marL="720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800" kern="100" baseline="0" dirty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车号：</a:t>
                      </a:r>
                      <a:r>
                        <a:rPr lang="en-US" sz="2800" kern="100" baseline="0" dirty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E</a:t>
                      </a:r>
                      <a:r>
                        <a:rPr lang="zh-CN" sz="2800" kern="100" baseline="0" dirty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－</a:t>
                      </a:r>
                      <a:r>
                        <a:rPr lang="en-US" sz="2800" kern="100" baseline="0" dirty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4G580</a:t>
                      </a:r>
                      <a:endParaRPr lang="zh-CN" sz="2800" kern="100" baseline="0" dirty="0">
                        <a:effectLst/>
                        <a:latin typeface="宋体"/>
                        <a:cs typeface="Courier New"/>
                      </a:endParaRPr>
                    </a:p>
                    <a:p>
                      <a:pPr marL="720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800" kern="100" baseline="0" dirty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日期：</a:t>
                      </a:r>
                      <a:r>
                        <a:rPr lang="en-US" sz="2800" kern="100" baseline="0" dirty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2017</a:t>
                      </a:r>
                      <a:r>
                        <a:rPr lang="zh-CN" sz="2800" kern="100" baseline="0" dirty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－</a:t>
                      </a:r>
                      <a:r>
                        <a:rPr lang="en-US" sz="2800" kern="100" baseline="0" dirty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1</a:t>
                      </a:r>
                      <a:r>
                        <a:rPr lang="zh-CN" sz="2800" kern="100" baseline="0" dirty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－</a:t>
                      </a:r>
                      <a:r>
                        <a:rPr lang="en-US" sz="2800" kern="100" baseline="0" dirty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17</a:t>
                      </a:r>
                      <a:endParaRPr lang="zh-CN" sz="2800" kern="100" baseline="0" dirty="0">
                        <a:effectLst/>
                        <a:latin typeface="宋体"/>
                        <a:cs typeface="Courier New"/>
                      </a:endParaRPr>
                    </a:p>
                    <a:p>
                      <a:pPr marL="720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800" kern="100" baseline="0" dirty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上车：</a:t>
                      </a:r>
                      <a:r>
                        <a:rPr lang="en-US" sz="2800" kern="100" baseline="0" dirty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8</a:t>
                      </a:r>
                      <a:r>
                        <a:rPr lang="en-US" sz="2800" kern="100" baseline="0" dirty="0">
                          <a:effectLst/>
                          <a:latin typeface="宋体"/>
                          <a:ea typeface="华文细黑"/>
                          <a:cs typeface="Times New Roman"/>
                        </a:rPr>
                        <a:t>∶</a:t>
                      </a:r>
                      <a:r>
                        <a:rPr lang="en-US" sz="2800" kern="100" baseline="0" dirty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01</a:t>
                      </a:r>
                      <a:endParaRPr lang="zh-CN" sz="2800" kern="100" baseline="0" dirty="0">
                        <a:effectLst/>
                        <a:latin typeface="宋体"/>
                        <a:cs typeface="Courier New"/>
                      </a:endParaRPr>
                    </a:p>
                    <a:p>
                      <a:pPr marL="720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800" kern="100" baseline="0" dirty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下车：</a:t>
                      </a:r>
                      <a:r>
                        <a:rPr lang="en-US" sz="2800" kern="100" baseline="0" dirty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8</a:t>
                      </a:r>
                      <a:r>
                        <a:rPr lang="en-US" sz="2800" kern="100" baseline="0" dirty="0">
                          <a:effectLst/>
                          <a:latin typeface="宋体"/>
                          <a:ea typeface="华文细黑"/>
                          <a:cs typeface="Times New Roman"/>
                        </a:rPr>
                        <a:t>∶</a:t>
                      </a:r>
                      <a:r>
                        <a:rPr lang="en-US" sz="2800" kern="100" baseline="0" dirty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16</a:t>
                      </a:r>
                      <a:endParaRPr lang="zh-CN" sz="2800" kern="100" baseline="0" dirty="0">
                        <a:effectLst/>
                        <a:latin typeface="宋体"/>
                        <a:cs typeface="Courier New"/>
                      </a:endParaRPr>
                    </a:p>
                    <a:p>
                      <a:pPr marL="720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800" kern="100" baseline="0" dirty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单价：</a:t>
                      </a:r>
                      <a:r>
                        <a:rPr lang="en-US" sz="2800" kern="100" baseline="0" dirty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1.80</a:t>
                      </a:r>
                      <a:r>
                        <a:rPr lang="zh-CN" sz="2800" kern="100" baseline="0" dirty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元</a:t>
                      </a:r>
                      <a:endParaRPr lang="zh-CN" sz="2800" kern="100" baseline="0" dirty="0">
                        <a:effectLst/>
                        <a:latin typeface="宋体"/>
                        <a:cs typeface="Courier New"/>
                      </a:endParaRPr>
                    </a:p>
                    <a:p>
                      <a:pPr marL="720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800" kern="100" baseline="0" dirty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里程：</a:t>
                      </a:r>
                      <a:r>
                        <a:rPr lang="en-US" sz="2800" kern="100" baseline="0" dirty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5.0 km</a:t>
                      </a:r>
                      <a:endParaRPr lang="zh-CN" sz="2800" kern="100" baseline="0" dirty="0">
                        <a:effectLst/>
                        <a:latin typeface="宋体"/>
                        <a:cs typeface="Courier New"/>
                      </a:endParaRPr>
                    </a:p>
                    <a:p>
                      <a:pPr marL="720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800" kern="100" baseline="0" dirty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全程：</a:t>
                      </a:r>
                      <a:r>
                        <a:rPr lang="en-US" sz="2800" kern="100" baseline="0" dirty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11.00</a:t>
                      </a:r>
                      <a:r>
                        <a:rPr lang="zh-CN" sz="2800" kern="100" baseline="0" dirty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元</a:t>
                      </a:r>
                      <a:endParaRPr lang="zh-CN" sz="2800" kern="100" baseline="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30318" marR="30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51510" y="3727986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5730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1" grpId="0"/>
      <p:bldP spid="21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694468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16083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627198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9762913"/>
              </p:ext>
            </p:extLst>
          </p:nvPr>
        </p:nvGraphicFramePr>
        <p:xfrm>
          <a:off x="619125" y="1670075"/>
          <a:ext cx="11176000" cy="1300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5" name="文档" r:id="rId7" imgW="11177281" imgH="1300027" progId="Word.Document.12">
                  <p:embed/>
                </p:oleObj>
              </mc:Choice>
              <mc:Fallback>
                <p:oleObj name="文档" r:id="rId7" imgW="11177281" imgH="1300027" progId="Word.Document.12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25" y="1670075"/>
                        <a:ext cx="11176000" cy="1300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508854"/>
              </p:ext>
            </p:extLst>
          </p:nvPr>
        </p:nvGraphicFramePr>
        <p:xfrm>
          <a:off x="619125" y="2825130"/>
          <a:ext cx="111760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6" name="文档" r:id="rId9" imgW="11177281" imgH="1828388" progId="Word.Document.12">
                  <p:embed/>
                </p:oleObj>
              </mc:Choice>
              <mc:Fallback>
                <p:oleObj name="文档" r:id="rId9" imgW="11177281" imgH="1828388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25" y="2825130"/>
                        <a:ext cx="111760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575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3398312"/>
              </p:ext>
            </p:extLst>
          </p:nvPr>
        </p:nvGraphicFramePr>
        <p:xfrm>
          <a:off x="419348" y="5447794"/>
          <a:ext cx="8412162" cy="119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53" name="文档" r:id="rId3" imgW="8412024" imgH="1207888" progId="Word.Document.12">
                  <p:embed/>
                </p:oleObj>
              </mc:Choice>
              <mc:Fallback>
                <p:oleObj name="文档" r:id="rId3" imgW="8412024" imgH="12078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9348" y="5447794"/>
                        <a:ext cx="8412162" cy="1198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/>
          <p:cNvSpPr/>
          <p:nvPr/>
        </p:nvSpPr>
        <p:spPr>
          <a:xfrm>
            <a:off x="294458" y="64850"/>
            <a:ext cx="11526120" cy="206207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4.</a:t>
            </a:r>
            <a:r>
              <a:rPr lang="en-US" altLang="zh-CN" sz="2800" b="1" kern="100" spc="-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b="1" kern="100" spc="-100" dirty="0">
                <a:latin typeface="Times New Roman"/>
                <a:ea typeface="华文细黑"/>
                <a:cs typeface="Times New Roman"/>
              </a:rPr>
              <a:t>平均速度的理解及简单计算</a:t>
            </a:r>
            <a:r>
              <a:rPr lang="en-US" altLang="zh-CN" sz="2800" b="1" kern="100" spc="-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平直公路上甲、乙两地相距</a:t>
            </a:r>
            <a:r>
              <a:rPr lang="en-US" altLang="zh-CN" sz="2800" kern="100" spc="-100" dirty="0">
                <a:latin typeface="Times New Roman"/>
                <a:ea typeface="华文细黑"/>
                <a:cs typeface="Courier New"/>
              </a:rPr>
              <a:t>60 km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，一汽车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沿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直线运动用</a:t>
            </a:r>
            <a:r>
              <a:rPr lang="en-US" altLang="zh-CN" sz="2800" kern="100" spc="-100" dirty="0">
                <a:latin typeface="Times New Roman"/>
                <a:ea typeface="华文细黑"/>
                <a:cs typeface="Courier New"/>
              </a:rPr>
              <a:t>40 km/h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的平均速度通过了全程</a:t>
            </a:r>
            <a:r>
              <a:rPr lang="zh-CN" altLang="zh-CN" sz="2800" kern="100" spc="-100" dirty="0" smtClean="0">
                <a:latin typeface="Times New Roman"/>
                <a:ea typeface="华文细黑"/>
                <a:cs typeface="Times New Roman"/>
              </a:rPr>
              <a:t>的</a:t>
            </a:r>
            <a:r>
              <a:rPr lang="en-US" altLang="zh-CN" sz="2800" kern="100" spc="-100" dirty="0" smtClean="0">
                <a:latin typeface="Times New Roman"/>
                <a:ea typeface="华文细黑"/>
                <a:cs typeface="Times New Roman"/>
              </a:rPr>
              <a:t>    </a:t>
            </a:r>
            <a:r>
              <a:rPr lang="zh-CN" altLang="zh-CN" sz="2800" kern="100" spc="-1000" dirty="0" smtClean="0">
                <a:latin typeface="Times New Roman"/>
                <a:ea typeface="华文细黑"/>
                <a:cs typeface="Times New Roman"/>
              </a:rPr>
              <a:t>，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剩余</a:t>
            </a:r>
            <a:r>
              <a:rPr lang="zh-CN" altLang="zh-CN" sz="2800" kern="100" spc="-100" dirty="0" smtClean="0">
                <a:latin typeface="Times New Roman"/>
                <a:ea typeface="华文细黑"/>
                <a:cs typeface="Times New Roman"/>
              </a:rPr>
              <a:t>的</a:t>
            </a:r>
            <a:r>
              <a:rPr lang="en-US" altLang="zh-CN" sz="2800" kern="100" spc="-100" dirty="0" smtClean="0">
                <a:latin typeface="Times New Roman"/>
                <a:ea typeface="华文细黑"/>
                <a:cs typeface="Times New Roman"/>
              </a:rPr>
              <a:t>    </a:t>
            </a:r>
            <a:r>
              <a:rPr lang="zh-CN" altLang="zh-CN" sz="2800" kern="100" spc="-100" dirty="0" smtClean="0">
                <a:latin typeface="Times New Roman"/>
                <a:ea typeface="华文细黑"/>
                <a:cs typeface="Times New Roman"/>
              </a:rPr>
              <a:t>路程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用了</a:t>
            </a:r>
            <a:r>
              <a:rPr lang="en-US" altLang="zh-CN" sz="2800" kern="100" spc="-100" dirty="0">
                <a:latin typeface="Times New Roman"/>
                <a:ea typeface="华文细黑"/>
                <a:cs typeface="Courier New"/>
              </a:rPr>
              <a:t>2.5 h.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求</a:t>
            </a:r>
            <a:r>
              <a:rPr lang="zh-CN" altLang="zh-CN" sz="2800" kern="100" spc="-1000" dirty="0">
                <a:latin typeface="Times New Roman"/>
                <a:ea typeface="华文细黑"/>
                <a:cs typeface="Times New Roman"/>
              </a:rPr>
              <a:t>：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此汽车在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后</a:t>
            </a:r>
            <a:r>
              <a:rPr lang="en-US" altLang="zh-CN" sz="2800" kern="100" dirty="0" smtClean="0">
                <a:latin typeface="Times New Roman"/>
                <a:ea typeface="华文细黑"/>
                <a:cs typeface="Times New Roman"/>
              </a:rPr>
              <a:t>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路程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的平均速度大小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2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94468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16083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8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627198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5670225"/>
              </p:ext>
            </p:extLst>
          </p:nvPr>
        </p:nvGraphicFramePr>
        <p:xfrm>
          <a:off x="7082110" y="631642"/>
          <a:ext cx="569913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54" name="文档" r:id="rId9" imgW="570142" imgH="1107110" progId="Word.Document.12">
                  <p:embed/>
                </p:oleObj>
              </mc:Choice>
              <mc:Fallback>
                <p:oleObj name="文档" r:id="rId9" imgW="570142" imgH="11071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082110" y="631642"/>
                        <a:ext cx="569913" cy="1106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335893"/>
              </p:ext>
            </p:extLst>
          </p:nvPr>
        </p:nvGraphicFramePr>
        <p:xfrm>
          <a:off x="8615363" y="631642"/>
          <a:ext cx="569912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55" name="文档" r:id="rId11" imgW="570142" imgH="1106391" progId="Word.Document.12">
                  <p:embed/>
                </p:oleObj>
              </mc:Choice>
              <mc:Fallback>
                <p:oleObj name="文档" r:id="rId11" imgW="570142" imgH="110639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615363" y="631642"/>
                        <a:ext cx="569912" cy="1096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774939"/>
              </p:ext>
            </p:extLst>
          </p:nvPr>
        </p:nvGraphicFramePr>
        <p:xfrm>
          <a:off x="2644974" y="1239074"/>
          <a:ext cx="569912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56" name="文档" r:id="rId13" imgW="570142" imgH="1106391" progId="Word.Document.12">
                  <p:embed/>
                </p:oleObj>
              </mc:Choice>
              <mc:Fallback>
                <p:oleObj name="文档" r:id="rId13" imgW="570142" imgH="110639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644974" y="1239074"/>
                        <a:ext cx="569912" cy="1096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294458" y="2209422"/>
            <a:ext cx="24481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　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16 km/h</a:t>
            </a:r>
            <a:endParaRPr lang="zh-CN" altLang="zh-CN" sz="2800" kern="100" dirty="0">
              <a:effectLst/>
              <a:latin typeface="宋体"/>
              <a:cs typeface="Courier New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4458" y="2815134"/>
            <a:ext cx="6647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汽车在前后两段的位移大小分别是</a:t>
            </a:r>
            <a:endParaRPr lang="zh-CN" altLang="en-US" sz="2800" dirty="0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0289930"/>
              </p:ext>
            </p:extLst>
          </p:nvPr>
        </p:nvGraphicFramePr>
        <p:xfrm>
          <a:off x="419348" y="3472210"/>
          <a:ext cx="8412163" cy="120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57" name="文档" r:id="rId15" imgW="8412024" imgH="1208248" progId="Word.Document.12">
                  <p:embed/>
                </p:oleObj>
              </mc:Choice>
              <mc:Fallback>
                <p:oleObj name="文档" r:id="rId15" imgW="8412024" imgH="12082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19348" y="3472210"/>
                        <a:ext cx="8412163" cy="1208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514504"/>
              </p:ext>
            </p:extLst>
          </p:nvPr>
        </p:nvGraphicFramePr>
        <p:xfrm>
          <a:off x="419348" y="4464764"/>
          <a:ext cx="8412162" cy="119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58" name="文档" r:id="rId17" imgW="8412024" imgH="1207888" progId="Word.Document.12">
                  <p:embed/>
                </p:oleObj>
              </mc:Choice>
              <mc:Fallback>
                <p:oleObj name="文档" r:id="rId17" imgW="8412024" imgH="12078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19348" y="4464764"/>
                        <a:ext cx="8412162" cy="1198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836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08013" y="869986"/>
            <a:ext cx="11299010" cy="6876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(2)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汽车在全过程中的平均速度大小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2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694468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16083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627198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21" name="图片 20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440" y="5734050"/>
            <a:ext cx="602973" cy="60297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4" name="矩形 3"/>
          <p:cNvSpPr/>
          <p:nvPr/>
        </p:nvSpPr>
        <p:spPr>
          <a:xfrm>
            <a:off x="408013" y="1691160"/>
            <a:ext cx="24481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　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</a:rPr>
              <a:t>20 km/h</a:t>
            </a:r>
            <a:endParaRPr lang="zh-CN" altLang="zh-CN" sz="2800" kern="100" dirty="0">
              <a:effectLst/>
              <a:latin typeface="宋体"/>
              <a:cs typeface="Courier New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08013" y="2347954"/>
            <a:ext cx="6647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汽车在全过程中的平均速度大小：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6952127"/>
              </p:ext>
            </p:extLst>
          </p:nvPr>
        </p:nvGraphicFramePr>
        <p:xfrm>
          <a:off x="541318" y="3160093"/>
          <a:ext cx="8413750" cy="149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2" name="文档" r:id="rId9" imgW="8412024" imgH="1501222" progId="Word.Document.12">
                  <p:embed/>
                </p:oleObj>
              </mc:Choice>
              <mc:Fallback>
                <p:oleObj name="文档" r:id="rId9" imgW="8412024" imgH="150122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41318" y="3160093"/>
                        <a:ext cx="8413750" cy="1493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581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dministrator\Desktop\用！！！\风景图片\新图！\3运动会\timg (28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" y="-20093"/>
            <a:ext cx="12189600" cy="689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-986" y="3707638"/>
            <a:ext cx="12192000" cy="1375395"/>
            <a:chOff x="-1524000" y="2705990"/>
            <a:chExt cx="12192000" cy="1375395"/>
          </a:xfrm>
        </p:grpSpPr>
        <p:sp>
          <p:nvSpPr>
            <p:cNvPr id="17" name="矩形 16"/>
            <p:cNvSpPr/>
            <p:nvPr/>
          </p:nvSpPr>
          <p:spPr>
            <a:xfrm>
              <a:off x="-1524000" y="2705990"/>
              <a:ext cx="12192000" cy="1292787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3985218" y="3998778"/>
              <a:ext cx="6682781" cy="82606"/>
            </a:xfrm>
            <a:prstGeom prst="rect">
              <a:avLst/>
            </a:prstGeom>
            <a:solidFill>
              <a:srgbClr val="FFC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-1524000" y="3998777"/>
              <a:ext cx="5509219" cy="82608"/>
            </a:xfrm>
            <a:prstGeom prst="rect">
              <a:avLst/>
            </a:prstGeom>
            <a:solidFill>
              <a:srgbClr val="92D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0" name="Picture 2" descr="C:\Users\Administrator\Desktop\5555555555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414" y="3677149"/>
            <a:ext cx="1152525" cy="144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矩形 20"/>
          <p:cNvSpPr/>
          <p:nvPr/>
        </p:nvSpPr>
        <p:spPr>
          <a:xfrm>
            <a:off x="4218742" y="3749194"/>
            <a:ext cx="4648455" cy="769409"/>
          </a:xfrm>
          <a:prstGeom prst="rect">
            <a:avLst/>
          </a:prstGeom>
        </p:spPr>
        <p:txBody>
          <a:bodyPr wrap="square" lIns="91410" tIns="45704" rIns="91410" bIns="45704">
            <a:spAutoFit/>
          </a:bodyPr>
          <a:lstStyle/>
          <a:p>
            <a:pPr algn="ctr">
              <a:defRPr/>
            </a:pPr>
            <a:r>
              <a:rPr lang="zh-CN" altLang="en-US" sz="4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本课结束</a:t>
            </a:r>
          </a:p>
        </p:txBody>
      </p:sp>
      <p:sp>
        <p:nvSpPr>
          <p:cNvPr id="22" name="标题 1"/>
          <p:cNvSpPr txBox="1">
            <a:spLocks/>
          </p:cNvSpPr>
          <p:nvPr/>
        </p:nvSpPr>
        <p:spPr>
          <a:xfrm>
            <a:off x="3122969" y="4253620"/>
            <a:ext cx="6840000" cy="913055"/>
          </a:xfrm>
          <a:prstGeom prst="rect">
            <a:avLst/>
          </a:prstGeom>
        </p:spPr>
        <p:txBody>
          <a:bodyPr vert="horz" lIns="91412" tIns="45707" rIns="91412" bIns="4570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更多精彩内容请登录：</a:t>
            </a:r>
            <a:r>
              <a:rPr lang="en-US" altLang="zh-CN" sz="2700" b="1" dirty="0" err="1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www.91taoke.com</a:t>
            </a:r>
            <a:endParaRPr lang="zh-CN" altLang="en-US" sz="2700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3" r="12" b="3937"/>
          <a:stretch/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33675" cy="766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0" y="380497"/>
            <a:ext cx="2733675" cy="369332"/>
          </a:xfrm>
          <a:prstGeom prst="rect">
            <a:avLst/>
          </a:prstGeom>
          <a:solidFill>
            <a:srgbClr val="FF0000">
              <a:alpha val="5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内容索引</a:t>
            </a:r>
          </a:p>
        </p:txBody>
      </p:sp>
      <p:sp>
        <p:nvSpPr>
          <p:cNvPr id="13" name="矩形 12"/>
          <p:cNvSpPr/>
          <p:nvPr/>
        </p:nvSpPr>
        <p:spPr>
          <a:xfrm>
            <a:off x="0" y="2646341"/>
            <a:ext cx="12190413" cy="1108800"/>
          </a:xfrm>
          <a:prstGeom prst="rect">
            <a:avLst/>
          </a:prstGeom>
          <a:solidFill>
            <a:srgbClr val="9DC3E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00" i="1" kern="100" dirty="0">
              <a:solidFill>
                <a:srgbClr val="FF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6" name="表格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108261"/>
              </p:ext>
            </p:extLst>
          </p:nvPr>
        </p:nvGraphicFramePr>
        <p:xfrm>
          <a:off x="-9525" y="2635729"/>
          <a:ext cx="12204000" cy="111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8000">
                  <a:extLst>
                    <a:ext uri="{9D8B030D-6E8A-4147-A177-3AD203B41FA5}">
                      <a16:colId xmlns="" xmlns:a16="http://schemas.microsoft.com/office/drawing/2014/main" val="1008561275"/>
                    </a:ext>
                  </a:extLst>
                </a:gridCol>
                <a:gridCol w="4068000">
                  <a:extLst>
                    <a:ext uri="{9D8B030D-6E8A-4147-A177-3AD203B41FA5}">
                      <a16:colId xmlns="" xmlns:a16="http://schemas.microsoft.com/office/drawing/2014/main" val="271465696"/>
                    </a:ext>
                  </a:extLst>
                </a:gridCol>
                <a:gridCol w="4068000">
                  <a:extLst>
                    <a:ext uri="{9D8B030D-6E8A-4147-A177-3AD203B41FA5}">
                      <a16:colId xmlns="" xmlns:a16="http://schemas.microsoft.com/office/drawing/2014/main" val="3345373049"/>
                    </a:ext>
                  </a:extLst>
                </a:gridCol>
              </a:tblGrid>
              <a:tr h="111600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36359114"/>
                  </a:ext>
                </a:extLst>
              </a:tr>
            </a:tbl>
          </a:graphicData>
        </a:graphic>
      </p:graphicFrame>
      <p:sp>
        <p:nvSpPr>
          <p:cNvPr id="10" name="TextBox 17">
            <a:hlinkClick r:id="rId4" action="ppaction://hlinksldjump"/>
          </p:cNvPr>
          <p:cNvSpPr txBox="1"/>
          <p:nvPr/>
        </p:nvSpPr>
        <p:spPr>
          <a:xfrm>
            <a:off x="22151" y="2656924"/>
            <a:ext cx="3996000" cy="10296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marL="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4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37000"/>
              </a:lnSpc>
            </a:pPr>
            <a:r>
              <a:rPr lang="zh-CN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自主预习</a:t>
            </a:r>
            <a:endParaRPr lang="en-US" altLang="zh-CN" sz="25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lvl="0" algn="ctr">
              <a:lnSpc>
                <a:spcPct val="137000"/>
              </a:lnSpc>
            </a:pPr>
            <a:r>
              <a:rPr lang="zh-CN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预习新知  夯实基础</a:t>
            </a:r>
            <a:endParaRPr lang="zh-CN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24">
            <a:hlinkClick r:id="rId5" action="ppaction://hlinksldjump"/>
          </p:cNvPr>
          <p:cNvSpPr txBox="1"/>
          <p:nvPr/>
        </p:nvSpPr>
        <p:spPr>
          <a:xfrm>
            <a:off x="4090412" y="2656924"/>
            <a:ext cx="3996000" cy="10296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marL="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4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7000"/>
              </a:lnSpc>
            </a:pPr>
            <a:r>
              <a:rPr lang="zh-CN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重点探究</a:t>
            </a:r>
            <a:endParaRPr lang="en-US" altLang="zh-CN" sz="25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37000"/>
              </a:lnSpc>
            </a:pPr>
            <a:r>
              <a:rPr lang="zh-CN" alt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</a:rPr>
              <a:t>启迪思维  探究重点</a:t>
            </a:r>
            <a:endParaRPr lang="zh-CN" altLang="en-US" sz="25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25">
            <a:hlinkClick r:id="rId6" action="ppaction://hlinksldjump"/>
          </p:cNvPr>
          <p:cNvSpPr txBox="1"/>
          <p:nvPr/>
        </p:nvSpPr>
        <p:spPr>
          <a:xfrm>
            <a:off x="8169124" y="2656924"/>
            <a:ext cx="3996000" cy="10296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marL="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4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7000"/>
              </a:lnSpc>
            </a:pPr>
            <a:r>
              <a:rPr lang="zh-CN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达标检测</a:t>
            </a:r>
            <a:endParaRPr lang="en-US" altLang="zh-CN" sz="25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37000"/>
              </a:lnSpc>
            </a:pPr>
            <a:r>
              <a:rPr lang="zh-CN" alt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</a:rPr>
              <a:t>检测评价  达标过关</a:t>
            </a:r>
            <a:endParaRPr lang="zh-CN" altLang="en-US" sz="1800" dirty="0">
              <a:solidFill>
                <a:prstClr val="black">
                  <a:lumMod val="65000"/>
                  <a:lumOff val="3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Administrator\Desktop\用！！！\风景图片\新图！\3运动会\timg (74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05" r="17480"/>
          <a:stretch/>
        </p:blipFill>
        <p:spPr bwMode="auto">
          <a:xfrm>
            <a:off x="8590413" y="794"/>
            <a:ext cx="360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: 圆角 6"/>
          <p:cNvSpPr/>
          <p:nvPr/>
        </p:nvSpPr>
        <p:spPr>
          <a:xfrm>
            <a:off x="0" y="2709714"/>
            <a:ext cx="8590412" cy="962038"/>
          </a:xfrm>
          <a:prstGeom prst="roundRect">
            <a:avLst>
              <a:gd name="adj" fmla="val 13060"/>
            </a:avLst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55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自主预习</a:t>
            </a:r>
            <a:endParaRPr lang="en-US" altLang="zh-CN" sz="55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2233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89947" y="987539"/>
            <a:ext cx="11210519" cy="3522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7030A0"/>
                </a:solidFill>
                <a:latin typeface="Times New Roman"/>
                <a:ea typeface="华文细黑"/>
                <a:cs typeface="Times New Roman"/>
              </a:rPr>
              <a:t>一、坐标和坐标的变化量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坐标：以直线为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坐标轴，物体的位置就可以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用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来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表示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坐标的变化量：</a:t>
            </a:r>
            <a:r>
              <a:rPr lang="en-US" altLang="zh-CN" sz="2800" kern="100" dirty="0" err="1">
                <a:latin typeface="Times New Roman"/>
                <a:ea typeface="华文细黑"/>
                <a:cs typeface="Courier New"/>
              </a:rPr>
              <a:t>Δ</a:t>
            </a:r>
            <a:r>
              <a:rPr lang="en-US" altLang="zh-CN" sz="2800" i="1" kern="100" dirty="0" err="1"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u="sng" kern="100" dirty="0" smtClean="0">
                <a:latin typeface="Times New Roman"/>
                <a:ea typeface="华文细黑"/>
                <a:cs typeface="Courier New"/>
              </a:rPr>
              <a:t>   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，</a:t>
            </a:r>
            <a:r>
              <a:rPr lang="en-US" altLang="zh-CN" sz="2800" kern="100" dirty="0" err="1">
                <a:latin typeface="Times New Roman"/>
                <a:ea typeface="华文细黑"/>
                <a:cs typeface="Courier New"/>
              </a:rPr>
              <a:t>Δ</a:t>
            </a:r>
            <a:r>
              <a:rPr lang="en-US" altLang="zh-CN" sz="2800" i="1" kern="100" dirty="0" err="1"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的大小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表示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  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，</a:t>
            </a:r>
            <a:r>
              <a:rPr lang="en-US" altLang="zh-CN" sz="2800" kern="100" dirty="0" err="1">
                <a:latin typeface="Times New Roman"/>
                <a:ea typeface="华文细黑"/>
                <a:cs typeface="Courier New"/>
              </a:rPr>
              <a:t>Δ</a:t>
            </a:r>
            <a:r>
              <a:rPr lang="en-US" altLang="zh-CN" sz="2800" i="1" kern="100" dirty="0" err="1"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正负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表示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           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3.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时间的变化量：</a:t>
            </a:r>
            <a:r>
              <a:rPr lang="en-US" altLang="zh-CN" sz="2800" kern="100" dirty="0" err="1">
                <a:latin typeface="Times New Roman"/>
                <a:ea typeface="华文细黑"/>
                <a:cs typeface="Courier New"/>
              </a:rPr>
              <a:t>Δ</a:t>
            </a:r>
            <a:r>
              <a:rPr lang="en-US" altLang="zh-CN" sz="2800" i="1" kern="100" dirty="0" err="1"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u="sng" kern="100" dirty="0" smtClean="0">
                <a:latin typeface="Times New Roman"/>
                <a:ea typeface="华文细黑"/>
                <a:cs typeface="Courier New"/>
              </a:rPr>
              <a:t>          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.</a:t>
            </a:r>
            <a:endParaRPr lang="en-US" altLang="zh-CN" sz="1050" kern="100" dirty="0" smtClean="0">
              <a:latin typeface="宋体"/>
              <a:cs typeface="Courier New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574" y="6026030"/>
            <a:ext cx="2674827" cy="82956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093923" y="1801103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坐标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078982" y="2490703"/>
            <a:ext cx="11015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kern="100" dirty="0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1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659062" y="2490703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位移的大小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219870" y="3210783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位移的方向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996814" y="3879175"/>
            <a:ext cx="9829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kern="100" dirty="0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t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t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1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2233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5" grpId="0"/>
      <p:bldP spid="15" grpId="1"/>
      <p:bldP spid="16" grpId="0"/>
      <p:bldP spid="16" grpId="1"/>
      <p:bldP spid="17" grpId="0"/>
      <p:bldP spid="17" grpId="1"/>
      <p:bldP spid="19" grpId="0"/>
      <p:bldP spid="1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89947" y="291922"/>
            <a:ext cx="11210519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7030A0"/>
                </a:solidFill>
                <a:latin typeface="Times New Roman"/>
                <a:ea typeface="华文细黑"/>
                <a:cs typeface="Times New Roman"/>
              </a:rPr>
              <a:t>二、速度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1.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物理意义：表示物体运动的</a:t>
            </a:r>
            <a:r>
              <a:rPr lang="en-US" altLang="zh-CN" sz="2800" u="sng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          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2.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定义：</a:t>
            </a:r>
            <a:r>
              <a:rPr lang="en-US" altLang="zh-CN" sz="2800" u="sng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          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与发生这个位移所用</a:t>
            </a:r>
            <a:r>
              <a:rPr lang="en-US" altLang="zh-CN" sz="2800" u="sng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          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的比值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  <a:p>
            <a:pPr lvl="0" algn="just">
              <a:lnSpc>
                <a:spcPct val="50000"/>
              </a:lnSpc>
              <a:tabLst>
                <a:tab pos="2700655" algn="l"/>
              </a:tabLst>
            </a:pPr>
            <a:endParaRPr lang="en-US" altLang="zh-CN" sz="2800" kern="100" dirty="0">
              <a:solidFill>
                <a:prstClr val="black"/>
              </a:solidFill>
              <a:latin typeface="Times New Roman"/>
              <a:ea typeface="华文细黑"/>
              <a:cs typeface="Courier New"/>
            </a:endParaRPr>
          </a:p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3.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定义式：</a:t>
            </a:r>
            <a:r>
              <a:rPr lang="en-US" altLang="zh-CN" sz="2800" i="1" u="sng" kern="100" dirty="0">
                <a:solidFill>
                  <a:prstClr val="black"/>
                </a:solidFill>
                <a:latin typeface="Book Antiqua"/>
                <a:ea typeface="华文细黑"/>
                <a:cs typeface="Times New Roman"/>
              </a:rPr>
              <a:t>              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4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单位：国际单位制单位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是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   </a:t>
            </a:r>
            <a:r>
              <a:rPr lang="zh-CN" altLang="zh-CN" sz="2800" kern="100" spc="-1000" dirty="0" smtClean="0">
                <a:latin typeface="Times New Roman"/>
                <a:ea typeface="华文细黑"/>
                <a:cs typeface="Times New Roman"/>
              </a:rPr>
              <a:t>，</a:t>
            </a:r>
            <a:r>
              <a:rPr lang="zh-CN" altLang="zh-CN" sz="2800" kern="100" spc="-50" dirty="0">
                <a:latin typeface="Times New Roman" pitchFamily="18" charset="0"/>
                <a:ea typeface="华文细黑"/>
                <a:cs typeface="Times New Roman"/>
              </a:rPr>
              <a:t>符号是</a:t>
            </a:r>
            <a:r>
              <a:rPr lang="en-US" altLang="zh-CN" sz="2800" kern="100" spc="-50" dirty="0">
                <a:latin typeface="Times New Roman" pitchFamily="18" charset="0"/>
                <a:ea typeface="华文细黑"/>
                <a:cs typeface="Courier New"/>
              </a:rPr>
              <a:t>m</a:t>
            </a:r>
            <a:r>
              <a:rPr lang="en-US" altLang="zh-CN" sz="2800" kern="100" spc="-50" dirty="0">
                <a:latin typeface="Times New Roman" pitchFamily="18" charset="0"/>
                <a:ea typeface="华文细黑"/>
                <a:cs typeface="Times New Roman"/>
              </a:rPr>
              <a:t>/s</a:t>
            </a:r>
            <a:r>
              <a:rPr lang="zh-CN" altLang="zh-CN" sz="2800" kern="100" spc="-50" dirty="0">
                <a:latin typeface="Times New Roman" pitchFamily="18" charset="0"/>
                <a:ea typeface="华文细黑"/>
                <a:cs typeface="Times New Roman"/>
              </a:rPr>
              <a:t>或</a:t>
            </a:r>
            <a:r>
              <a:rPr lang="en-US" altLang="zh-CN" sz="2800" kern="100" dirty="0" err="1">
                <a:latin typeface="Times New Roman" pitchFamily="18" charset="0"/>
                <a:ea typeface="华文细黑"/>
                <a:cs typeface="Times New Roman"/>
              </a:rPr>
              <a:t>m·s</a:t>
            </a:r>
            <a:r>
              <a:rPr lang="zh-CN" altLang="zh-CN" sz="2800" kern="100" baseline="30000" dirty="0">
                <a:latin typeface="Times New Roman" pitchFamily="18" charset="0"/>
                <a:ea typeface="华文细黑"/>
                <a:cs typeface="Times New Roman"/>
              </a:rPr>
              <a:t>－</a:t>
            </a:r>
            <a:r>
              <a:rPr lang="en-US" altLang="zh-CN" sz="2800" kern="100" baseline="30000" dirty="0">
                <a:latin typeface="Times New Roman" pitchFamily="18" charset="0"/>
                <a:ea typeface="华文细黑"/>
                <a:cs typeface="Times New Roman"/>
              </a:rPr>
              <a:t>1</a:t>
            </a:r>
            <a:r>
              <a:rPr lang="en-US" altLang="zh-CN" sz="2800" kern="100" dirty="0">
                <a:latin typeface="Times New Roman" pitchFamily="18" charset="0"/>
                <a:ea typeface="华文细黑"/>
                <a:cs typeface="Times New Roman"/>
              </a:rPr>
              <a:t>.</a:t>
            </a:r>
            <a:r>
              <a:rPr lang="zh-CN" altLang="zh-CN" sz="2800" kern="100" dirty="0">
                <a:latin typeface="Times New Roman" pitchFamily="18" charset="0"/>
                <a:ea typeface="华文细黑"/>
                <a:cs typeface="Times New Roman"/>
              </a:rPr>
              <a:t>常用单位</a:t>
            </a:r>
            <a:r>
              <a:rPr lang="zh-CN" altLang="zh-CN" sz="2800" kern="100" spc="-100" dirty="0" smtClean="0">
                <a:latin typeface="Times New Roman" pitchFamily="18" charset="0"/>
                <a:ea typeface="华文细黑"/>
                <a:cs typeface="Times New Roman"/>
              </a:rPr>
              <a:t>：</a:t>
            </a:r>
            <a:r>
              <a:rPr lang="en-US" altLang="zh-CN" sz="2800" kern="100" spc="-100" dirty="0" smtClean="0">
                <a:latin typeface="Times New Roman" pitchFamily="18" charset="0"/>
                <a:ea typeface="华文细黑"/>
                <a:cs typeface="Times New Roman"/>
              </a:rPr>
              <a:t>_</a:t>
            </a:r>
            <a:r>
              <a:rPr lang="en-US" altLang="zh-CN" sz="2800" kern="100" spc="-100" dirty="0">
                <a:latin typeface="Times New Roman" pitchFamily="18" charset="0"/>
                <a:ea typeface="华文细黑"/>
                <a:cs typeface="Times New Roman"/>
              </a:rPr>
              <a:t>_</a:t>
            </a:r>
            <a:r>
              <a:rPr lang="en-US" altLang="zh-CN" sz="2800" kern="100" spc="-100" dirty="0" smtClean="0">
                <a:latin typeface="Times New Roman" pitchFamily="18" charset="0"/>
                <a:ea typeface="华文细黑"/>
                <a:cs typeface="Times New Roman"/>
              </a:rPr>
              <a:t>___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u="sng" kern="100" dirty="0" smtClean="0">
                <a:latin typeface="Times New Roman" pitchFamily="18" charset="0"/>
                <a:ea typeface="华文细黑"/>
                <a:cs typeface="Times New Roman"/>
              </a:rPr>
              <a:t>              </a:t>
            </a:r>
            <a:r>
              <a:rPr lang="en-US" altLang="zh-CN" sz="2800" kern="100" dirty="0" smtClean="0">
                <a:latin typeface="Times New Roman" pitchFamily="18" charset="0"/>
                <a:ea typeface="华文细黑"/>
                <a:cs typeface="Times New Roman"/>
              </a:rPr>
              <a:t>(</a:t>
            </a:r>
            <a:r>
              <a:rPr lang="en-US" altLang="zh-CN" sz="2800" kern="100" dirty="0">
                <a:latin typeface="Times New Roman" pitchFamily="18" charset="0"/>
                <a:ea typeface="华文细黑"/>
                <a:cs typeface="Times New Roman"/>
              </a:rPr>
              <a:t>km/</a:t>
            </a:r>
            <a:r>
              <a:rPr lang="en-US" altLang="zh-CN" sz="2800" kern="100" dirty="0">
                <a:latin typeface="Times New Roman" pitchFamily="18" charset="0"/>
                <a:ea typeface="华文细黑"/>
                <a:cs typeface="Courier New"/>
              </a:rPr>
              <a:t>h</a:t>
            </a:r>
            <a:r>
              <a:rPr lang="zh-CN" altLang="zh-CN" sz="2800" kern="100" dirty="0">
                <a:latin typeface="Times New Roman" pitchFamily="18" charset="0"/>
                <a:ea typeface="华文细黑"/>
                <a:cs typeface="Times New Roman"/>
              </a:rPr>
              <a:t>或</a:t>
            </a:r>
            <a:r>
              <a:rPr lang="en-US" altLang="zh-CN" sz="2800" kern="100" dirty="0" err="1">
                <a:latin typeface="Times New Roman" pitchFamily="18" charset="0"/>
                <a:ea typeface="华文细黑"/>
                <a:cs typeface="Courier New"/>
              </a:rPr>
              <a:t>km·h</a:t>
            </a:r>
            <a:r>
              <a:rPr lang="zh-CN" altLang="zh-CN" sz="2800" kern="100" baseline="30000" dirty="0">
                <a:latin typeface="Times New Roman" pitchFamily="18" charset="0"/>
                <a:ea typeface="华文细黑"/>
                <a:cs typeface="Times New Roman"/>
              </a:rPr>
              <a:t>－</a:t>
            </a:r>
            <a:r>
              <a:rPr lang="en-US" altLang="zh-CN" sz="2800" kern="100" baseline="30000" dirty="0">
                <a:latin typeface="Times New Roman" pitchFamily="18" charset="0"/>
                <a:ea typeface="华文细黑"/>
                <a:cs typeface="Courier New"/>
              </a:rPr>
              <a:t>1</a:t>
            </a:r>
            <a:r>
              <a:rPr lang="en-US" altLang="zh-CN" sz="2800" kern="100" dirty="0">
                <a:latin typeface="Times New Roman" pitchFamily="18" charset="0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latin typeface="Times New Roman" pitchFamily="18" charset="0"/>
                <a:ea typeface="华文细黑"/>
                <a:cs typeface="Times New Roman"/>
              </a:rPr>
              <a:t>、厘米每秒</a:t>
            </a:r>
            <a:r>
              <a:rPr lang="en-US" altLang="zh-CN" sz="2800" kern="100" dirty="0">
                <a:latin typeface="Times New Roman" pitchFamily="18" charset="0"/>
                <a:ea typeface="华文细黑"/>
                <a:cs typeface="Courier New"/>
              </a:rPr>
              <a:t>(cm/s</a:t>
            </a:r>
            <a:r>
              <a:rPr lang="zh-CN" altLang="zh-CN" sz="2800" kern="100" dirty="0">
                <a:latin typeface="Times New Roman" pitchFamily="18" charset="0"/>
                <a:ea typeface="华文细黑"/>
                <a:cs typeface="Times New Roman"/>
              </a:rPr>
              <a:t>或</a:t>
            </a:r>
            <a:r>
              <a:rPr lang="en-US" altLang="zh-CN" sz="2800" kern="100" dirty="0" err="1">
                <a:latin typeface="Times New Roman"/>
                <a:ea typeface="华文细黑"/>
                <a:cs typeface="Courier New"/>
              </a:rPr>
              <a:t>cm·s</a:t>
            </a:r>
            <a:r>
              <a:rPr lang="zh-CN" altLang="zh-CN" sz="2800" kern="100" baseline="300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kern="100" baseline="30000" dirty="0">
                <a:latin typeface="Times New Roman"/>
                <a:ea typeface="华文细黑"/>
                <a:cs typeface="Courier New"/>
              </a:rPr>
              <a:t>1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等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5.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矢量性：速度既有大小又有方向，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是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填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标量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”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或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矢量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”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).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大小：在数值上等于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单位时间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内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物体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的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大小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(2)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方向：物体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的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        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574" y="6026030"/>
            <a:ext cx="2674827" cy="829568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5107414" y="986205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快慢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888262" y="1632759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位移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981670" y="1632759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时间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9608356"/>
              </p:ext>
            </p:extLst>
          </p:nvPr>
        </p:nvGraphicFramePr>
        <p:xfrm>
          <a:off x="2360930" y="2097693"/>
          <a:ext cx="1409700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43" name="文档" r:id="rId4" imgW="1410235" imgH="1228763" progId="Word.Document.12">
                  <p:embed/>
                </p:oleObj>
              </mc:Choice>
              <mc:Fallback>
                <p:oleObj name="文档" r:id="rId4" imgW="1410235" imgH="122876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60930" y="2097693"/>
                        <a:ext cx="1409700" cy="1228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4716894" y="3131602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米每秒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693558" y="313160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千米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81070" y="3759354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每小时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498699" y="441874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矢量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639902" y="506477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位移</a:t>
            </a:r>
            <a:endParaRPr lang="zh-CN" altLang="en-US" sz="2800" kern="10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111510" y="5703570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运动方向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7808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  <p:bldP spid="21" grpId="1"/>
      <p:bldP spid="23" grpId="0"/>
      <p:bldP spid="23" grpId="1"/>
      <p:bldP spid="3" grpId="0"/>
      <p:bldP spid="3" grpId="1"/>
      <p:bldP spid="4" grpId="0"/>
      <p:bldP spid="4" grpId="1"/>
      <p:bldP spid="25" grpId="0"/>
      <p:bldP spid="25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89947" y="452403"/>
            <a:ext cx="11210519" cy="5734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7030A0"/>
                </a:solidFill>
                <a:latin typeface="Times New Roman"/>
                <a:ea typeface="华文细黑"/>
                <a:cs typeface="Times New Roman"/>
              </a:rPr>
              <a:t>三、平均速度和瞬时速度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平均速度：描述物体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在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 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运动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的平均快慢程度，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只能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描述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物体运动的快慢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瞬时速度：描述物体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在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运动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的快慢，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可以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描述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物体运动的快慢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3.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速率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：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的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大小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4.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匀速直线运动：瞬时速度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保持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的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运动，在匀速直线运动中，平均速度与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瞬时速度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574" y="6026030"/>
            <a:ext cx="2674827" cy="82956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341361" y="1279714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一段时间内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0438819" y="1279714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粗略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340393" y="2679234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某一时刻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667174" y="2679234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精确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902281" y="4047386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瞬时速度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428739" y="4767466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不变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019182" y="546217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相等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0899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5" grpId="0"/>
      <p:bldP spid="15" grpId="1"/>
      <p:bldP spid="9" grpId="0"/>
      <p:bldP spid="9" grpId="1"/>
      <p:bldP spid="17" grpId="0"/>
      <p:bldP spid="17" grpId="1"/>
      <p:bldP spid="10" grpId="0"/>
      <p:bldP spid="10" grpId="1"/>
      <p:bldP spid="11" grpId="0"/>
      <p:bldP spid="11" grpId="1"/>
      <p:bldP spid="22" grpId="0"/>
      <p:bldP spid="2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79787" y="258529"/>
            <a:ext cx="1121051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tabLst>
                <a:tab pos="2250440" algn="l"/>
              </a:tabLst>
            </a:pPr>
            <a:r>
              <a:rPr lang="en-US" altLang="zh-CN" sz="2800" b="1" kern="100" dirty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[</a:t>
            </a:r>
            <a:r>
              <a:rPr lang="zh-CN" altLang="zh-CN" sz="2800" b="1" kern="100" dirty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即学即用</a:t>
            </a:r>
            <a:r>
              <a:rPr lang="en-US" altLang="zh-CN" sz="2800" b="1" kern="100" dirty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] </a:t>
            </a:r>
            <a:endParaRPr lang="en-US" altLang="zh-CN" sz="2800" kern="100" dirty="0">
              <a:solidFill>
                <a:prstClr val="black"/>
              </a:solidFill>
              <a:latin typeface="Times New Roman"/>
              <a:ea typeface="华文细黑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判断下列说法的正误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速度在数值上等于单位时间内通过的路程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.(       )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(2)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两物体的速度分别是</a:t>
            </a:r>
            <a:r>
              <a:rPr lang="en-US" altLang="zh-CN" sz="2800" i="1" kern="100" dirty="0">
                <a:latin typeface="Book Antiqua"/>
                <a:ea typeface="华文细黑"/>
                <a:cs typeface="Times New Roman"/>
              </a:rPr>
              <a:t>v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 m/s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</a:t>
            </a:r>
            <a:r>
              <a:rPr lang="en-US" altLang="zh-CN" sz="2800" i="1" kern="100" dirty="0">
                <a:latin typeface="Book Antiqua"/>
                <a:ea typeface="华文细黑"/>
                <a:cs typeface="Times New Roman"/>
              </a:rPr>
              <a:t>v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＝－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3 m/s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，则它们的大小关系为</a:t>
            </a:r>
            <a:r>
              <a:rPr lang="en-US" altLang="zh-CN" sz="2800" i="1" kern="100" dirty="0">
                <a:latin typeface="Book Antiqua"/>
                <a:ea typeface="华文细黑"/>
                <a:cs typeface="Times New Roman"/>
              </a:rPr>
              <a:t>v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＞</a:t>
            </a:r>
            <a:r>
              <a:rPr lang="en-US" altLang="zh-CN" sz="2800" i="1" kern="100" dirty="0" smtClean="0">
                <a:latin typeface="Book Antiqua"/>
                <a:ea typeface="华文细黑"/>
                <a:cs typeface="Times New Roman"/>
              </a:rPr>
              <a:t>v</a:t>
            </a:r>
            <a:r>
              <a:rPr lang="en-US" altLang="zh-CN" sz="2800" kern="100" baseline="-25000" dirty="0" smtClean="0">
                <a:latin typeface="Times New Roman"/>
                <a:ea typeface="华文细黑"/>
                <a:cs typeface="Courier New"/>
              </a:rPr>
              <a:t>2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.(       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)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(3)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物体的平均速度为零，则物体一定处于静止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状态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.(       )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(4)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子弹以速度</a:t>
            </a:r>
            <a:r>
              <a:rPr lang="en-US" altLang="zh-CN" sz="2800" i="1" kern="100" dirty="0"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从枪口射出，</a:t>
            </a:r>
            <a:r>
              <a:rPr lang="en-US" altLang="zh-CN" sz="2800" i="1" kern="100" dirty="0"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指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瞬时速度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.(       )</a:t>
            </a:r>
            <a:endParaRPr lang="en-US" altLang="zh-CN" sz="1050" kern="100" dirty="0" smtClean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2.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某</a:t>
            </a:r>
            <a:r>
              <a:rPr lang="zh-CN" altLang="zh-CN" sz="2800" kern="100" spc="-100" dirty="0">
                <a:latin typeface="Times New Roman" pitchFamily="18" charset="0"/>
                <a:ea typeface="华文细黑"/>
                <a:cs typeface="Times New Roman"/>
              </a:rPr>
              <a:t>质点沿一直线运动，在第</a:t>
            </a:r>
            <a:r>
              <a:rPr lang="en-US" altLang="zh-CN" sz="2800" kern="100" spc="-100" dirty="0">
                <a:latin typeface="Times New Roman" pitchFamily="18" charset="0"/>
                <a:ea typeface="华文细黑"/>
                <a:cs typeface="Courier New"/>
              </a:rPr>
              <a:t>1 s</a:t>
            </a:r>
            <a:r>
              <a:rPr lang="zh-CN" altLang="zh-CN" sz="2800" kern="100" spc="-100" dirty="0">
                <a:latin typeface="Times New Roman" pitchFamily="18" charset="0"/>
                <a:ea typeface="华文细黑"/>
                <a:cs typeface="Times New Roman"/>
              </a:rPr>
              <a:t>内通过的位移为</a:t>
            </a:r>
            <a:r>
              <a:rPr lang="en-US" altLang="zh-CN" sz="2800" kern="100" spc="-100" dirty="0">
                <a:latin typeface="Times New Roman" pitchFamily="18" charset="0"/>
                <a:ea typeface="华文细黑"/>
                <a:cs typeface="Courier New"/>
              </a:rPr>
              <a:t>2 m</a:t>
            </a:r>
            <a:r>
              <a:rPr lang="zh-CN" altLang="zh-CN" sz="2800" kern="100" spc="-100" dirty="0">
                <a:latin typeface="Times New Roman" pitchFamily="18" charset="0"/>
                <a:ea typeface="华文细黑"/>
                <a:cs typeface="Times New Roman"/>
              </a:rPr>
              <a:t>，第</a:t>
            </a:r>
            <a:r>
              <a:rPr lang="en-US" altLang="zh-CN" sz="2800" kern="100" spc="-100" dirty="0">
                <a:latin typeface="Times New Roman" pitchFamily="18" charset="0"/>
                <a:ea typeface="华文细黑"/>
                <a:cs typeface="Courier New"/>
              </a:rPr>
              <a:t>2 s</a:t>
            </a:r>
            <a:r>
              <a:rPr lang="zh-CN" altLang="zh-CN" sz="2800" kern="100" spc="-100" dirty="0">
                <a:latin typeface="Times New Roman" pitchFamily="18" charset="0"/>
                <a:ea typeface="华文细黑"/>
                <a:cs typeface="Times New Roman"/>
              </a:rPr>
              <a:t>内通过的位移</a:t>
            </a:r>
            <a:r>
              <a:rPr lang="zh-CN" altLang="zh-CN" sz="2800" kern="100" dirty="0">
                <a:latin typeface="Times New Roman" pitchFamily="18" charset="0"/>
                <a:ea typeface="华文细黑"/>
                <a:cs typeface="Times New Roman"/>
              </a:rPr>
              <a:t>为</a:t>
            </a:r>
            <a:r>
              <a:rPr lang="en-US" altLang="zh-CN" sz="2800" kern="100" dirty="0">
                <a:latin typeface="Times New Roman" pitchFamily="18" charset="0"/>
                <a:ea typeface="华文细黑"/>
                <a:cs typeface="Courier New"/>
              </a:rPr>
              <a:t>4 m</a:t>
            </a:r>
            <a:r>
              <a:rPr lang="zh-CN" altLang="zh-CN" sz="2800" kern="100" dirty="0">
                <a:latin typeface="Times New Roman" pitchFamily="18" charset="0"/>
                <a:ea typeface="华文细黑"/>
                <a:cs typeface="Times New Roman"/>
              </a:rPr>
              <a:t>，则质点在第</a:t>
            </a:r>
            <a:r>
              <a:rPr lang="en-US" altLang="zh-CN" sz="2800" kern="100" dirty="0">
                <a:latin typeface="Times New Roman" pitchFamily="18" charset="0"/>
                <a:ea typeface="华文细黑"/>
                <a:cs typeface="Courier New"/>
              </a:rPr>
              <a:t>2 s</a:t>
            </a:r>
            <a:r>
              <a:rPr lang="zh-CN" altLang="zh-CN" sz="2800" kern="100" dirty="0">
                <a:latin typeface="Times New Roman" pitchFamily="18" charset="0"/>
                <a:ea typeface="华文细黑"/>
                <a:cs typeface="Times New Roman"/>
              </a:rPr>
              <a:t>内的平均速度为</a:t>
            </a:r>
            <a:r>
              <a:rPr lang="en-US" altLang="zh-CN" sz="2800" u="sng" kern="100" dirty="0">
                <a:latin typeface="Times New Roman" pitchFamily="18" charset="0"/>
                <a:ea typeface="华文细黑"/>
                <a:cs typeface="Courier New"/>
              </a:rPr>
              <a:t>  </a:t>
            </a:r>
            <a:r>
              <a:rPr lang="en-US" altLang="zh-CN" sz="2800" u="sng" kern="100" dirty="0" smtClean="0">
                <a:latin typeface="Times New Roman" pitchFamily="18" charset="0"/>
                <a:ea typeface="华文细黑"/>
                <a:cs typeface="Courier New"/>
              </a:rPr>
              <a:t>   </a:t>
            </a:r>
            <a:r>
              <a:rPr lang="en-US" altLang="zh-CN" sz="2800" kern="100" dirty="0" smtClean="0">
                <a:latin typeface="Times New Roman" pitchFamily="18" charset="0"/>
                <a:ea typeface="华文细黑"/>
                <a:cs typeface="Courier New"/>
              </a:rPr>
              <a:t>m</a:t>
            </a:r>
            <a:r>
              <a:rPr lang="en-US" altLang="zh-CN" sz="2800" kern="100" dirty="0" smtClean="0">
                <a:latin typeface="Times New Roman" pitchFamily="18" charset="0"/>
                <a:ea typeface="华文细黑"/>
                <a:cs typeface="Times New Roman"/>
              </a:rPr>
              <a:t>/s,2 </a:t>
            </a:r>
            <a:r>
              <a:rPr lang="en-US" altLang="zh-CN" sz="2800" kern="100" dirty="0">
                <a:latin typeface="Times New Roman" pitchFamily="18" charset="0"/>
                <a:ea typeface="华文细黑"/>
                <a:cs typeface="Times New Roman"/>
              </a:rPr>
              <a:t>s</a:t>
            </a:r>
            <a:r>
              <a:rPr lang="zh-CN" altLang="zh-CN" sz="2800" kern="100" dirty="0">
                <a:latin typeface="Times New Roman" pitchFamily="18" charset="0"/>
                <a:ea typeface="华文细黑"/>
                <a:cs typeface="Times New Roman"/>
              </a:rPr>
              <a:t>内的平均速度</a:t>
            </a:r>
            <a:r>
              <a:rPr lang="zh-CN" altLang="zh-CN" sz="2800" kern="100" dirty="0" smtClean="0">
                <a:latin typeface="Times New Roman" pitchFamily="18" charset="0"/>
                <a:ea typeface="华文细黑"/>
                <a:cs typeface="Times New Roman"/>
              </a:rPr>
              <a:t>为</a:t>
            </a:r>
            <a:r>
              <a:rPr lang="en-US" altLang="zh-CN" sz="2800" u="sng" kern="100" dirty="0" smtClean="0">
                <a:latin typeface="Times New Roman" pitchFamily="18" charset="0"/>
                <a:ea typeface="华文细黑"/>
                <a:cs typeface="Times New Roman"/>
              </a:rPr>
              <a:t>     </a:t>
            </a:r>
            <a:r>
              <a:rPr lang="en-US" altLang="zh-CN" sz="2800" kern="100" dirty="0">
                <a:latin typeface="Times New Roman" pitchFamily="18" charset="0"/>
                <a:ea typeface="华文细黑"/>
                <a:cs typeface="Times New Roman"/>
              </a:rPr>
              <a:t>m/</a:t>
            </a:r>
            <a:r>
              <a:rPr lang="en-US" altLang="zh-CN" sz="2800" kern="100" dirty="0">
                <a:latin typeface="Times New Roman" pitchFamily="18" charset="0"/>
                <a:ea typeface="华文细黑"/>
                <a:cs typeface="Courier New"/>
              </a:rPr>
              <a:t>s</a:t>
            </a:r>
            <a:r>
              <a:rPr lang="en-US" altLang="zh-CN" sz="2800" kern="100" dirty="0" smtClean="0">
                <a:latin typeface="Times New Roman" pitchFamily="18" charset="0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Times New Roman" pitchFamily="18" charset="0"/>
              <a:cs typeface="Courier New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77281" y="348730"/>
            <a:ext cx="11435850" cy="29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tabLst>
                <a:tab pos="2250440" algn="l"/>
              </a:tabLst>
            </a:pP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10" name="矩形 9"/>
          <p:cNvSpPr/>
          <p:nvPr/>
        </p:nvSpPr>
        <p:spPr>
          <a:xfrm>
            <a:off x="7640587" y="1670234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宋体"/>
                <a:ea typeface="华文细黑"/>
                <a:cs typeface="Times New Roman"/>
              </a:rPr>
              <a:t>×</a:t>
            </a:r>
            <a:endParaRPr lang="zh-CN" altLang="en-US" sz="2800" kern="100" dirty="0">
              <a:solidFill>
                <a:srgbClr val="C00000"/>
              </a:solidFill>
              <a:latin typeface="宋体"/>
              <a:ea typeface="华文细黑"/>
              <a:cs typeface="Times New Roman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734086" y="2986698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宋体"/>
                <a:ea typeface="华文细黑"/>
                <a:cs typeface="Times New Roman"/>
              </a:rPr>
              <a:t>×</a:t>
            </a:r>
            <a:endParaRPr lang="zh-CN" altLang="en-US" sz="2800" kern="100" dirty="0">
              <a:solidFill>
                <a:srgbClr val="C00000"/>
              </a:solidFill>
              <a:latin typeface="宋体"/>
              <a:ea typeface="华文细黑"/>
              <a:cs typeface="Times New Roman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708702" y="3587149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宋体"/>
                <a:ea typeface="华文细黑"/>
                <a:cs typeface="Times New Roman"/>
              </a:rPr>
              <a:t>×</a:t>
            </a:r>
            <a:endParaRPr lang="zh-CN" altLang="en-US" sz="2800" kern="100" dirty="0">
              <a:solidFill>
                <a:srgbClr val="C00000"/>
              </a:solidFill>
              <a:latin typeface="宋体"/>
              <a:ea typeface="华文细黑"/>
              <a:cs typeface="Times New Roman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270387" y="4251474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宋体"/>
                <a:ea typeface="华文细黑"/>
                <a:cs typeface="Times New Roman"/>
              </a:rPr>
              <a:t>√</a:t>
            </a:r>
            <a:endParaRPr lang="zh-CN" altLang="en-US" sz="2800" kern="100" dirty="0">
              <a:solidFill>
                <a:srgbClr val="C00000"/>
              </a:solidFill>
              <a:latin typeface="宋体"/>
              <a:ea typeface="华文细黑"/>
              <a:cs typeface="Times New Roman"/>
            </a:endParaRPr>
          </a:p>
        </p:txBody>
      </p:sp>
      <p:pic>
        <p:nvPicPr>
          <p:cNvPr id="13" name="图片 1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440" y="5734050"/>
            <a:ext cx="602973" cy="602973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502772" y="550609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4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Courier New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446166" y="550609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3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51985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8" grpId="0"/>
      <p:bldP spid="8" grpId="1"/>
      <p:bldP spid="2" grpId="0"/>
      <p:bldP spid="2" grpId="1"/>
      <p:bldP spid="14" grpId="0"/>
      <p:bldP spid="1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6"/>
          <p:cNvSpPr/>
          <p:nvPr/>
        </p:nvSpPr>
        <p:spPr>
          <a:xfrm>
            <a:off x="0" y="2709714"/>
            <a:ext cx="8590412" cy="962038"/>
          </a:xfrm>
          <a:prstGeom prst="roundRect">
            <a:avLst>
              <a:gd name="adj" fmla="val 13060"/>
            </a:avLst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5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重点探究</a:t>
            </a:r>
            <a:endParaRPr lang="en-US" altLang="zh-CN" sz="55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Users\Administrator\Desktop\用！！！\风景图片\新图！\3运动会\timg (74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05" r="17480"/>
          <a:stretch/>
        </p:blipFill>
        <p:spPr bwMode="auto">
          <a:xfrm>
            <a:off x="8590413" y="794"/>
            <a:ext cx="360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2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5947</TotalTime>
  <Words>1388</Words>
  <Application>Microsoft Office PowerPoint</Application>
  <PresentationFormat>自定义</PresentationFormat>
  <Paragraphs>240</Paragraphs>
  <Slides>29</Slides>
  <Notes>0</Notes>
  <HiddenSlides>2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1" baseType="lpstr">
      <vt:lpstr>7_Office 主题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6228</cp:revision>
  <dcterms:created xsi:type="dcterms:W3CDTF">2014-11-27T01:03:00Z</dcterms:created>
  <dcterms:modified xsi:type="dcterms:W3CDTF">2018-06-30T02:33:18Z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2052-10.1.0.5458</vt:lpwstr>
  </property>
</Properties>
</file>