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672" r:id="rId2"/>
    <p:sldId id="1263" r:id="rId3"/>
    <p:sldId id="699" r:id="rId4"/>
    <p:sldId id="1104" r:id="rId5"/>
    <p:sldId id="1409" r:id="rId6"/>
    <p:sldId id="1457" r:id="rId7"/>
    <p:sldId id="1460" r:id="rId8"/>
    <p:sldId id="1393" r:id="rId9"/>
    <p:sldId id="1462" r:id="rId10"/>
    <p:sldId id="1126" r:id="rId11"/>
    <p:sldId id="1127" r:id="rId12"/>
    <p:sldId id="1426" r:id="rId13"/>
    <p:sldId id="1369" r:id="rId14"/>
    <p:sldId id="1466" r:id="rId15"/>
    <p:sldId id="1467" r:id="rId16"/>
    <p:sldId id="1468" r:id="rId17"/>
    <p:sldId id="1400" r:id="rId18"/>
    <p:sldId id="1471" r:id="rId19"/>
    <p:sldId id="1472" r:id="rId20"/>
    <p:sldId id="1474" r:id="rId21"/>
    <p:sldId id="1475" r:id="rId22"/>
    <p:sldId id="1483" r:id="rId23"/>
    <p:sldId id="1476" r:id="rId24"/>
    <p:sldId id="1485" r:id="rId25"/>
    <p:sldId id="1486" r:id="rId26"/>
    <p:sldId id="1115" r:id="rId27"/>
    <p:sldId id="1059" r:id="rId28"/>
    <p:sldId id="1487" r:id="rId29"/>
    <p:sldId id="1060" r:id="rId30"/>
    <p:sldId id="1061" r:id="rId31"/>
    <p:sldId id="1489" r:id="rId32"/>
    <p:sldId id="1363" r:id="rId33"/>
    <p:sldId id="1491" r:id="rId34"/>
    <p:sldId id="1493" r:id="rId35"/>
    <p:sldId id="1494" r:id="rId36"/>
    <p:sldId id="1495" r:id="rId37"/>
    <p:sldId id="1401" r:id="rId38"/>
    <p:sldId id="1496" r:id="rId39"/>
    <p:sldId id="1437" r:id="rId40"/>
    <p:sldId id="1498" r:id="rId41"/>
    <p:sldId id="1499" r:id="rId42"/>
    <p:sldId id="441" r:id="rId43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 varScale="1">
        <p:scale>
          <a:sx n="84" d="100"/>
          <a:sy n="84" d="100"/>
        </p:scale>
        <p:origin x="-82" y="-67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package" Target="../embeddings/Microsoft_Word___3.docx"/><Relationship Id="rId7" Type="http://schemas.openxmlformats.org/officeDocument/2006/relationships/slide" Target="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10" Type="http://schemas.openxmlformats.org/officeDocument/2006/relationships/slide" Target="slide39.xml"/><Relationship Id="rId4" Type="http://schemas.openxmlformats.org/officeDocument/2006/relationships/image" Target="../media/image17.emf"/><Relationship Id="rId9" Type="http://schemas.openxmlformats.org/officeDocument/2006/relationships/slide" Target="slide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10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9.xml"/><Relationship Id="rId7" Type="http://schemas.openxmlformats.org/officeDocument/2006/relationships/slide" Target="slide3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30.xml"/><Relationship Id="rId9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7.xml"/><Relationship Id="rId7" Type="http://schemas.openxmlformats.org/officeDocument/2006/relationships/slide" Target="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10" Type="http://schemas.openxmlformats.org/officeDocument/2006/relationships/image" Target="../media/image19.emf"/><Relationship Id="rId4" Type="http://schemas.openxmlformats.org/officeDocument/2006/relationships/slide" Target="slide29.xml"/><Relationship Id="rId9" Type="http://schemas.openxmlformats.org/officeDocument/2006/relationships/package" Target="../embeddings/Microsoft_Word___4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7.xml"/><Relationship Id="rId7" Type="http://schemas.openxmlformats.org/officeDocument/2006/relationships/slide" Target="slide37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29.xml"/><Relationship Id="rId7" Type="http://schemas.openxmlformats.org/officeDocument/2006/relationships/slide" Target="slide3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30.xml"/><Relationship Id="rId9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23.png"/><Relationship Id="rId7" Type="http://schemas.openxmlformats.org/officeDocument/2006/relationships/slide" Target="slide3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7.xml"/><Relationship Id="rId9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22.png"/><Relationship Id="rId7" Type="http://schemas.openxmlformats.org/officeDocument/2006/relationships/slide" Target="slide30.xml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slide" Target="slide29.xml"/><Relationship Id="rId11" Type="http://schemas.openxmlformats.org/officeDocument/2006/relationships/package" Target="../embeddings/Microsoft_Word___5.docx"/><Relationship Id="rId5" Type="http://schemas.openxmlformats.org/officeDocument/2006/relationships/slide" Target="slide27.xml"/><Relationship Id="rId10" Type="http://schemas.openxmlformats.org/officeDocument/2006/relationships/slide" Target="slide39.xml"/><Relationship Id="rId4" Type="http://schemas.openxmlformats.org/officeDocument/2006/relationships/image" Target="../media/image23.png"/><Relationship Id="rId9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9.xml"/><Relationship Id="rId7" Type="http://schemas.openxmlformats.org/officeDocument/2006/relationships/slide" Target="slide3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30.xml"/><Relationship Id="rId9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9.png"/><Relationship Id="rId3" Type="http://schemas.openxmlformats.org/officeDocument/2006/relationships/slide" Target="slide27.xml"/><Relationship Id="rId7" Type="http://schemas.openxmlformats.org/officeDocument/2006/relationships/slide" Target="slide37.xml"/><Relationship Id="rId12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slide" Target="slide32.xml"/><Relationship Id="rId11" Type="http://schemas.openxmlformats.org/officeDocument/2006/relationships/image" Target="../media/image27.emf"/><Relationship Id="rId5" Type="http://schemas.openxmlformats.org/officeDocument/2006/relationships/slide" Target="slide30.xml"/><Relationship Id="rId10" Type="http://schemas.openxmlformats.org/officeDocument/2006/relationships/package" Target="../embeddings/Microsoft_Word___6.docx"/><Relationship Id="rId4" Type="http://schemas.openxmlformats.org/officeDocument/2006/relationships/slide" Target="slide29.xml"/><Relationship Id="rId9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 descr="C:\Users\Administrator\Desktop\用！！！\风景图片\新图！\3运动会\timg (2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 b="7724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标题 2"/>
          <p:cNvSpPr txBox="1">
            <a:spLocks/>
          </p:cNvSpPr>
          <p:nvPr/>
        </p:nvSpPr>
        <p:spPr>
          <a:xfrm>
            <a:off x="2896374" y="4272547"/>
            <a:ext cx="9145016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实验：探究弹力与弹簧伸长量的关系</a:t>
            </a:r>
          </a:p>
        </p:txBody>
      </p:sp>
      <p:sp>
        <p:nvSpPr>
          <p:cNvPr id="14" name="副标题 3"/>
          <p:cNvSpPr txBox="1">
            <a:spLocks/>
          </p:cNvSpPr>
          <p:nvPr/>
        </p:nvSpPr>
        <p:spPr>
          <a:xfrm>
            <a:off x="289637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第三章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相互作用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题型演练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18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r="10255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3153" y="601162"/>
            <a:ext cx="11512496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7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　以下是某同学所进行的</a:t>
            </a:r>
            <a:r>
              <a:rPr lang="en-US" altLang="zh-CN" sz="27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探究弹力与弹簧伸长量的关系</a:t>
            </a:r>
            <a:r>
              <a:rPr lang="en-US" altLang="zh-CN" sz="27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的实验步骤：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将一个弹簧的上端固定在铁架台上，竖直悬挂起来，在弹簧下挂一个钩码，记下钩码的质量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7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，此时弹簧平衡，弹力大小为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7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7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，并用刻度尺测量出此时弹簧的长度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7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，并记录到表格中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再增加钩码，重复上述的操作，逐渐增加钩码的重力，得到多组数据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700" kern="100" spc="-100" dirty="0">
                <a:latin typeface="Times New Roman"/>
                <a:ea typeface="华文细黑"/>
                <a:cs typeface="Times New Roman"/>
              </a:rPr>
              <a:t>以力</a:t>
            </a:r>
            <a:r>
              <a:rPr lang="en-US" altLang="zh-CN" sz="27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700" kern="100" spc="-100" dirty="0">
                <a:latin typeface="Times New Roman"/>
                <a:ea typeface="华文细黑"/>
                <a:cs typeface="Times New Roman"/>
              </a:rPr>
              <a:t>为纵坐标，以弹簧长度</a:t>
            </a:r>
            <a:r>
              <a:rPr lang="en-US" altLang="zh-CN" sz="2700" i="1" kern="100" spc="-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700" i="1" kern="100" spc="-100" baseline="-250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700" kern="100" spc="-100" dirty="0">
                <a:latin typeface="Times New Roman"/>
                <a:ea typeface="华文细黑"/>
                <a:cs typeface="Times New Roman"/>
              </a:rPr>
              <a:t>为横坐标，根据所测的数据在坐标纸上描点</a:t>
            </a:r>
            <a:r>
              <a:rPr lang="en-US" altLang="zh-CN" sz="2700" kern="100" spc="-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spc="-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按坐标纸上所描各点的分布与走向，作出一条平滑的曲线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包括直线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(5)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根</a:t>
            </a:r>
            <a:r>
              <a:rPr lang="zh-CN" altLang="zh-CN" sz="2700" kern="100" spc="-100" dirty="0">
                <a:latin typeface="Times New Roman"/>
                <a:ea typeface="华文细黑"/>
                <a:cs typeface="Times New Roman"/>
              </a:rPr>
              <a:t>据图线的特点，分析弹簧的弹力</a:t>
            </a:r>
            <a:r>
              <a:rPr lang="en-US" altLang="zh-CN" sz="27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700" kern="100" spc="-100" dirty="0">
                <a:latin typeface="Times New Roman"/>
                <a:ea typeface="华文细黑"/>
                <a:cs typeface="Times New Roman"/>
              </a:rPr>
              <a:t>与弹簧长度</a:t>
            </a:r>
            <a:r>
              <a:rPr lang="en-US" altLang="zh-CN" sz="2700" i="1" kern="100" spc="-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700" i="1" kern="100" spc="-100" baseline="-250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700" kern="100" spc="-100" dirty="0">
                <a:latin typeface="Times New Roman"/>
                <a:ea typeface="华文细黑"/>
                <a:cs typeface="Times New Roman"/>
              </a:rPr>
              <a:t>的关系，并得出实验结论</a:t>
            </a:r>
            <a:r>
              <a:rPr lang="en-US" altLang="zh-CN" sz="2700" kern="100" spc="-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spc="-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以上步骤中至少有三个不当之处，请将不合理的地方找出来并进行修正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一、实验原理及操作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0" name="矩形 19"/>
          <p:cNvSpPr/>
          <p:nvPr/>
        </p:nvSpPr>
        <p:spPr>
          <a:xfrm>
            <a:off x="293153" y="6040744"/>
            <a:ext cx="2262158" cy="640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7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7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endParaRPr lang="zh-CN" altLang="en-US" sz="2700" kern="100" dirty="0">
              <a:solidFill>
                <a:srgbClr val="C00000"/>
              </a:solidFill>
              <a:latin typeface="Times New Roman"/>
              <a:ea typeface="华文细黑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51885" y="1002298"/>
            <a:ext cx="11110137" cy="422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中还应该测出弹簧的原长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，此时应在不挂钩码的情况下，让弹簧保持自然下垂状态，用刻度尺测出从悬点到弹簧下端的长度即为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中建立坐标系时应该以弹簧的形变量为横坐标，因为探究的是弹力与弹簧伸长量的关系；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(5)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中应分析弹力与弹簧伸长量的关系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361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02306" y="1197546"/>
            <a:ext cx="11365790" cy="211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某同学探究弹力与弹簧伸长量的关系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将弹簧悬挂在铁架台上，将刻度尺固定在弹簧一侧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弹簧轴线和刻度尺都应在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水平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竖直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二、实验数据的处理及误差分析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7" name="矩形 6"/>
          <p:cNvSpPr/>
          <p:nvPr/>
        </p:nvSpPr>
        <p:spPr>
          <a:xfrm>
            <a:off x="1591995" y="27015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竖直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2306" y="3267839"/>
            <a:ext cx="11365790" cy="1406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为保证弹簧的形变只由砝码和砝码盘的重力产生，弹簧轴线和刻度尺均应在竖直方向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283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02306" y="4762530"/>
            <a:ext cx="1136579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弹簧静止稳定时，记录原长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；表中的数据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与其他数据有效数字位数不同，所以数据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不规范，标准数据应读至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位的后两位，最后一位应为估读值，所以刻度尺的最小分度为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 mm.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2306" y="138634"/>
            <a:ext cx="11365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弹簧自然悬挂，待弹簧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______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时，长度记为</a:t>
            </a:r>
            <a:r>
              <a:rPr lang="en-US" altLang="zh-CN" sz="2800" i="1" kern="100" dirty="0">
                <a:latin typeface="Times New Roman"/>
                <a:ea typeface="华文细黑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；弹簧下端挂上砝码盘时，弹簧长度记为</a:t>
            </a:r>
            <a:r>
              <a:rPr lang="en-US" altLang="zh-CN" sz="2800" i="1" kern="100" dirty="0">
                <a:latin typeface="Times New Roman"/>
                <a:ea typeface="华文细黑"/>
              </a:rPr>
              <a:t>L</a:t>
            </a:r>
            <a:r>
              <a:rPr lang="en-US" altLang="zh-CN" sz="2800" i="1" kern="100" baseline="-25000" dirty="0">
                <a:latin typeface="Times New Roman"/>
                <a:ea typeface="华文细黑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；在砝码盘中每次增加</a:t>
            </a:r>
            <a:r>
              <a:rPr lang="en-US" altLang="zh-CN" sz="2800" kern="100" dirty="0">
                <a:latin typeface="Times New Roman"/>
                <a:ea typeface="华文细黑"/>
              </a:rPr>
              <a:t>10 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砝码，弹簧长度依次记为</a:t>
            </a:r>
            <a:r>
              <a:rPr lang="en-US" altLang="zh-CN" sz="2800" i="1" kern="100" dirty="0">
                <a:latin typeface="Times New Roman"/>
                <a:ea typeface="华文细黑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至</a:t>
            </a:r>
            <a:r>
              <a:rPr lang="en-US" altLang="zh-CN" sz="2800" i="1" kern="100" dirty="0">
                <a:latin typeface="Times New Roman"/>
                <a:ea typeface="华文细黑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</a:rPr>
              <a:t>6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数据如下表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71310"/>
              </p:ext>
            </p:extLst>
          </p:nvPr>
        </p:nvGraphicFramePr>
        <p:xfrm>
          <a:off x="955071" y="2196386"/>
          <a:ext cx="10280271" cy="1280160"/>
        </p:xfrm>
        <a:graphic>
          <a:graphicData uri="http://schemas.openxmlformats.org/drawingml/2006/table">
            <a:tbl>
              <a:tblPr/>
              <a:tblGrid>
                <a:gridCol w="1771764"/>
                <a:gridCol w="1079873"/>
                <a:gridCol w="1079873"/>
                <a:gridCol w="1079873"/>
                <a:gridCol w="1079873"/>
                <a:gridCol w="949396"/>
                <a:gridCol w="1079873"/>
                <a:gridCol w="1079873"/>
                <a:gridCol w="1079873"/>
              </a:tblGrid>
              <a:tr h="2057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代表符号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kern="100" baseline="-250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i="1" kern="100" baseline="-250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x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kern="100" baseline="-250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kern="100" baseline="-250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kern="100" baseline="-250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kern="100" baseline="-250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4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kern="100" baseline="-250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kern="100" baseline="-250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6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数值</a:t>
                      </a: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(cm)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25.35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27.35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29.35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31.30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33.4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35.35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37.40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39.30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02306" y="3511041"/>
            <a:ext cx="1136579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表中有一个数值记录不规范，代表符号为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由表可知所用刻度尺的最小分度为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________.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5851" y="2106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稳定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75326" y="3569762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L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</a:rPr>
              <a:t>3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19095" y="4232042"/>
            <a:ext cx="101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1 mm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  <p:bldP spid="8" grpId="0"/>
      <p:bldP spid="8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02306" y="200980"/>
            <a:ext cx="1136579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该同学根据表中数据作的图，纵轴是砝码的质量，横轴是弹簧长度与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的差值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05774" y="889692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L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/>
                <a:ea typeface="华文细黑"/>
              </a:rPr>
              <a:t>x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pic>
        <p:nvPicPr>
          <p:cNvPr id="78850" name="Picture 2" descr="\\贾文\贾文\源文件\同步\物理 人教 必修1 新课标\3-5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24" y="1763948"/>
            <a:ext cx="4782965" cy="313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33569" y="512916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2306" y="5621900"/>
            <a:ext cx="1136579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题图知所挂砝码质量为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，所以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i="1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为弹簧长度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spc="-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20797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58573" y="5870061"/>
            <a:ext cx="11253257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0.01 kg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10 g.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8573" y="200980"/>
            <a:ext cx="112532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由图可知弹簧的劲度系数为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_______N/m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；通过图和表可知砝码盘的质量为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g.(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结果保留两位有效数字，重力加速度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9.8 N</a:t>
            </a:r>
            <a:r>
              <a:rPr lang="en-US" altLang="zh-CN" sz="2800" kern="100" dirty="0">
                <a:latin typeface="IPAPANNEW"/>
                <a:ea typeface="华文细黑"/>
                <a:cs typeface="Times New Roman"/>
              </a:rPr>
              <a:t>/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kg)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67563" y="30412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4.9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8573" y="1526218"/>
            <a:ext cx="11253257" cy="130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由胡克定律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知，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，即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，所以图线斜率即为弹簧的劲度系数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9" name="矩形 8"/>
          <p:cNvSpPr/>
          <p:nvPr/>
        </p:nvSpPr>
        <p:spPr>
          <a:xfrm>
            <a:off x="1735043" y="93999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10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321623"/>
              </p:ext>
            </p:extLst>
          </p:nvPr>
        </p:nvGraphicFramePr>
        <p:xfrm>
          <a:off x="581070" y="2920240"/>
          <a:ext cx="7773988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3" name="文档" r:id="rId3" imgW="7774214" imgH="1462710" progId="Word.Document.12">
                  <p:embed/>
                </p:oleObj>
              </mc:Choice>
              <mc:Fallback>
                <p:oleObj name="文档" r:id="rId3" imgW="7774214" imgH="146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070" y="2920240"/>
                        <a:ext cx="7773988" cy="146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58573" y="4057546"/>
            <a:ext cx="11253257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同理，砝码盘的质量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54365"/>
              </p:ext>
            </p:extLst>
          </p:nvPr>
        </p:nvGraphicFramePr>
        <p:xfrm>
          <a:off x="581070" y="4927972"/>
          <a:ext cx="778192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4" name="文档" r:id="rId5" imgW="7774214" imgH="1461631" progId="Word.Document.12">
                  <p:embed/>
                </p:oleObj>
              </mc:Choice>
              <mc:Fallback>
                <p:oleObj name="文档" r:id="rId5" imgW="7774214" imgH="14616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070" y="4927972"/>
                        <a:ext cx="7781925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6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" grpId="0"/>
      <p:bldP spid="2" grpId="1"/>
      <p:bldP spid="14" grpId="0"/>
      <p:bldP spid="14" grpId="1"/>
      <p:bldP spid="9" grpId="0"/>
      <p:bldP spid="9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5701" y="1575341"/>
            <a:ext cx="11299010" cy="21424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图象应是过原点的直线，直线的斜率等于弹簧的劲度系数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图象是不过原点的直线，其与横轴的截距等于弹簧的原长，斜率仍然等于弹簧的劲度系数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64" y="601162"/>
            <a:ext cx="2333534" cy="668428"/>
            <a:chOff x="164" y="341996"/>
            <a:chExt cx="2333534" cy="668428"/>
          </a:xfrm>
        </p:grpSpPr>
        <p:sp>
          <p:nvSpPr>
            <p:cNvPr id="19" name="五边形 18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总结提升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6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3731" y="470428"/>
            <a:ext cx="11417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某同学做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探究弹力和弹簧伸长量的关系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的实验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80898" name="Picture 2" descr="\\贾文\贾文\源文件\同步\物理 人教 必修1 新课标\3-6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46" y="1457163"/>
            <a:ext cx="6786500" cy="30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83731" y="1169084"/>
            <a:ext cx="46812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甲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是不挂钩码时弹簧下端指针所指的标尺刻度，其示数为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7.75 cm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；图乙是在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弹簧下端悬挂钩码后指针所指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的标尺刻度，此时弹簧的伸长量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00959" y="456449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15366" y="4460850"/>
            <a:ext cx="2669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6.91(6.90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6.92)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383731" y="5139402"/>
            <a:ext cx="11409907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由题图乙标尺刻度可知示数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14.66 cm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6.91 cm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323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贾文\贾文\源文件\同步\物理 人教 必修1 新课标\3-6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46" y="1807043"/>
            <a:ext cx="6786500" cy="30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86279" y="316890"/>
            <a:ext cx="114178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本实验通过在弹簧下端悬挂钩码的方法来改变弹簧的弹力，关于此操作，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下列选项中规范的做法是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填选项前的字母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逐一增挂钩码，记下每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增加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只钩码后指针所指的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标尺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刻度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和对应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的钩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码总重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随机增减钩码，记下增减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钩</a:t>
            </a:r>
            <a:endParaRPr lang="en-US" altLang="zh-CN" sz="2800" kern="100" spc="-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spc="-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码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后指针所指的标尺刻度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和</a:t>
            </a:r>
            <a:endParaRPr lang="en-US" altLang="zh-CN" sz="2800" kern="100" spc="-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spc="-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对应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的钩码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总重</a:t>
            </a:r>
            <a:endParaRPr lang="zh-CN" altLang="zh-CN" sz="1050" kern="100" spc="-100" dirty="0"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5" name="矩形 4"/>
          <p:cNvSpPr/>
          <p:nvPr/>
        </p:nvSpPr>
        <p:spPr>
          <a:xfrm>
            <a:off x="386279" y="5437594"/>
            <a:ext cx="10793813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为防止弹簧超出弹性限度，应逐渐增加钩码的重量，故选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638" y="161233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3481" y="1197546"/>
            <a:ext cx="10520390" cy="29136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探究弹力与弹簧伸长量之间的关系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学会利用列表法、图象法、函数法处理实验数据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能根据</a:t>
            </a:r>
            <a:r>
              <a:rPr lang="en-US" altLang="zh-CN" sz="2800" i="1" kern="100" dirty="0"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图象求出弹簧的劲度系数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贾文\贾文\源文件\同步\物理 人教 必修1 新课标\3-6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56" y="1807043"/>
            <a:ext cx="6786500" cy="30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86279" y="316890"/>
            <a:ext cx="114178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图丙是该同学描绘的弹簧的伸长量</a:t>
            </a:r>
            <a:r>
              <a:rPr lang="en-US" altLang="zh-CN" sz="2800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与弹力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的关系图线，图线的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AB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段明显偏离直线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OA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，造成这种现象的主要原因</a:t>
            </a:r>
            <a:r>
              <a:rPr lang="zh-CN" altLang="zh-CN" sz="2800" kern="10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是</a:t>
            </a:r>
            <a:r>
              <a:rPr lang="en-US" altLang="zh-CN" sz="2800" kern="10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___________________.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" name="矩形 1"/>
          <p:cNvSpPr/>
          <p:nvPr/>
        </p:nvSpPr>
        <p:spPr>
          <a:xfrm>
            <a:off x="8017638" y="102305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超出弹簧的弹性限度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6279" y="4869954"/>
            <a:ext cx="114178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由题图丙知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段伸长量与弹力不成线性关系，主要原因是钩码重力超出弹簧的弹性限度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937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35328" y="776814"/>
            <a:ext cx="11299436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在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探究弹力与弹簧伸长量的关系，并测定弹簧的劲度系数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实验中，实验装置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示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所用的每个钩码的重力相当于对弹簧提供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了向右恒定的拉力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实验时先测出不挂钩码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时弹簧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的自然长度，再将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个钩码逐个挂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在绳子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的下端，每次测出相应的弹簧总长度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三、创新实验</a:t>
            </a:r>
          </a:p>
        </p:txBody>
      </p:sp>
      <p:pic>
        <p:nvPicPr>
          <p:cNvPr id="82946" name="Picture 2" descr="\\贾文\贾文\源文件\同步\物理 人教 必修1 新课标\3-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09" y="3513118"/>
            <a:ext cx="4268594" cy="23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733569" y="586906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8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35328" y="189434"/>
            <a:ext cx="1129943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有一个同学通过以上实验测量后把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</a:rPr>
              <a:t>6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组数据描点在图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</a:rPr>
              <a:t>6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坐标系中，请作出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</a:rPr>
              <a:t>—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</a:rPr>
              <a:t>L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图线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" name="矩形 1"/>
          <p:cNvSpPr/>
          <p:nvPr/>
        </p:nvSpPr>
        <p:spPr>
          <a:xfrm>
            <a:off x="5733569" y="523279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</a:t>
            </a:r>
            <a:endParaRPr lang="zh-CN" altLang="en-US" dirty="0"/>
          </a:p>
        </p:txBody>
      </p:sp>
      <p:pic>
        <p:nvPicPr>
          <p:cNvPr id="82947" name="Picture 3" descr="\\贾文\贾文\源文件\同步\物理 人教 必修1 新课标\3-5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29" y="1485578"/>
            <a:ext cx="4754354" cy="36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5328" y="5858902"/>
            <a:ext cx="455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—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L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图线如图所示：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435328" y="513882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endParaRPr lang="zh-CN" altLang="en-US" sz="2800" dirty="0"/>
          </a:p>
        </p:txBody>
      </p:sp>
      <p:pic>
        <p:nvPicPr>
          <p:cNvPr id="83970" name="Picture 2" descr="\\贾文\贾文\源文件\同步\物理 人教 必修1 新课标\3-58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30" y="1480804"/>
            <a:ext cx="4754353" cy="36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75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02306" y="4196621"/>
            <a:ext cx="11253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弹簧的原长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即弹力为零时弹簧的长度，由图象可知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 cm.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劲度系数为图象直线部分的斜率，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20 N/m.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2306" y="334338"/>
            <a:ext cx="11365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由此图线可得出该弹簧的原长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，劲度系数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N/m.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4" name="矩形 13"/>
          <p:cNvSpPr/>
          <p:nvPr/>
        </p:nvSpPr>
        <p:spPr>
          <a:xfrm>
            <a:off x="402306" y="366494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endParaRPr lang="zh-CN" altLang="en-US" sz="2800" dirty="0"/>
          </a:p>
        </p:txBody>
      </p:sp>
      <p:pic>
        <p:nvPicPr>
          <p:cNvPr id="15" name="Picture 2" descr="\\贾文\贾文\源文件\同步\物理 人教 必修1 新课标\3-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09" y="1178793"/>
            <a:ext cx="4268594" cy="23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3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570656"/>
              </p:ext>
            </p:extLst>
          </p:nvPr>
        </p:nvGraphicFramePr>
        <p:xfrm>
          <a:off x="1558076" y="3885818"/>
          <a:ext cx="9074261" cy="1920240"/>
        </p:xfrm>
        <a:graphic>
          <a:graphicData uri="http://schemas.openxmlformats.org/drawingml/2006/table">
            <a:tbl>
              <a:tblPr/>
              <a:tblGrid>
                <a:gridCol w="4030511"/>
                <a:gridCol w="840625"/>
                <a:gridCol w="840625"/>
                <a:gridCol w="840625"/>
                <a:gridCol w="840625"/>
                <a:gridCol w="840625"/>
                <a:gridCol w="840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次数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4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6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弹力</a:t>
                      </a:r>
                      <a:r>
                        <a:rPr lang="en-US" sz="2800" i="1" kern="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en-US" sz="2800" kern="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/N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altLang="zh-CN" sz="2800" kern="10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弹簧的长度</a:t>
                      </a:r>
                      <a:r>
                        <a:rPr lang="en-US" sz="2800" i="1" kern="10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kern="10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/(</a:t>
                      </a:r>
                      <a:r>
                        <a:rPr lang="en-US" sz="2800" kern="100" smtClean="0">
                          <a:solidFill>
                            <a:srgbClr val="002060"/>
                          </a:solidFill>
                          <a:effectLst/>
                          <a:latin typeface="宋体"/>
                          <a:ea typeface="华文细黑"/>
                          <a:cs typeface="Times New Roman"/>
                        </a:rPr>
                        <a:t>×</a:t>
                      </a: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10</a:t>
                      </a:r>
                      <a:r>
                        <a:rPr lang="zh-CN" sz="2800" kern="100" baseline="30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－</a:t>
                      </a:r>
                      <a:r>
                        <a:rPr lang="en-US" sz="2800" kern="100" baseline="30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</a:t>
                      </a: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 m)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81986" y="2953360"/>
            <a:ext cx="11253257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记录实验数据的表格如下表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1986" y="334338"/>
            <a:ext cx="69890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试根据该同学以上的实验情况，帮助他设计一个记录实验数据的表格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不必填写其实验测得的具体数据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4" name="矩形 13"/>
          <p:cNvSpPr/>
          <p:nvPr/>
        </p:nvSpPr>
        <p:spPr>
          <a:xfrm>
            <a:off x="381986" y="242168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endParaRPr lang="zh-CN" altLang="en-US" sz="2800" dirty="0"/>
          </a:p>
        </p:txBody>
      </p:sp>
      <p:pic>
        <p:nvPicPr>
          <p:cNvPr id="15" name="Picture 2" descr="\\贾文\贾文\源文件\同步\物理 人教 必修1 新课标\3-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36" y="549474"/>
            <a:ext cx="4268594" cy="23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7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7040" y="4869954"/>
            <a:ext cx="1125325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优点是：可以避免弹簧自身重力对实验的影响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缺点是：弹簧与桌面及绳子与滑轮间存在的摩擦会造成实验误差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7040" y="388615"/>
            <a:ext cx="11036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该同学实验时，把弹簧水平放置与弹簧悬挂放置相比较，优点在于：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__________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，缺点在于：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______________________.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4" name="矩形 13"/>
          <p:cNvSpPr/>
          <p:nvPr/>
        </p:nvSpPr>
        <p:spPr>
          <a:xfrm>
            <a:off x="567040" y="42938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endParaRPr lang="zh-CN" altLang="en-US" sz="2800" dirty="0"/>
          </a:p>
        </p:txBody>
      </p:sp>
      <p:pic>
        <p:nvPicPr>
          <p:cNvPr id="16" name="Picture 2" descr="\\贾文\贾文\源文件\同步\物理 人教 必修1 新课标\3-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09" y="1845618"/>
            <a:ext cx="4268594" cy="23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uiExpand="1" build="allAtOnce"/>
      <p:bldP spid="14" grpId="0"/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18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r="10255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矩形 11"/>
          <p:cNvSpPr/>
          <p:nvPr/>
        </p:nvSpPr>
        <p:spPr>
          <a:xfrm>
            <a:off x="428333" y="549474"/>
            <a:ext cx="11299010" cy="49637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实验器材及原理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探究弹力与弹簧伸长量的关系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实验中，弹簧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弹力的大小为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，弹簧的形变量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伸长量或压缩量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，下列说法正确的是</a:t>
            </a:r>
            <a:r>
              <a:rPr lang="zh-CN" altLang="zh-CN" sz="2800" kern="100" spc="-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spc="-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实验中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的具体数值只能用逐个计算的方法求出来，而没有其他的方法</a:t>
            </a:r>
            <a:endParaRPr lang="zh-CN" altLang="zh-CN" sz="1050" kern="100" spc="-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如果没有测出弹簧原长，用弹簧长度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代替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图线也是过原点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条直线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利用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图线可求出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值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实验时要把所有点连到线上，才能探索得到真实规律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406" y="41498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矩形 11"/>
          <p:cNvSpPr/>
          <p:nvPr/>
        </p:nvSpPr>
        <p:spPr>
          <a:xfrm>
            <a:off x="484269" y="734130"/>
            <a:ext cx="11187139" cy="49637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该实验中进行数据处理，可以采用图象法，并非只能用逐个计算的方法来求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用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弹簧长度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代替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图线不过原点，故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图象中图线的斜率表示劲度系数的大小，故利用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图线可以求出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值，故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实验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时并非把所有点连到线上，而是让线穿过尽量多的点，不能穿过的尽量分布在线的两侧，这样可以剔除误差比较大的点，故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89206" y="3759354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在弹性限度内，图线是经过坐标原点的直线，说明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成正比，故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正确；</a:t>
            </a:r>
            <a:endParaRPr lang="en-US" altLang="zh-CN" sz="2800" kern="100" dirty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弹簧的劲度系数，取决于弹簧自身，故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错误；</a:t>
            </a:r>
            <a:endParaRPr lang="en-US" altLang="zh-CN" sz="2800" kern="100" dirty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由胡克定律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得，图线的斜率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 </a:t>
            </a: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表示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弹簧的劲度系数，故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spc="-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01363"/>
              </p:ext>
            </p:extLst>
          </p:nvPr>
        </p:nvGraphicFramePr>
        <p:xfrm>
          <a:off x="6177374" y="5584866"/>
          <a:ext cx="8128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5" name="文档" r:id="rId3" imgW="813820" imgH="1360853" progId="Word.Document.12">
                  <p:embed/>
                </p:oleObj>
              </mc:Choice>
              <mc:Fallback>
                <p:oleObj name="文档" r:id="rId3" imgW="813820" imgH="1360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7374" y="5584866"/>
                        <a:ext cx="812800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389206" y="-46910"/>
            <a:ext cx="11412000" cy="39192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spc="-100" dirty="0">
                <a:latin typeface="Times New Roman"/>
                <a:ea typeface="华文细黑"/>
                <a:cs typeface="Times New Roman"/>
              </a:rPr>
              <a:t>实验器材及原理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在探究一根轻质弹簧的弹力与伸长量的关系的实验中，根据测量数据作出了弹力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和弹簧的形变量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的关系图象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下列说法正确的是</a:t>
            </a:r>
            <a:r>
              <a:rPr lang="zh-CN" altLang="zh-CN" sz="2800" kern="100" spc="-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spc="-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图线是经过坐标原点的曲线，说明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成正比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图线是经过坐标原点的直线，说明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成正比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弹簧的劲度系数与弹力成正比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图线的斜率的倒数就是弹簧的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劲度系数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558" y="191218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uiExpand="1" build="allAtOnce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8261"/>
              </p:ext>
            </p:extLst>
          </p:nvPr>
        </p:nvGraphicFramePr>
        <p:xfrm>
          <a:off x="-9525" y="2635729"/>
          <a:ext cx="1220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>
                  <a:extLst>
                    <a:ext uri="{9D8B030D-6E8A-4147-A177-3AD203B41FA5}">
                      <a16:colId xmlns:a16="http://schemas.microsoft.com/office/drawing/2014/main" xmlns="" val="1008561275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xmlns="" val="271465696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xmlns="" val="3345373049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6359114"/>
                  </a:ext>
                </a:extLst>
              </a:tr>
            </a:tbl>
          </a:graphicData>
        </a:graphic>
      </p:graphicFrame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22151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技能储备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明确原理  提炼方法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4090412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题型演练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学以致用  实训演练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8169124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06574" y="4253250"/>
            <a:ext cx="11439603" cy="22977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每个钩码的质量为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0.98 kg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实验所用刻度尺的最小分度是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1 mm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每挂一个钩码，弹簧伸长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12.0 cm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实验时弹簧伸长量未超过弹性限度</a:t>
            </a:r>
            <a:endParaRPr lang="zh-CN" altLang="zh-CN" sz="2600" kern="100" dirty="0">
              <a:effectLst/>
              <a:latin typeface="宋体"/>
              <a:cs typeface="Courier New"/>
            </a:endParaRP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06081" y="5467791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7</a:t>
            </a:r>
            <a:endParaRPr lang="zh-CN" altLang="en-US" sz="2600" dirty="0"/>
          </a:p>
        </p:txBody>
      </p:sp>
      <p:sp>
        <p:nvSpPr>
          <p:cNvPr id="21" name="矩形 20"/>
          <p:cNvSpPr/>
          <p:nvPr/>
        </p:nvSpPr>
        <p:spPr>
          <a:xfrm>
            <a:off x="375405" y="4778"/>
            <a:ext cx="11439603" cy="17376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6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600" b="1" kern="100" dirty="0">
                <a:latin typeface="Times New Roman"/>
                <a:ea typeface="华文细黑"/>
                <a:cs typeface="Times New Roman"/>
              </a:rPr>
              <a:t>实验过程及数据处理</a:t>
            </a:r>
            <a:r>
              <a:rPr lang="en-US" altLang="zh-CN" sz="26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600" kern="100" dirty="0" smtClean="0">
                <a:latin typeface="Times New Roman"/>
                <a:ea typeface="华文细黑"/>
                <a:cs typeface="Courier New"/>
              </a:rPr>
              <a:t>7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示是</a:t>
            </a:r>
            <a:r>
              <a:rPr lang="en-US" altLang="zh-CN" sz="26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探究弹力与弹簧伸长量的关系</a:t>
            </a:r>
            <a:r>
              <a:rPr lang="en-US" altLang="zh-CN" sz="26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实验装置，小东认真操作、正确读数后得到的数据记录如下表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由表可知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重力加速度</a:t>
            </a:r>
            <a:r>
              <a:rPr lang="en-US" altLang="zh-CN" sz="26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9.8 m/s</a:t>
            </a:r>
            <a:r>
              <a:rPr lang="en-US" altLang="zh-CN" sz="26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) </a:t>
            </a:r>
            <a:endParaRPr lang="zh-CN" altLang="zh-CN" sz="2600" kern="100" dirty="0">
              <a:effectLst/>
              <a:latin typeface="宋体"/>
              <a:cs typeface="Courier New"/>
            </a:endParaRPr>
          </a:p>
        </p:txBody>
      </p:sp>
      <p:pic>
        <p:nvPicPr>
          <p:cNvPr id="22" name="Picture 2" descr="\\贾文\贾文\源文件\同步\物理 人教 必修1 新课标\3-59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151" y="1723375"/>
            <a:ext cx="1638663" cy="359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088020"/>
              </p:ext>
            </p:extLst>
          </p:nvPr>
        </p:nvGraphicFramePr>
        <p:xfrm>
          <a:off x="633646" y="1763450"/>
          <a:ext cx="8619418" cy="2588362"/>
        </p:xfrm>
        <a:graphic>
          <a:graphicData uri="http://schemas.openxmlformats.org/drawingml/2006/table">
            <a:tbl>
              <a:tblPr/>
              <a:tblGrid>
                <a:gridCol w="2768478"/>
                <a:gridCol w="1462735"/>
                <a:gridCol w="1462735"/>
                <a:gridCol w="1462735"/>
                <a:gridCol w="1462735"/>
              </a:tblGrid>
              <a:tr h="880739"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　　次数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altLang="zh-CN" sz="26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 </a:t>
                      </a:r>
                      <a:r>
                        <a:rPr lang="zh-CN" sz="26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物理量</a:t>
                      </a: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　　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4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9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/N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0.98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1.96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2.94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9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/cm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12.0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14.0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16.0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18.0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x</a:t>
                      </a: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/cm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2.0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4.0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6.0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31" name="TextBox 30">
            <a:hlinkClick r:id="rId9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8646" y="59187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78582" y="899537"/>
            <a:ext cx="11103166" cy="43550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每个钩码的质量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  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0.1 kg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由于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弹簧的长度记录到整数厘米的下一位，故所用刻度尺为厘米刻度尺，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最小分度为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 cm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题表可以看出，每挂一个钩码，弹簧都要伸长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cm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由所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给实验数据可以看出，弹簧弹力与其伸长量成正比，符合胡克定律，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故弹簧伸长量未超过它的弹性限度，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00" kern="100" dirty="0">
              <a:effectLst/>
              <a:latin typeface="宋体"/>
              <a:cs typeface="Courier New"/>
            </a:endParaRP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888300"/>
              </p:ext>
            </p:extLst>
          </p:nvPr>
        </p:nvGraphicFramePr>
        <p:xfrm>
          <a:off x="4717578" y="879217"/>
          <a:ext cx="101758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6" name="文档" r:id="rId9" imgW="1017185" imgH="1208248" progId="Word.Document.12">
                  <p:embed/>
                </p:oleObj>
              </mc:Choice>
              <mc:Fallback>
                <p:oleObj name="文档" r:id="rId9" imgW="1017185" imgH="1208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17578" y="879217"/>
                        <a:ext cx="1017588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56325" y="-8484"/>
            <a:ext cx="11412000" cy="66048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600" b="1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600" b="1" kern="100" spc="-100" dirty="0">
                <a:latin typeface="Times New Roman"/>
                <a:ea typeface="华文细黑"/>
                <a:cs typeface="Times New Roman"/>
              </a:rPr>
              <a:t>实验过程及数据处理</a:t>
            </a:r>
            <a:r>
              <a:rPr lang="en-US" altLang="zh-CN" sz="2600" b="1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一位同学在做</a:t>
            </a:r>
            <a:r>
              <a:rPr lang="en-US" altLang="zh-CN" sz="2600" kern="100" spc="-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探究弹力与弹簧伸长量的关系</a:t>
            </a:r>
            <a:r>
              <a:rPr lang="en-US" altLang="zh-CN" sz="2600" kern="100" spc="-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的实验</a:t>
            </a:r>
            <a:r>
              <a:rPr lang="en-US" altLang="zh-CN" sz="2600" kern="100" spc="-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600" kern="100" spc="-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下列的实验步骤是这位同学准备完成的，请你帮这位同学按操作的先后顺序，将这些步骤用字母排列出来是</a:t>
            </a:r>
            <a:r>
              <a:rPr lang="en-US" altLang="zh-CN" sz="2600" kern="100" dirty="0" smtClean="0">
                <a:latin typeface="Times New Roman"/>
                <a:ea typeface="华文细黑"/>
                <a:cs typeface="Courier New"/>
              </a:rPr>
              <a:t>____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__</a:t>
            </a:r>
            <a:r>
              <a:rPr lang="en-US" altLang="zh-CN" sz="2600" kern="100" dirty="0" smtClean="0">
                <a:latin typeface="Times New Roman"/>
                <a:ea typeface="华文细黑"/>
                <a:cs typeface="Courier New"/>
              </a:rPr>
              <a:t>____.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以弹簧伸长量为横坐标，以弹力为纵坐标，描出各组数据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6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6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对应的</a:t>
            </a:r>
            <a:r>
              <a:rPr lang="zh-CN" altLang="zh-CN" sz="2600" kern="100">
                <a:latin typeface="Times New Roman"/>
                <a:ea typeface="华文细黑"/>
                <a:cs typeface="Times New Roman"/>
              </a:rPr>
              <a:t>点</a:t>
            </a:r>
            <a:r>
              <a:rPr lang="zh-CN" altLang="zh-CN" sz="2600" kern="100" smtClean="0"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600" kern="10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600" kern="10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600" kern="100" smtClean="0">
                <a:latin typeface="Times New Roman"/>
                <a:ea typeface="华文细黑"/>
                <a:cs typeface="Times New Roman"/>
              </a:rPr>
              <a:t>并用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平滑的曲线连接起来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记下弹簧不挂钩码时，其下端在刻度尺上的刻度</a:t>
            </a:r>
            <a:r>
              <a:rPr lang="en-US" altLang="zh-CN" sz="26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600" kern="100" baseline="-25000" dirty="0">
                <a:latin typeface="Times New Roman"/>
                <a:ea typeface="华文细黑"/>
                <a:cs typeface="Courier New"/>
              </a:rPr>
              <a:t>0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600" kern="100" spc="-30" dirty="0">
                <a:latin typeface="Times New Roman"/>
                <a:ea typeface="华文细黑"/>
                <a:cs typeface="Times New Roman"/>
              </a:rPr>
              <a:t>将铁架台固定于桌子上，并将弹簧的一端系于横梁上，在弹簧附近竖直</a:t>
            </a:r>
            <a:r>
              <a:rPr lang="zh-CN" altLang="zh-CN" sz="2600" kern="100" spc="-30" dirty="0" smtClean="0">
                <a:latin typeface="Times New Roman"/>
                <a:ea typeface="华文细黑"/>
                <a:cs typeface="Times New Roman"/>
              </a:rPr>
              <a:t>固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定</a:t>
            </a:r>
            <a:endParaRPr lang="en-US" altLang="zh-CN" sz="26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6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一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刻度尺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依次在弹簧下端挂上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个、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个、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个、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个</a:t>
            </a:r>
            <a:r>
              <a:rPr lang="en-US" altLang="zh-CN" sz="2600" kern="100" dirty="0">
                <a:latin typeface="宋体"/>
                <a:ea typeface="华文细黑"/>
                <a:cs typeface="Times New Roman"/>
              </a:rPr>
              <a:t>……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钩码，并分别记下钩</a:t>
            </a:r>
            <a:r>
              <a:rPr lang="zh-CN" altLang="zh-CN" sz="2600" kern="100">
                <a:latin typeface="Times New Roman"/>
                <a:ea typeface="华文细黑"/>
                <a:cs typeface="Times New Roman"/>
              </a:rPr>
              <a:t>码</a:t>
            </a:r>
            <a:r>
              <a:rPr lang="zh-CN" altLang="zh-CN" sz="2600" kern="100" smtClean="0">
                <a:latin typeface="Times New Roman"/>
                <a:ea typeface="华文细黑"/>
                <a:cs typeface="Times New Roman"/>
              </a:rPr>
              <a:t>静止</a:t>
            </a:r>
            <a:endParaRPr lang="en-US" altLang="zh-CN" sz="2600" kern="10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600" kern="10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600" kern="100" smtClean="0">
                <a:latin typeface="Times New Roman"/>
                <a:ea typeface="华文细黑"/>
                <a:cs typeface="Times New Roman"/>
              </a:rPr>
              <a:t>时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，弹簧下端所对应的刻度并记录在表格内，然后取下钩码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E.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以弹簧伸长量为自变量，写出弹力与弹簧伸长量的关系式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F.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解释函数表达式中常数的物理意义</a:t>
            </a:r>
            <a:endParaRPr lang="zh-CN" altLang="zh-CN" sz="2600" kern="100" dirty="0">
              <a:effectLst/>
              <a:latin typeface="宋体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30578" y="1134591"/>
            <a:ext cx="15007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6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CBDAEF</a:t>
            </a:r>
            <a:endParaRPr lang="zh-CN" altLang="en-US" sz="26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66614" y="1773610"/>
            <a:ext cx="10538791" cy="15493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6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在做实验的时候一般步骤为先组装器材，然后进行实验，最后数据处理，故顺序为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CBDAEF.</a:t>
            </a:r>
            <a:endParaRPr lang="zh-CN" altLang="zh-CN" sz="260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12820" y="572145"/>
            <a:ext cx="1129901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下表是这位同学所测的几组数据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767362"/>
              </p:ext>
            </p:extLst>
          </p:nvPr>
        </p:nvGraphicFramePr>
        <p:xfrm>
          <a:off x="1032314" y="1516058"/>
          <a:ext cx="10125784" cy="2880320"/>
        </p:xfrm>
        <a:graphic>
          <a:graphicData uri="http://schemas.openxmlformats.org/drawingml/2006/table">
            <a:tbl>
              <a:tblPr/>
              <a:tblGrid>
                <a:gridCol w="4080069"/>
                <a:gridCol w="1209143"/>
                <a:gridCol w="1209143"/>
                <a:gridCol w="1209143"/>
                <a:gridCol w="1209143"/>
                <a:gridCol w="1209143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弹力</a:t>
                      </a: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</a:t>
                      </a:r>
                      <a:r>
                        <a:rPr lang="en-US" sz="2800" i="1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/N)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1.0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1.5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2.0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2.5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弹簧原来长度</a:t>
                      </a: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kern="100" baseline="-250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</a:t>
                      </a: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/cm)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弹簧后来长度</a:t>
                      </a: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/cm)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16.2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17.3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18.5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19.6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20.8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弹簧伸长量</a:t>
                      </a: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x</a:t>
                      </a: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/cm)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412820" y="4542394"/>
            <a:ext cx="1129901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算出每一次弹簧的伸长量，并将结果填在表中的空格中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38891" y="377967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1.2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13827" y="377967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2.3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37963" y="377967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3.5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06894" y="377967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4.6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219982" y="377967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5.8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12820" y="293698"/>
            <a:ext cx="1129901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根据上表的</a:t>
            </a:r>
            <a:r>
              <a:rPr lang="zh-CN" altLang="zh-CN" sz="2800" kern="100">
                <a:latin typeface="Times New Roman"/>
                <a:ea typeface="华文细黑"/>
                <a:cs typeface="Times New Roman"/>
              </a:rPr>
              <a:t>数据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在图</a:t>
            </a:r>
            <a:r>
              <a:rPr lang="en-US" altLang="zh-CN" sz="2800" kern="100" smtClean="0">
                <a:latin typeface="Times New Roman"/>
                <a:ea typeface="华文细黑"/>
                <a:cs typeface="Courier New"/>
              </a:rPr>
              <a:t>8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坐标系中作出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3426" name="Picture 2" descr="\\贾文\贾文\源文件\同步\物理 人教 必修1 新课标\3-60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03" y="1170273"/>
            <a:ext cx="4972006" cy="35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33569" y="464435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8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2820" y="493180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见解析图</a:t>
            </a:r>
            <a:endParaRPr lang="zh-CN" altLang="en-US" sz="2800" dirty="0"/>
          </a:p>
        </p:txBody>
      </p:sp>
      <p:sp>
        <p:nvSpPr>
          <p:cNvPr id="27" name="矩形 26"/>
          <p:cNvSpPr/>
          <p:nvPr/>
        </p:nvSpPr>
        <p:spPr>
          <a:xfrm>
            <a:off x="412820" y="5593541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根据描点法，图象如图所示</a:t>
            </a:r>
            <a:endParaRPr lang="zh-CN" altLang="en-US" sz="2800" dirty="0"/>
          </a:p>
        </p:txBody>
      </p:sp>
      <p:pic>
        <p:nvPicPr>
          <p:cNvPr id="103427" name="Picture 3" descr="\\贾文\贾文\源文件\同步\物理 人教 必修1 新课标\3-62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09" y="1105411"/>
            <a:ext cx="5270484" cy="357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7" grpId="0"/>
      <p:bldP spid="2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75206" y="956525"/>
            <a:ext cx="1129901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③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写出曲线的函数表达式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做单位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).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④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函数表达式中常数的物理意义：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____________________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____________________________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________.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878" y="1078445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0.43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x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797415" y="1696037"/>
            <a:ext cx="60928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表示弹簧的劲度系数，即表示</a:t>
            </a:r>
            <a:r>
              <a:rPr lang="zh-CN" altLang="zh-CN" sz="2800" kern="10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使</a:t>
            </a:r>
            <a:r>
              <a:rPr lang="zh-CN" altLang="zh-CN" sz="2800" kern="10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弹簧</a:t>
            </a:r>
            <a:endParaRPr lang="zh-CN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420648" y="2322901"/>
            <a:ext cx="704398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伸长或者压缩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1 cm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所需的外力大小为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0.43 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</a:rPr>
              <a:t>N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5206" y="2889693"/>
            <a:ext cx="11299010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</a:t>
            </a:r>
            <a:r>
              <a:rPr lang="zh-CN" altLang="zh-CN" sz="2800" b="1" kern="10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smtClean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③</a:t>
            </a:r>
            <a:r>
              <a:rPr lang="zh-CN" altLang="zh-CN" sz="2800" kern="10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smtClean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④</a:t>
            </a:r>
            <a:r>
              <a:rPr lang="zh-CN" altLang="zh-CN" sz="2800" kern="10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图象，该直线为过原点的一条直线，即弹力与伸长量成正比，即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0.43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式中的常数表示弹簧的劲度系数，即表示使弹簧伸长或者压缩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 cm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所需的外力大小为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0.43 N.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772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19" grpId="0"/>
      <p:bldP spid="19" grpId="1"/>
      <p:bldP spid="28" grpId="0"/>
      <p:bldP spid="2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\\贾文\贾文\源文件\同步\物理 人教 必修1 新课标\3-6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22" y="1398075"/>
            <a:ext cx="2653960" cy="30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 descr="\\贾文\贾文\源文件\同步\物理 人教 必修1 新课标\3-6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27" y="1177226"/>
            <a:ext cx="4113823" cy="32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>
          <a:xfrm>
            <a:off x="7786667" y="4431708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9</a:t>
            </a:r>
            <a:endParaRPr lang="zh-CN" altLang="en-US" sz="2600" dirty="0"/>
          </a:p>
        </p:txBody>
      </p:sp>
      <p:sp>
        <p:nvSpPr>
          <p:cNvPr id="17" name="矩形 16"/>
          <p:cNvSpPr/>
          <p:nvPr/>
        </p:nvSpPr>
        <p:spPr>
          <a:xfrm>
            <a:off x="390404" y="280874"/>
            <a:ext cx="11409604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实验数据处理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某同学利用如图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9a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装置做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探究弹簧弹力大小与其长度的关系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的实验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00" kern="100" dirty="0">
              <a:effectLst/>
              <a:latin typeface="宋体"/>
              <a:cs typeface="Courier New"/>
            </a:endParaRP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0404" y="1608395"/>
            <a:ext cx="4502102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他通过实验得到如图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所示的弹力大小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与弹簧长度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的关系图线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由此图线可得该弹簧的原长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，劲度系数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N/m.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7374" y="36460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4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27131" y="428399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50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2" name="矩形 21"/>
          <p:cNvSpPr/>
          <p:nvPr/>
        </p:nvSpPr>
        <p:spPr>
          <a:xfrm>
            <a:off x="390404" y="4842327"/>
            <a:ext cx="11409604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时，弹簧的长度即为原长，由胡克定律可知图象的斜率表示劲度系数大小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94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  <p:bldP spid="18" grpId="1"/>
      <p:bldP spid="22" grpId="0"/>
      <p:bldP spid="2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\\贾文\贾文\源文件\同步\物理 人教 必修1 新课标\3-6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4" y="1675059"/>
            <a:ext cx="2653960" cy="30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 descr="\\贾文\贾文\源文件\同步\物理 人教 必修1 新课标\3-6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19" y="1454210"/>
            <a:ext cx="4113823" cy="32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>
          <a:xfrm>
            <a:off x="5752805" y="4778191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9</a:t>
            </a:r>
            <a:endParaRPr lang="zh-CN" altLang="en-US" sz="2600" dirty="0"/>
          </a:p>
        </p:txBody>
      </p:sp>
      <p:sp>
        <p:nvSpPr>
          <p:cNvPr id="17" name="矩形 16"/>
          <p:cNvSpPr/>
          <p:nvPr/>
        </p:nvSpPr>
        <p:spPr>
          <a:xfrm>
            <a:off x="446887" y="107266"/>
            <a:ext cx="11296638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他又利用本实验原理把该弹簧做成一把弹簧秤，当弹簧秤上的示数如图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所示时，该弹簧的长度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65003" y="9005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10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2" name="矩形 21"/>
          <p:cNvSpPr/>
          <p:nvPr/>
        </p:nvSpPr>
        <p:spPr>
          <a:xfrm>
            <a:off x="390404" y="5314127"/>
            <a:ext cx="11409604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弹簧秤的示数为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3.0 N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，则伸长量</a:t>
            </a: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 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0.06 m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，则长度为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 cm.</a:t>
            </a:r>
            <a:endParaRPr lang="zh-CN" altLang="zh-CN" sz="1050" kern="100" spc="-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728468"/>
              </p:ext>
            </p:extLst>
          </p:nvPr>
        </p:nvGraphicFramePr>
        <p:xfrm>
          <a:off x="6809595" y="5234994"/>
          <a:ext cx="79375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8" name="文档" r:id="rId11" imgW="793663" imgH="1208248" progId="Word.Document.12">
                  <p:embed/>
                </p:oleObj>
              </mc:Choice>
              <mc:Fallback>
                <p:oleObj name="文档" r:id="rId11" imgW="793663" imgH="1208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09595" y="5234994"/>
                        <a:ext cx="793750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8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2" grpId="0"/>
      <p:bldP spid="2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1298" y="369510"/>
            <a:ext cx="11367176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6.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spc="-100" dirty="0">
                <a:latin typeface="Times New Roman"/>
                <a:ea typeface="华文细黑"/>
                <a:cs typeface="Times New Roman"/>
              </a:rPr>
              <a:t>实验误差分析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某实验小组做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探究弹力与弹簧伸长量的关系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的实验，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实验时，先把弹簧平放在桌面上，用直尺测出弹簧的原长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4.6 cm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再把弹簧竖直悬挂起来，在下端挂钩码，每增加一只钩码记下对应的弹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簧长度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，数据记录如下表所示：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36796"/>
              </p:ext>
            </p:extLst>
          </p:nvPr>
        </p:nvGraphicFramePr>
        <p:xfrm>
          <a:off x="1697843" y="3163570"/>
          <a:ext cx="8794726" cy="2282448"/>
        </p:xfrm>
        <a:graphic>
          <a:graphicData uri="http://schemas.openxmlformats.org/drawingml/2006/table">
            <a:tbl>
              <a:tblPr/>
              <a:tblGrid>
                <a:gridCol w="3076918"/>
                <a:gridCol w="742822"/>
                <a:gridCol w="1114006"/>
                <a:gridCol w="1277978"/>
                <a:gridCol w="1291501"/>
                <a:gridCol w="1291501"/>
              </a:tblGrid>
              <a:tr h="760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钩码个数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4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5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弹力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/N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1.0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2.0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3.0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4.0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5.0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16"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655" algn="l"/>
                        </a:tabLst>
                        <a:defRPr/>
                      </a:pPr>
                      <a:r>
                        <a:rPr lang="zh-CN" altLang="zh-CN" sz="2800" kern="100" baseline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弹簧的长度</a:t>
                      </a:r>
                      <a:r>
                        <a:rPr lang="en-US" sz="2800" i="1" kern="100" baseline="0" smtClean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800" kern="100" baseline="0" smtClean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/cm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7.0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9.0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11.0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13.0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15.0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2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Users\Administrator\Desktop\用！！！\风景图片\新图！\3运动会\18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r="10255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技能储备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1298" y="405458"/>
            <a:ext cx="11367176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根据表中数据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中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—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08546" name="Picture 2" descr="\\贾文\贾文\源文件\同步\物理 人教 必修1 新课标\3-66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67" y="1235190"/>
            <a:ext cx="4798079" cy="3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643801" y="468236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10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1298" y="477353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矩形 14"/>
          <p:cNvSpPr/>
          <p:nvPr/>
        </p:nvSpPr>
        <p:spPr>
          <a:xfrm>
            <a:off x="391298" y="540244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如图所示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pic>
        <p:nvPicPr>
          <p:cNvPr id="108547" name="Picture 3" descr="\\贾文\贾文\源文件\同步\物理 人教 必修1 新课标\3-68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03" y="1222993"/>
            <a:ext cx="4792676" cy="347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91298" y="5091846"/>
            <a:ext cx="11367176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图线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轴的交点坐标表示弹簧不挂钩码时的长度，其数值大于弹簧原长，是因为弹簧自身重力的影响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1298" y="148794"/>
            <a:ext cx="6640012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由此图线可得，该弹簧劲度系数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________ N/cm.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08546" name="Picture 2" descr="\\贾文\贾文\源文件\同步\物理 人教 必修1 新课标\3-66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11" y="281762"/>
            <a:ext cx="4798079" cy="3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91298" y="149662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475558"/>
              </p:ext>
            </p:extLst>
          </p:nvPr>
        </p:nvGraphicFramePr>
        <p:xfrm>
          <a:off x="550590" y="2763178"/>
          <a:ext cx="5756275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9" name="文档" r:id="rId10" imgW="5756869" imgH="1645549" progId="Word.Document.12">
                  <p:embed/>
                </p:oleObj>
              </mc:Choice>
              <mc:Fallback>
                <p:oleObj name="文档" r:id="rId10" imgW="5756869" imgH="16455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0590" y="2763178"/>
                        <a:ext cx="5756275" cy="164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391298" y="1992522"/>
            <a:ext cx="6640012" cy="686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图象的斜率表示劲度系数，故有：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1298" y="3781450"/>
            <a:ext cx="11367176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轴的交点坐标大于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的原因是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________________________.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1298" y="459474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pic>
        <p:nvPicPr>
          <p:cNvPr id="31" name="图片 3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0" grpId="0" build="allAtOnce"/>
      <p:bldP spid="12" grpId="0"/>
      <p:bldP spid="12" grpId="1"/>
      <p:bldP spid="19" grpId="0"/>
      <p:bldP spid="19" grpId="1"/>
      <p:bldP spid="27" grpId="0"/>
      <p:bldP spid="2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用！！！\风景图片\新图！\3运动会\timg (2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 b="7724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3574" y="358388"/>
            <a:ext cx="113226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一、实验器材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弹簧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钩码、铁架台、坐标纸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二、实验原理</a:t>
            </a: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甲所示，在弹簧下端悬挂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钩码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时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弹簧会伸长，平衡时弹簧产生的</a:t>
            </a:r>
            <a:r>
              <a:rPr lang="zh-CN" altLang="zh-CN" sz="2800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弹力</a:t>
            </a:r>
            <a:endParaRPr lang="en-US" altLang="zh-CN" sz="2800" kern="100" spc="-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与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所挂钩码受到的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重力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弹簧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原长与挂上钩码后弹簧的长度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可以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用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测出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，其伸长量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可以用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弹簧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长度减去弹簧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来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求得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52322" y="106573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刻度尺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42201" y="364697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大小相等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7414" y="491059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刻度尺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48742" y="55607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原长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pic>
        <p:nvPicPr>
          <p:cNvPr id="19" name="Picture 2" descr="\\贾文\贾文\源文件\同步\物理 人教 必修1 新课标\3-50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4"/>
          <a:stretch>
            <a:fillRect/>
          </a:stretch>
        </p:blipFill>
        <p:spPr bwMode="auto">
          <a:xfrm>
            <a:off x="6661110" y="2792745"/>
            <a:ext cx="2060610" cy="30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\\贾文\贾文\源文件\同步\物理 人教 必修1 新课标\3-50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0"/>
          <a:stretch>
            <a:fillRect/>
          </a:stretch>
        </p:blipFill>
        <p:spPr bwMode="auto">
          <a:xfrm>
            <a:off x="8906234" y="2792745"/>
            <a:ext cx="2908084" cy="30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8641084" y="578689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9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6801" y="123180"/>
            <a:ext cx="114358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建立直角坐标系，以纵坐标表示弹力大小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，以横坐标表示弹簧的伸长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量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，在坐标系中描出实验所测得的各组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对应的点，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连接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起来，根据实验所得的图象，就可探究弹力大小与弹簧伸长量之间的关系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spc="-100" dirty="0"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三、实验步骤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将弹簧的一端挂在铁架台上，让</a:t>
            </a:r>
            <a:r>
              <a:rPr lang="zh-CN" altLang="zh-CN" sz="2800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其自然</a:t>
            </a:r>
            <a:endParaRPr lang="en-US" altLang="zh-CN" sz="2800" kern="100" spc="-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下垂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，用刻度尺测出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弹簧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状态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时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的长度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，即原长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乙所示，在弹簧下端挂</a:t>
            </a:r>
            <a:r>
              <a:rPr lang="zh-CN" altLang="zh-CN" sz="2800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质量为</a:t>
            </a:r>
            <a:r>
              <a:rPr lang="en-US" altLang="zh-CN" sz="2800" i="1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spc="-100" baseline="-250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钩码，测出此时弹簧的长度</a:t>
            </a:r>
            <a:r>
              <a:rPr lang="en-US" altLang="zh-CN" sz="2800" i="1" kern="100" spc="-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spc="-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，记录</a:t>
            </a:r>
            <a:r>
              <a:rPr lang="en-US" altLang="zh-CN" sz="2800" i="1" kern="100" spc="-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spc="-100" baseline="-250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pic>
        <p:nvPicPr>
          <p:cNvPr id="11" name="Picture 2" descr="\\贾文\贾文\源文件\同步\物理 人教 必修1 新课标\3-50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4"/>
          <a:stretch>
            <a:fillRect/>
          </a:stretch>
        </p:blipFill>
        <p:spPr bwMode="auto">
          <a:xfrm>
            <a:off x="6661110" y="2792745"/>
            <a:ext cx="2060610" cy="30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贾文\贾文\源文件\同步\物理 人教 必修1 新课标\3-50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0"/>
          <a:stretch>
            <a:fillRect/>
          </a:stretch>
        </p:blipFill>
        <p:spPr bwMode="auto">
          <a:xfrm>
            <a:off x="8906234" y="2792745"/>
            <a:ext cx="2908084" cy="30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77094" y="84766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平滑曲线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8225" y="341063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自然伸长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35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6801" y="429468"/>
            <a:ext cx="11435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改变所挂钩码的质量，测出对应的弹簧长度，记录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…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和相应的弹簧长度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</a:rPr>
              <a:t>4.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计算出每次弹簧的伸长量</a:t>
            </a:r>
            <a:r>
              <a:rPr lang="en-US" altLang="zh-CN" sz="2800" i="1" kern="100" dirty="0">
                <a:latin typeface="Times New Roman"/>
                <a:ea typeface="华文细黑"/>
              </a:rPr>
              <a:t>x</a:t>
            </a:r>
            <a:r>
              <a:rPr lang="en-US" altLang="zh-CN" sz="2800" kern="100" dirty="0">
                <a:latin typeface="Times New Roman"/>
                <a:ea typeface="华文细黑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</a:rPr>
              <a:t>x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u="sng" kern="100" dirty="0" smtClean="0">
                <a:latin typeface="Times New Roman"/>
                <a:ea typeface="华文细黑"/>
              </a:rPr>
              <a:t>           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和弹簧受到的拉力</a:t>
            </a:r>
            <a:r>
              <a:rPr lang="en-US" altLang="zh-CN" sz="2800" i="1" kern="100" dirty="0">
                <a:latin typeface="Times New Roman"/>
                <a:ea typeface="华文细黑"/>
              </a:rPr>
              <a:t>F</a:t>
            </a:r>
            <a:r>
              <a:rPr lang="en-US" altLang="zh-CN" sz="2800" kern="100" dirty="0">
                <a:latin typeface="Times New Roman"/>
                <a:ea typeface="华文细黑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</a:rPr>
              <a:t>mg</a:t>
            </a:r>
            <a:r>
              <a:rPr lang="en-US" altLang="zh-CN" sz="2800" kern="100" dirty="0">
                <a:latin typeface="Times New Roman"/>
                <a:ea typeface="华文细黑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，并将数据填入表格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487315"/>
              </p:ext>
            </p:extLst>
          </p:nvPr>
        </p:nvGraphicFramePr>
        <p:xfrm>
          <a:off x="1997572" y="3304034"/>
          <a:ext cx="8195268" cy="2286000"/>
        </p:xfrm>
        <a:graphic>
          <a:graphicData uri="http://schemas.openxmlformats.org/drawingml/2006/table">
            <a:tbl>
              <a:tblPr/>
              <a:tblGrid>
                <a:gridCol w="1529959"/>
                <a:gridCol w="952187"/>
                <a:gridCol w="952187"/>
                <a:gridCol w="952187"/>
                <a:gridCol w="952187"/>
                <a:gridCol w="952187"/>
                <a:gridCol w="952187"/>
                <a:gridCol w="95218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4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5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6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7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/N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l</a:t>
                      </a: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/cm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i="1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x</a:t>
                      </a: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/cm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5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0637" marR="60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519142" y="1764557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l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l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</a:rPr>
              <a:t>0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3414" y="470433"/>
            <a:ext cx="8356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四、数据处理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建立直角坐标系，以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为纵轴，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为横轴，根据测量数据用描点法作图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连接各点得出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随弹簧伸长量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变化的图线，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以弹簧的伸长量为自变量，写出图线所代表的函数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首先尝试一次函数，如果不行则考虑二次函数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3414" y="4358865"/>
            <a:ext cx="113226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得出弹力和弹簧伸长量之间的定量关系，解释函数表达式中常数的物理意义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30580" y="364697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en-US" dirty="0"/>
          </a:p>
        </p:txBody>
      </p:sp>
      <p:pic>
        <p:nvPicPr>
          <p:cNvPr id="72706" name="Picture 2" descr="\\贾文\贾文\源文件\同步\物理 人教 必修1 新课标\3-5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1293738"/>
            <a:ext cx="2921415" cy="229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8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3414" y="145530"/>
            <a:ext cx="11322624" cy="647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五、注意事项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实验中弹簧下端挂的钩码不要太多，避免超出弹簧的弹性限度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测量长度时，应区别弹簧原长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、实际长度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及伸长量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三者之间的不同，明确三者之间的关系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为了减小弹簧自身重力带来的影响，测弹簧原长时应让弹簧在不挂钩码时保持自然下垂状态，而不是平放在水平面上处于自然伸长状态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记录数据时要注意弹力及伸长量的对应关系及单位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描点作图时，应使尽量多的点落在画出的线上，可允许少数点分布于线两侧，描出的线不应是折线，而应是平滑的曲线或直线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尽量选轻质弹簧以减小弹簧自身重力带来的影响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7" name="图片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6270</TotalTime>
  <Words>2384</Words>
  <Application>Microsoft Office PowerPoint</Application>
  <PresentationFormat>自定义</PresentationFormat>
  <Paragraphs>480</Paragraphs>
  <Slides>42</Slides>
  <Notes>0</Notes>
  <HiddenSlides>4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4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7080</cp:revision>
  <dcterms:created xsi:type="dcterms:W3CDTF">2014-11-27T01:03:00Z</dcterms:created>
  <dcterms:modified xsi:type="dcterms:W3CDTF">2018-07-02T01:32:13Z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