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672" r:id="rId2"/>
    <p:sldId id="1263" r:id="rId3"/>
    <p:sldId id="699" r:id="rId4"/>
    <p:sldId id="1104" r:id="rId5"/>
    <p:sldId id="1409" r:id="rId6"/>
    <p:sldId id="1457" r:id="rId7"/>
    <p:sldId id="1500" r:id="rId8"/>
    <p:sldId id="1393" r:id="rId9"/>
    <p:sldId id="1501" r:id="rId10"/>
    <p:sldId id="1126" r:id="rId11"/>
    <p:sldId id="1127" r:id="rId12"/>
    <p:sldId id="1502" r:id="rId13"/>
    <p:sldId id="1369" r:id="rId14"/>
    <p:sldId id="1503" r:id="rId15"/>
    <p:sldId id="1504" r:id="rId16"/>
    <p:sldId id="1475" r:id="rId17"/>
    <p:sldId id="1466" r:id="rId18"/>
    <p:sldId id="1505" r:id="rId19"/>
    <p:sldId id="1508" r:id="rId20"/>
    <p:sldId id="1115" r:id="rId21"/>
    <p:sldId id="1059" r:id="rId22"/>
    <p:sldId id="1487" r:id="rId23"/>
    <p:sldId id="1060" r:id="rId24"/>
    <p:sldId id="1509" r:id="rId25"/>
    <p:sldId id="1061" r:id="rId26"/>
    <p:sldId id="1363" r:id="rId27"/>
    <p:sldId id="1510" r:id="rId28"/>
    <p:sldId id="1511" r:id="rId29"/>
    <p:sldId id="1401" r:id="rId30"/>
    <p:sldId id="1512" r:id="rId31"/>
    <p:sldId id="1437" r:id="rId32"/>
    <p:sldId id="1513" r:id="rId33"/>
    <p:sldId id="1514" r:id="rId34"/>
    <p:sldId id="441" r:id="rId35"/>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247" autoAdjust="0"/>
  </p:normalViewPr>
  <p:slideViewPr>
    <p:cSldViewPr>
      <p:cViewPr>
        <p:scale>
          <a:sx n="75" d="100"/>
          <a:sy n="75" d="100"/>
        </p:scale>
        <p:origin x="-432" y="-269"/>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2018/7/2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2018/7/2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3.xml"/><Relationship Id="rId7" Type="http://schemas.openxmlformats.org/officeDocument/2006/relationships/slide" Target="slide29.xml"/><Relationship Id="rId2"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slide" Target="slide26.xml"/><Relationship Id="rId4" Type="http://schemas.openxmlformats.org/officeDocument/2006/relationships/slide" Target="slide25.xml"/><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31.xml"/><Relationship Id="rId2"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6.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1.xml"/><Relationship Id="rId7" Type="http://schemas.openxmlformats.org/officeDocument/2006/relationships/slide" Target="slide29.xml"/><Relationship Id="rId2" Type="http://schemas.openxmlformats.org/officeDocument/2006/relationships/slide" Target="slide24.xml"/><Relationship Id="rId1" Type="http://schemas.openxmlformats.org/officeDocument/2006/relationships/slideLayout" Target="../slideLayouts/slideLayout1.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23.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31.xml"/><Relationship Id="rId2"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6.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31.xml"/><Relationship Id="rId2"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6.xml"/><Relationship Id="rId4" Type="http://schemas.openxmlformats.org/officeDocument/2006/relationships/slide" Target="slide25.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31.xml"/><Relationship Id="rId2"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6.xml"/><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31.xml"/><Relationship Id="rId2"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6.xml"/><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31.xml"/><Relationship Id="rId2"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6.xml"/><Relationship Id="rId4" Type="http://schemas.openxmlformats.org/officeDocument/2006/relationships/slide" Target="slide25.xml"/></Relationships>
</file>

<file path=ppt/slides/_rels/slide29.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1.xml"/><Relationship Id="rId7" Type="http://schemas.openxmlformats.org/officeDocument/2006/relationships/slide" Target="slide29.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23.xml"/><Relationship Id="rId9"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slide" Target="slide10.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23.xml"/><Relationship Id="rId7" Type="http://schemas.openxmlformats.org/officeDocument/2006/relationships/slide" Target="slide31.xml"/><Relationship Id="rId2"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6.xml"/><Relationship Id="rId4" Type="http://schemas.openxmlformats.org/officeDocument/2006/relationships/slide" Target="slide25.xml"/></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23.xml"/><Relationship Id="rId7" Type="http://schemas.openxmlformats.org/officeDocument/2006/relationships/slide" Target="slide31.xml"/><Relationship Id="rId2"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6.xml"/><Relationship Id="rId4" Type="http://schemas.openxmlformats.org/officeDocument/2006/relationships/slide" Target="slide25.xml"/></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23.xml"/><Relationship Id="rId7" Type="http://schemas.openxmlformats.org/officeDocument/2006/relationships/slide" Target="slide31.xml"/><Relationship Id="rId2"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6.xml"/><Relationship Id="rId4" Type="http://schemas.openxmlformats.org/officeDocument/2006/relationships/slide" Target="slide25.xml"/></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23.xml"/><Relationship Id="rId7" Type="http://schemas.openxmlformats.org/officeDocument/2006/relationships/slide" Target="slide31.xml"/><Relationship Id="rId2"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slide" Target="slide29.xml"/><Relationship Id="rId5" Type="http://schemas.openxmlformats.org/officeDocument/2006/relationships/slide" Target="slide26.xml"/><Relationship Id="rId10" Type="http://schemas.openxmlformats.org/officeDocument/2006/relationships/image" Target="../media/image8.png"/><Relationship Id="rId4" Type="http://schemas.openxmlformats.org/officeDocument/2006/relationships/slide" Target="slide25.xml"/><Relationship Id="rId9"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dministrator\Desktop\用！！！\风景图片\新图！\3运动会\1983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 y="1469"/>
            <a:ext cx="12189600" cy="685665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3" name="标题 2"/>
          <p:cNvSpPr txBox="1">
            <a:spLocks/>
          </p:cNvSpPr>
          <p:nvPr/>
        </p:nvSpPr>
        <p:spPr>
          <a:xfrm>
            <a:off x="2896374" y="4272547"/>
            <a:ext cx="914501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实验：探究求合力的方法</a:t>
            </a:r>
          </a:p>
        </p:txBody>
      </p:sp>
      <p:sp>
        <p:nvSpPr>
          <p:cNvPr id="14" name="副标题 3"/>
          <p:cNvSpPr txBox="1">
            <a:spLocks/>
          </p:cNvSpPr>
          <p:nvPr/>
        </p:nvSpPr>
        <p:spPr>
          <a:xfrm>
            <a:off x="2896374" y="3777134"/>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dirty="0">
                <a:solidFill>
                  <a:schemeClr val="bg2">
                    <a:lumMod val="25000"/>
                  </a:schemeClr>
                </a:solidFill>
                <a:latin typeface="Times New Roman" pitchFamily="18" charset="0"/>
                <a:ea typeface="微软雅黑"/>
                <a:cs typeface="Times New Roman" pitchFamily="18" charset="0"/>
              </a:rPr>
              <a:t>第三章</a:t>
            </a:r>
            <a:r>
              <a:rPr lang="zh-CN" altLang="zh-CN" dirty="0">
                <a:solidFill>
                  <a:schemeClr val="bg2">
                    <a:lumMod val="25000"/>
                  </a:schemeClr>
                </a:solidFill>
                <a:latin typeface="Times New Roman" pitchFamily="18" charset="0"/>
                <a:ea typeface="微软雅黑"/>
                <a:cs typeface="Times New Roman" pitchFamily="18" charset="0"/>
              </a:rPr>
              <a:t>　</a:t>
            </a:r>
            <a:r>
              <a:rPr lang="zh-CN" altLang="en-US" dirty="0">
                <a:solidFill>
                  <a:schemeClr val="bg2">
                    <a:lumMod val="25000"/>
                  </a:schemeClr>
                </a:solidFill>
                <a:latin typeface="Times New Roman" pitchFamily="18" charset="0"/>
                <a:ea typeface="微软雅黑"/>
                <a:cs typeface="Times New Roman" pitchFamily="18" charset="0"/>
              </a:rPr>
              <a:t>相互作用</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smtClean="0">
                <a:solidFill>
                  <a:srgbClr val="0070C0"/>
                </a:solidFill>
                <a:latin typeface="+mj-lt"/>
                <a:ea typeface="+mj-ea"/>
                <a:cs typeface="+mj-cs"/>
              </a:rPr>
              <a:t>题型演练</a:t>
            </a:r>
            <a:endParaRPr lang="en-US" altLang="zh-CN" sz="5500" b="1" dirty="0">
              <a:solidFill>
                <a:srgbClr val="0070C0"/>
              </a:solidFill>
              <a:latin typeface="+mj-lt"/>
              <a:ea typeface="+mj-ea"/>
              <a:cs typeface="+mj-cs"/>
            </a:endParaRPr>
          </a:p>
        </p:txBody>
      </p:sp>
      <p:pic>
        <p:nvPicPr>
          <p:cNvPr id="6" name="Picture 3" descr="C:\Users\Administrator\Desktop\用！！！\风景图片\新图！\3运动会\timg (37).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55" r="30949"/>
          <a:stretch/>
        </p:blipFill>
        <p:spPr bwMode="auto">
          <a:xfrm>
            <a:off x="8590413" y="794"/>
            <a:ext cx="360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360306" y="714698"/>
            <a:ext cx="11398511" cy="5909310"/>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做</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探究求合力的方法</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的实验时：</a:t>
            </a:r>
            <a:endParaRPr lang="zh-CN" altLang="zh-CN" sz="100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除已有的器材</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方木板、白纸、弹簧测力计、细绳套、刻度尺、图钉和铅笔</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外，还必须有</a:t>
            </a:r>
            <a:r>
              <a:rPr lang="en-US" altLang="zh-CN" sz="2800" kern="100" dirty="0" smtClean="0">
                <a:latin typeface="Times New Roman"/>
                <a:ea typeface="华文细黑"/>
                <a:cs typeface="Courier New"/>
              </a:rPr>
              <a:t>_______</a:t>
            </a:r>
            <a:r>
              <a:rPr lang="zh-CN" altLang="zh-CN" sz="2800" kern="100" dirty="0" smtClean="0">
                <a:latin typeface="Times New Roman"/>
                <a:ea typeface="华文细黑"/>
                <a:cs typeface="Times New Roman"/>
              </a:rPr>
              <a:t>和</a:t>
            </a:r>
            <a:r>
              <a:rPr lang="en-US" altLang="zh-CN" sz="2800" kern="100" dirty="0" smtClean="0">
                <a:latin typeface="Times New Roman"/>
                <a:ea typeface="华文细黑"/>
                <a:cs typeface="Courier New"/>
              </a:rPr>
              <a:t>_______.</a:t>
            </a:r>
            <a:endParaRPr lang="en-US" altLang="zh-CN" sz="100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在做上述实验时，在水平放置的木板上用图钉固定一张白纸，把橡皮条的一端固定在板上，另一端结两个细绳套，通过细绳用两个互成角度的弹簧测力计拉橡皮条，使结点移到某一位置</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，此时需记下：</a:t>
            </a:r>
            <a:r>
              <a:rPr lang="en-US" altLang="zh-CN" sz="2800" kern="100" dirty="0">
                <a:latin typeface="宋体"/>
                <a:ea typeface="华文细黑"/>
                <a:cs typeface="Times New Roman"/>
              </a:rPr>
              <a:t>①</a:t>
            </a:r>
            <a:r>
              <a:rPr lang="en-US" altLang="zh-CN" sz="2800" kern="100" dirty="0" smtClean="0">
                <a:latin typeface="Times New Roman"/>
                <a:ea typeface="华文细黑"/>
                <a:cs typeface="Courier New"/>
              </a:rPr>
              <a:t>_</a:t>
            </a:r>
            <a:r>
              <a:rPr lang="en-US" altLang="zh-CN" sz="2800" kern="100" dirty="0">
                <a:latin typeface="Times New Roman"/>
                <a:ea typeface="华文细黑"/>
                <a:cs typeface="Courier New"/>
              </a:rPr>
              <a:t>_</a:t>
            </a:r>
            <a:r>
              <a:rPr lang="en-US" altLang="zh-CN" sz="2800" kern="100" dirty="0" smtClean="0">
                <a:latin typeface="Times New Roman"/>
                <a:ea typeface="华文细黑"/>
                <a:cs typeface="Courier New"/>
              </a:rPr>
              <a:t>___</a:t>
            </a:r>
          </a:p>
          <a:p>
            <a:pPr algn="just">
              <a:lnSpc>
                <a:spcPct val="150000"/>
              </a:lnSpc>
              <a:spcAft>
                <a:spcPts val="0"/>
              </a:spcAft>
              <a:tabLst>
                <a:tab pos="2700655" algn="l"/>
              </a:tabLst>
            </a:pPr>
            <a:r>
              <a:rPr lang="en-US" altLang="zh-CN" sz="2800" kern="100" dirty="0" smtClean="0">
                <a:latin typeface="Times New Roman"/>
                <a:ea typeface="华文细黑"/>
                <a:cs typeface="Courier New"/>
              </a:rPr>
              <a:t>____</a:t>
            </a:r>
            <a:r>
              <a:rPr lang="zh-CN" altLang="zh-CN" sz="2800" kern="100" dirty="0" smtClean="0">
                <a:latin typeface="Times New Roman"/>
                <a:ea typeface="华文细黑"/>
                <a:cs typeface="Times New Roman"/>
              </a:rPr>
              <a:t>；</a:t>
            </a:r>
            <a:r>
              <a:rPr lang="en-US" altLang="zh-CN" sz="2800" kern="100" dirty="0">
                <a:latin typeface="宋体"/>
                <a:ea typeface="华文细黑"/>
                <a:cs typeface="Times New Roman"/>
              </a:rPr>
              <a:t>②</a:t>
            </a:r>
            <a:r>
              <a:rPr lang="en-US" altLang="zh-CN" sz="2800" kern="100" dirty="0" smtClean="0">
                <a:latin typeface="Times New Roman"/>
                <a:ea typeface="华文细黑"/>
                <a:cs typeface="Courier New"/>
              </a:rPr>
              <a:t>_______</a:t>
            </a:r>
            <a:r>
              <a:rPr lang="en-US" altLang="zh-CN" sz="2800" kern="100" dirty="0">
                <a:latin typeface="Times New Roman"/>
                <a:ea typeface="华文细黑"/>
                <a:cs typeface="Courier New"/>
              </a:rPr>
              <a:t>_</a:t>
            </a:r>
            <a:r>
              <a:rPr lang="en-US" altLang="zh-CN" sz="2800" kern="100" dirty="0" smtClean="0">
                <a:latin typeface="Times New Roman"/>
                <a:ea typeface="华文细黑"/>
                <a:cs typeface="Courier New"/>
              </a:rPr>
              <a:t>_____</a:t>
            </a:r>
            <a:r>
              <a:rPr lang="zh-CN" altLang="zh-CN" sz="2800" kern="100" dirty="0">
                <a:latin typeface="Times New Roman"/>
                <a:ea typeface="华文细黑"/>
                <a:cs typeface="Times New Roman"/>
              </a:rPr>
              <a:t>；</a:t>
            </a:r>
            <a:r>
              <a:rPr lang="en-US" altLang="zh-CN" sz="2800" kern="100" dirty="0" smtClean="0">
                <a:latin typeface="宋体"/>
                <a:ea typeface="华文细黑"/>
                <a:cs typeface="Times New Roman"/>
              </a:rPr>
              <a:t>③</a:t>
            </a:r>
            <a:r>
              <a:rPr lang="en-US" altLang="zh-CN" sz="2800" kern="100" dirty="0">
                <a:latin typeface="Times New Roman"/>
                <a:ea typeface="华文细黑"/>
                <a:cs typeface="Courier New"/>
              </a:rPr>
              <a:t>_</a:t>
            </a:r>
            <a:r>
              <a:rPr lang="en-US" altLang="zh-CN" sz="2800" kern="100" dirty="0" smtClean="0">
                <a:latin typeface="Times New Roman"/>
                <a:ea typeface="华文细黑"/>
                <a:cs typeface="Courier New"/>
              </a:rPr>
              <a:t>__________________.</a:t>
            </a:r>
            <a:r>
              <a:rPr lang="zh-CN" altLang="zh-CN" sz="2800" kern="100" dirty="0">
                <a:latin typeface="Times New Roman"/>
                <a:ea typeface="华文细黑"/>
                <a:cs typeface="Times New Roman"/>
              </a:rPr>
              <a:t>然后用一个弹簧测力计把橡皮条拉长，使结点到达</a:t>
            </a:r>
            <a:r>
              <a:rPr lang="en-US" altLang="zh-CN" sz="2800" kern="100" dirty="0" smtClean="0">
                <a:latin typeface="Times New Roman"/>
                <a:ea typeface="华文细黑"/>
                <a:cs typeface="Courier New"/>
              </a:rPr>
              <a:t>______</a:t>
            </a:r>
            <a:r>
              <a:rPr lang="en-US" altLang="zh-CN" sz="2800" kern="100" dirty="0">
                <a:latin typeface="Times New Roman"/>
                <a:ea typeface="华文细黑"/>
                <a:cs typeface="Courier New"/>
              </a:rPr>
              <a:t>__</a:t>
            </a:r>
            <a:r>
              <a:rPr lang="en-US" altLang="zh-CN" sz="2800" kern="100" dirty="0" smtClean="0">
                <a:latin typeface="Times New Roman"/>
                <a:ea typeface="华文细黑"/>
                <a:cs typeface="Courier New"/>
              </a:rPr>
              <a:t>____</a:t>
            </a:r>
            <a:r>
              <a:rPr lang="zh-CN" altLang="zh-CN" sz="2800" kern="100" dirty="0">
                <a:latin typeface="Times New Roman"/>
                <a:ea typeface="华文细黑"/>
                <a:cs typeface="Times New Roman"/>
              </a:rPr>
              <a:t>，再记下</a:t>
            </a:r>
            <a:r>
              <a:rPr lang="en-US" altLang="zh-CN" sz="2800" kern="100" dirty="0" smtClean="0">
                <a:latin typeface="Times New Roman"/>
                <a:ea typeface="华文细黑"/>
                <a:cs typeface="Courier New"/>
              </a:rPr>
              <a:t>______________</a:t>
            </a:r>
            <a:r>
              <a:rPr lang="en-US" altLang="zh-CN" sz="2800" kern="100" dirty="0">
                <a:latin typeface="Times New Roman"/>
                <a:ea typeface="华文细黑"/>
                <a:cs typeface="Courier New"/>
              </a:rPr>
              <a:t>_</a:t>
            </a:r>
            <a:r>
              <a:rPr lang="en-US" altLang="zh-CN" sz="2800" kern="100" dirty="0" smtClean="0">
                <a:latin typeface="Times New Roman"/>
                <a:ea typeface="华文细黑"/>
                <a:cs typeface="Courier New"/>
              </a:rPr>
              <a:t>__</a:t>
            </a:r>
          </a:p>
          <a:p>
            <a:pPr algn="just">
              <a:lnSpc>
                <a:spcPct val="150000"/>
              </a:lnSpc>
              <a:spcAft>
                <a:spcPts val="0"/>
              </a:spcAft>
              <a:tabLst>
                <a:tab pos="2700655" algn="l"/>
              </a:tabLst>
            </a:pPr>
            <a:r>
              <a:rPr lang="en-US" altLang="zh-CN" sz="2800" kern="100" dirty="0" smtClean="0">
                <a:latin typeface="Times New Roman"/>
                <a:ea typeface="华文细黑"/>
                <a:cs typeface="Courier New"/>
              </a:rPr>
              <a:t>________.</a:t>
            </a:r>
            <a:endParaRPr lang="zh-CN" altLang="zh-CN" sz="1050" kern="100" dirty="0">
              <a:latin typeface="宋体"/>
              <a:cs typeface="Courier New"/>
            </a:endParaRPr>
          </a:p>
        </p:txBody>
      </p:sp>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一、实验原理及步骤</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 name="矩形 1"/>
          <p:cNvSpPr/>
          <p:nvPr/>
        </p:nvSpPr>
        <p:spPr>
          <a:xfrm>
            <a:off x="3410590" y="2057877"/>
            <a:ext cx="1261884" cy="523220"/>
          </a:xfrm>
          <a:prstGeom prst="rect">
            <a:avLst/>
          </a:prstGeom>
        </p:spPr>
        <p:txBody>
          <a:bodyPr wrap="none">
            <a:spAutoFit/>
          </a:bodyPr>
          <a:lstStyle/>
          <a:p>
            <a:pPr>
              <a:defRPr/>
            </a:pPr>
            <a:r>
              <a:rPr lang="zh-CN" altLang="zh-CN" sz="2800" kern="100" dirty="0">
                <a:solidFill>
                  <a:srgbClr val="C00000"/>
                </a:solidFill>
                <a:latin typeface="Times New Roman" pitchFamily="18" charset="0"/>
                <a:ea typeface="华文细黑"/>
                <a:cs typeface="Times New Roman" pitchFamily="18" charset="0"/>
              </a:rPr>
              <a:t>三角板</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9" name="矩形 8"/>
          <p:cNvSpPr/>
          <p:nvPr/>
        </p:nvSpPr>
        <p:spPr>
          <a:xfrm>
            <a:off x="5015086" y="2057877"/>
            <a:ext cx="1261884" cy="523220"/>
          </a:xfrm>
          <a:prstGeom prst="rect">
            <a:avLst/>
          </a:prstGeom>
        </p:spPr>
        <p:txBody>
          <a:bodyPr wrap="none">
            <a:spAutoFit/>
          </a:bodyPr>
          <a:lstStyle/>
          <a:p>
            <a:pPr>
              <a:defRPr/>
            </a:pPr>
            <a:r>
              <a:rPr lang="zh-CN" altLang="zh-CN" sz="2800" kern="100" dirty="0">
                <a:solidFill>
                  <a:srgbClr val="C00000"/>
                </a:solidFill>
                <a:latin typeface="Times New Roman" pitchFamily="18" charset="0"/>
                <a:ea typeface="华文细黑"/>
                <a:cs typeface="Times New Roman" pitchFamily="18" charset="0"/>
              </a:rPr>
              <a:t>橡皮条</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0" name="矩形 9"/>
          <p:cNvSpPr/>
          <p:nvPr/>
        </p:nvSpPr>
        <p:spPr>
          <a:xfrm>
            <a:off x="376094" y="4629845"/>
            <a:ext cx="902811" cy="523220"/>
          </a:xfrm>
          <a:prstGeom prst="rect">
            <a:avLst/>
          </a:prstGeom>
        </p:spPr>
        <p:txBody>
          <a:bodyPr wrap="none">
            <a:spAutoFit/>
          </a:bodyPr>
          <a:lstStyle/>
          <a:p>
            <a:pPr>
              <a:defRPr/>
            </a:pPr>
            <a:r>
              <a:rPr lang="zh-CN" altLang="zh-CN" sz="2800" kern="100" dirty="0" smtClean="0">
                <a:solidFill>
                  <a:srgbClr val="C00000"/>
                </a:solidFill>
                <a:latin typeface="Times New Roman"/>
                <a:ea typeface="华文细黑"/>
                <a:cs typeface="Times New Roman"/>
              </a:rPr>
              <a:t>位置</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1" name="矩形 10"/>
          <p:cNvSpPr/>
          <p:nvPr/>
        </p:nvSpPr>
        <p:spPr>
          <a:xfrm>
            <a:off x="10702541" y="3992821"/>
            <a:ext cx="803425" cy="523220"/>
          </a:xfrm>
          <a:prstGeom prst="rect">
            <a:avLst/>
          </a:prstGeom>
        </p:spPr>
        <p:txBody>
          <a:bodyPr wrap="none">
            <a:spAutoFit/>
          </a:bodyPr>
          <a:lstStyle/>
          <a:p>
            <a:pPr>
              <a:defRPr/>
            </a:pPr>
            <a:r>
              <a:rPr lang="en-US" altLang="zh-CN" sz="2800" i="1" kern="100" dirty="0">
                <a:solidFill>
                  <a:srgbClr val="C00000"/>
                </a:solidFill>
                <a:latin typeface="Times New Roman"/>
                <a:ea typeface="华文细黑"/>
              </a:rPr>
              <a:t>O</a:t>
            </a:r>
            <a:r>
              <a:rPr lang="zh-CN" altLang="zh-CN" sz="2800" kern="100" dirty="0">
                <a:solidFill>
                  <a:srgbClr val="C00000"/>
                </a:solidFill>
                <a:latin typeface="Times New Roman"/>
                <a:ea typeface="华文细黑"/>
                <a:cs typeface="Times New Roman"/>
              </a:rPr>
              <a:t>点</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4" name="矩形 13"/>
          <p:cNvSpPr/>
          <p:nvPr/>
        </p:nvSpPr>
        <p:spPr>
          <a:xfrm>
            <a:off x="1877214" y="4640005"/>
            <a:ext cx="2339102" cy="523220"/>
          </a:xfrm>
          <a:prstGeom prst="rect">
            <a:avLst/>
          </a:prstGeom>
        </p:spPr>
        <p:txBody>
          <a:bodyPr wrap="none">
            <a:spAutoFit/>
          </a:bodyPr>
          <a:lstStyle/>
          <a:p>
            <a:pPr>
              <a:defRPr/>
            </a:pPr>
            <a:r>
              <a:rPr lang="zh-CN" altLang="zh-CN" sz="2800" kern="100" dirty="0">
                <a:solidFill>
                  <a:srgbClr val="C00000"/>
                </a:solidFill>
                <a:latin typeface="Times New Roman" pitchFamily="18" charset="0"/>
                <a:ea typeface="华文细黑"/>
                <a:cs typeface="Times New Roman" pitchFamily="18" charset="0"/>
              </a:rPr>
              <a:t>细绳所指方向</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5" name="矩形 14"/>
          <p:cNvSpPr/>
          <p:nvPr/>
        </p:nvSpPr>
        <p:spPr>
          <a:xfrm>
            <a:off x="4973558" y="4619685"/>
            <a:ext cx="3416320" cy="523220"/>
          </a:xfrm>
          <a:prstGeom prst="rect">
            <a:avLst/>
          </a:prstGeom>
        </p:spPr>
        <p:txBody>
          <a:bodyPr wrap="none">
            <a:spAutoFit/>
          </a:bodyPr>
          <a:lstStyle/>
          <a:p>
            <a:pPr>
              <a:defRPr/>
            </a:pPr>
            <a:r>
              <a:rPr lang="zh-CN" altLang="zh-CN" sz="2800" kern="100" dirty="0">
                <a:solidFill>
                  <a:srgbClr val="C00000"/>
                </a:solidFill>
                <a:latin typeface="Times New Roman"/>
                <a:ea typeface="华文细黑"/>
                <a:cs typeface="Times New Roman"/>
              </a:rPr>
              <a:t>相应弹簧测力计读数</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7" name="矩形 16"/>
          <p:cNvSpPr/>
          <p:nvPr/>
        </p:nvSpPr>
        <p:spPr>
          <a:xfrm>
            <a:off x="5059306" y="5258753"/>
            <a:ext cx="2239716" cy="523220"/>
          </a:xfrm>
          <a:prstGeom prst="rect">
            <a:avLst/>
          </a:prstGeom>
        </p:spPr>
        <p:txBody>
          <a:bodyPr wrap="none">
            <a:spAutoFit/>
          </a:bodyPr>
          <a:lstStyle/>
          <a:p>
            <a:pPr>
              <a:defRPr/>
            </a:pPr>
            <a:r>
              <a:rPr lang="zh-CN" altLang="zh-CN" sz="2800" kern="100" dirty="0">
                <a:solidFill>
                  <a:srgbClr val="C00000"/>
                </a:solidFill>
                <a:latin typeface="Times New Roman"/>
                <a:ea typeface="华文细黑"/>
                <a:cs typeface="Times New Roman"/>
              </a:rPr>
              <a:t>同一位置</a:t>
            </a:r>
            <a:r>
              <a:rPr lang="en-US" altLang="zh-CN" sz="2800" i="1" kern="100" dirty="0">
                <a:solidFill>
                  <a:srgbClr val="C00000"/>
                </a:solidFill>
                <a:latin typeface="Times New Roman"/>
                <a:ea typeface="华文细黑"/>
              </a:rPr>
              <a:t>O</a:t>
            </a:r>
            <a:r>
              <a:rPr lang="zh-CN" altLang="zh-CN" sz="2800" kern="100" dirty="0">
                <a:solidFill>
                  <a:srgbClr val="C00000"/>
                </a:solidFill>
                <a:latin typeface="Times New Roman"/>
                <a:ea typeface="华文细黑"/>
                <a:cs typeface="Times New Roman"/>
              </a:rPr>
              <a:t>点</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8" name="矩形 17"/>
          <p:cNvSpPr/>
          <p:nvPr/>
        </p:nvSpPr>
        <p:spPr>
          <a:xfrm>
            <a:off x="8658452" y="5258753"/>
            <a:ext cx="3057247" cy="523220"/>
          </a:xfrm>
          <a:prstGeom prst="rect">
            <a:avLst/>
          </a:prstGeom>
        </p:spPr>
        <p:txBody>
          <a:bodyPr wrap="none">
            <a:spAutoFit/>
          </a:bodyPr>
          <a:lstStyle/>
          <a:p>
            <a:pPr>
              <a:defRPr/>
            </a:pPr>
            <a:r>
              <a:rPr lang="zh-CN" altLang="zh-CN" sz="2800" kern="100" dirty="0">
                <a:solidFill>
                  <a:srgbClr val="C00000"/>
                </a:solidFill>
                <a:latin typeface="Times New Roman"/>
                <a:ea typeface="华文细黑"/>
                <a:cs typeface="Times New Roman"/>
              </a:rPr>
              <a:t>弹簧测力计读数</a:t>
            </a:r>
            <a:r>
              <a:rPr lang="zh-CN" altLang="zh-CN" sz="2800" kern="100" dirty="0" smtClean="0">
                <a:solidFill>
                  <a:srgbClr val="C00000"/>
                </a:solidFill>
                <a:latin typeface="Times New Roman"/>
                <a:ea typeface="华文细黑"/>
                <a:cs typeface="Times New Roman"/>
              </a:rPr>
              <a:t>和</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9" name="矩形 18"/>
          <p:cNvSpPr/>
          <p:nvPr/>
        </p:nvSpPr>
        <p:spPr>
          <a:xfrm>
            <a:off x="376094" y="5927145"/>
            <a:ext cx="1620957" cy="523220"/>
          </a:xfrm>
          <a:prstGeom prst="rect">
            <a:avLst/>
          </a:prstGeom>
        </p:spPr>
        <p:txBody>
          <a:bodyPr wrap="none">
            <a:spAutoFit/>
          </a:bodyPr>
          <a:lstStyle/>
          <a:p>
            <a:pPr lvl="0">
              <a:defRPr/>
            </a:pPr>
            <a:r>
              <a:rPr lang="zh-CN" altLang="zh-CN" sz="2800" kern="100" dirty="0">
                <a:solidFill>
                  <a:srgbClr val="C00000"/>
                </a:solidFill>
                <a:latin typeface="Times New Roman"/>
                <a:ea typeface="华文细黑"/>
                <a:cs typeface="Times New Roman"/>
              </a:rPr>
              <a:t>细绳方向</a:t>
            </a:r>
            <a:endParaRPr lang="zh-CN" altLang="en-US" sz="2800" kern="100" dirty="0">
              <a:solidFill>
                <a:srgbClr val="C00000"/>
              </a:solidFill>
              <a:latin typeface="Times New Roman" pitchFamily="18" charset="0"/>
              <a:ea typeface="华文细黑"/>
              <a:cs typeface="Times New Roman" pitchFamily="18" charset="0"/>
            </a:endParaRPr>
          </a:p>
        </p:txBody>
      </p:sp>
    </p:spTree>
    <p:extLst>
      <p:ext uri="{BB962C8B-B14F-4D97-AF65-F5344CB8AC3E}">
        <p14:creationId xmlns:p14="http://schemas.microsoft.com/office/powerpoint/2010/main" val="2539364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p:bldP spid="2" grpId="1"/>
      <p:bldP spid="9" grpId="0"/>
      <p:bldP spid="9" grpId="1"/>
      <p:bldP spid="10" grpId="0"/>
      <p:bldP spid="10" grpId="1"/>
      <p:bldP spid="11" grpId="0"/>
      <p:bldP spid="11" grpId="1"/>
      <p:bldP spid="14" grpId="0"/>
      <p:bldP spid="14" grpId="1"/>
      <p:bldP spid="15" grpId="0"/>
      <p:bldP spid="15" grpId="1"/>
      <p:bldP spid="17" grpId="0"/>
      <p:bldP spid="17" grpId="1"/>
      <p:bldP spid="18" grpId="0"/>
      <p:bldP spid="18" grpId="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16734" y="333450"/>
            <a:ext cx="11285654" cy="267765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在某次实验中，某同学的实验结果</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2</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示，其中</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为固定橡皮条的图钉，</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为橡皮条与细绳结点的位置</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图中</a:t>
            </a:r>
            <a:r>
              <a:rPr lang="en-US" altLang="zh-CN" sz="2800" kern="100" dirty="0" smtClean="0">
                <a:latin typeface="Times New Roman"/>
                <a:ea typeface="华文细黑"/>
                <a:cs typeface="Courier New"/>
              </a:rPr>
              <a:t>_____</a:t>
            </a:r>
            <a:r>
              <a:rPr lang="zh-CN" altLang="zh-CN" sz="2800" kern="100" dirty="0">
                <a:latin typeface="Times New Roman"/>
                <a:ea typeface="华文细黑"/>
                <a:cs typeface="Times New Roman"/>
              </a:rPr>
              <a:t>是力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与</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的合力的理论值；</a:t>
            </a:r>
            <a:r>
              <a:rPr lang="en-US" altLang="zh-CN" sz="2800" kern="100" dirty="0" smtClean="0">
                <a:latin typeface="Times New Roman"/>
                <a:ea typeface="华文细黑"/>
                <a:cs typeface="Courier New"/>
              </a:rPr>
              <a:t>____</a:t>
            </a:r>
            <a:r>
              <a:rPr lang="zh-CN" altLang="zh-CN" sz="2800" kern="100" dirty="0" smtClean="0">
                <a:latin typeface="Times New Roman"/>
                <a:ea typeface="华文细黑"/>
                <a:cs typeface="Times New Roman"/>
              </a:rPr>
              <a:t>是</a:t>
            </a:r>
            <a:r>
              <a:rPr lang="zh-CN" altLang="zh-CN" sz="2800" kern="100" dirty="0">
                <a:latin typeface="Times New Roman"/>
                <a:ea typeface="华文细黑"/>
                <a:cs typeface="Times New Roman"/>
              </a:rPr>
              <a:t>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与</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的合力的实验值</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通过把</a:t>
            </a:r>
            <a:r>
              <a:rPr lang="en-US" altLang="zh-CN" sz="2800" kern="100" dirty="0" smtClean="0">
                <a:latin typeface="Times New Roman"/>
                <a:ea typeface="华文细黑"/>
                <a:cs typeface="Courier New"/>
              </a:rPr>
              <a:t>____</a:t>
            </a:r>
            <a:r>
              <a:rPr lang="zh-CN" altLang="zh-CN" sz="2800" kern="100" dirty="0" smtClean="0">
                <a:latin typeface="Times New Roman"/>
                <a:ea typeface="华文细黑"/>
                <a:cs typeface="Times New Roman"/>
              </a:rPr>
              <a:t>和</a:t>
            </a:r>
            <a:r>
              <a:rPr lang="en-US" altLang="zh-CN" sz="2800" kern="100" dirty="0" smtClean="0">
                <a:latin typeface="Times New Roman"/>
                <a:ea typeface="华文细黑"/>
                <a:cs typeface="Courier New"/>
              </a:rPr>
              <a:t>____</a:t>
            </a:r>
            <a:r>
              <a:rPr lang="zh-CN" altLang="zh-CN" sz="2800" kern="100" dirty="0" smtClean="0">
                <a:latin typeface="Times New Roman"/>
                <a:ea typeface="华文细黑"/>
                <a:cs typeface="Times New Roman"/>
              </a:rPr>
              <a:t>进行</a:t>
            </a:r>
            <a:r>
              <a:rPr lang="zh-CN" altLang="zh-CN" sz="2800" kern="100" dirty="0">
                <a:latin typeface="Times New Roman"/>
                <a:ea typeface="华文细黑"/>
                <a:cs typeface="Times New Roman"/>
              </a:rPr>
              <a:t>比较，验证平行四边形定则</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0" name="矩形 9"/>
          <p:cNvSpPr/>
          <p:nvPr/>
        </p:nvSpPr>
        <p:spPr>
          <a:xfrm>
            <a:off x="2094126" y="1723966"/>
            <a:ext cx="763351" cy="523220"/>
          </a:xfrm>
          <a:prstGeom prst="rect">
            <a:avLst/>
          </a:prstGeom>
        </p:spPr>
        <p:txBody>
          <a:bodyPr wrap="none">
            <a:spAutoFit/>
          </a:bodyPr>
          <a:lstStyle/>
          <a:p>
            <a:pPr>
              <a:defRPr/>
            </a:pPr>
            <a:r>
              <a:rPr lang="en-US" altLang="zh-CN" sz="2800" i="1" kern="100" dirty="0">
                <a:solidFill>
                  <a:srgbClr val="C00000"/>
                </a:solidFill>
                <a:latin typeface="Times New Roman"/>
                <a:ea typeface="华文细黑"/>
              </a:rPr>
              <a:t>F</a:t>
            </a:r>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1" name="矩形 10"/>
          <p:cNvSpPr/>
          <p:nvPr/>
        </p:nvSpPr>
        <p:spPr>
          <a:xfrm>
            <a:off x="7758840" y="1077610"/>
            <a:ext cx="404278" cy="523220"/>
          </a:xfrm>
          <a:prstGeom prst="rect">
            <a:avLst/>
          </a:prstGeom>
        </p:spPr>
        <p:txBody>
          <a:bodyPr wrap="none">
            <a:spAutoFit/>
          </a:bodyPr>
          <a:lstStyle/>
          <a:p>
            <a:pPr>
              <a:defRPr/>
            </a:pPr>
            <a:r>
              <a:rPr lang="en-US" altLang="zh-CN" sz="2800" i="1" kern="100" dirty="0">
                <a:solidFill>
                  <a:srgbClr val="C00000"/>
                </a:solidFill>
                <a:latin typeface="Times New Roman"/>
                <a:ea typeface="华文细黑"/>
              </a:rPr>
              <a:t>F</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4" name="矩形 13"/>
          <p:cNvSpPr/>
          <p:nvPr/>
        </p:nvSpPr>
        <p:spPr>
          <a:xfrm>
            <a:off x="8245286" y="1723966"/>
            <a:ext cx="404278" cy="523220"/>
          </a:xfrm>
          <a:prstGeom prst="rect">
            <a:avLst/>
          </a:prstGeom>
        </p:spPr>
        <p:txBody>
          <a:bodyPr wrap="none">
            <a:spAutoFit/>
          </a:bodyPr>
          <a:lstStyle/>
          <a:p>
            <a:pPr>
              <a:defRPr/>
            </a:pPr>
            <a:r>
              <a:rPr lang="en-US" altLang="zh-CN" sz="2800" i="1" kern="100" dirty="0">
                <a:solidFill>
                  <a:srgbClr val="C00000"/>
                </a:solidFill>
                <a:latin typeface="Times New Roman"/>
                <a:ea typeface="华文细黑"/>
              </a:rPr>
              <a:t>F</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5" name="矩形 14"/>
          <p:cNvSpPr/>
          <p:nvPr/>
        </p:nvSpPr>
        <p:spPr>
          <a:xfrm>
            <a:off x="9304198" y="1731011"/>
            <a:ext cx="763351" cy="523220"/>
          </a:xfrm>
          <a:prstGeom prst="rect">
            <a:avLst/>
          </a:prstGeom>
        </p:spPr>
        <p:txBody>
          <a:bodyPr wrap="none">
            <a:spAutoFit/>
          </a:bodyPr>
          <a:lstStyle/>
          <a:p>
            <a:pPr>
              <a:defRPr/>
            </a:pPr>
            <a:r>
              <a:rPr lang="en-US" altLang="zh-CN" sz="2800" i="1" kern="100" dirty="0" smtClean="0">
                <a:solidFill>
                  <a:srgbClr val="C00000"/>
                </a:solidFill>
                <a:latin typeface="Times New Roman"/>
                <a:ea typeface="华文细黑"/>
              </a:rPr>
              <a:t>F</a:t>
            </a:r>
            <a:r>
              <a:rPr lang="en-US" altLang="zh-CN" sz="2800" kern="100" dirty="0" smtClean="0">
                <a:solidFill>
                  <a:srgbClr val="C00000"/>
                </a:solidFill>
                <a:latin typeface="宋体"/>
                <a:ea typeface="华文细黑"/>
                <a:cs typeface="Times New Roman"/>
              </a:rPr>
              <a:t>′</a:t>
            </a:r>
            <a:endParaRPr lang="zh-CN" altLang="en-US" sz="2800" kern="100" dirty="0">
              <a:solidFill>
                <a:srgbClr val="C00000"/>
              </a:solidFill>
              <a:latin typeface="Times New Roman" pitchFamily="18" charset="0"/>
              <a:ea typeface="华文细黑"/>
              <a:cs typeface="Times New Roman" pitchFamily="18" charset="0"/>
            </a:endParaRPr>
          </a:p>
        </p:txBody>
      </p:sp>
      <p:pic>
        <p:nvPicPr>
          <p:cNvPr id="113666" name="Picture 2" descr="\\贾文\贾文\源文件\同步\物理 人教 必修1 新课标\3-14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9426" y="2821857"/>
            <a:ext cx="2431560" cy="32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733569" y="6114410"/>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2</a:t>
            </a:r>
            <a:endParaRPr lang="zh-CN" altLang="en-US" dirty="0"/>
          </a:p>
        </p:txBody>
      </p:sp>
    </p:spTree>
    <p:extLst>
      <p:ext uri="{BB962C8B-B14F-4D97-AF65-F5344CB8AC3E}">
        <p14:creationId xmlns:p14="http://schemas.microsoft.com/office/powerpoint/2010/main" val="3628500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p:bldP spid="10" grpId="1"/>
      <p:bldP spid="11" grpId="0"/>
      <p:bldP spid="11" grpId="1"/>
      <p:bldP spid="14" grpId="0"/>
      <p:bldP spid="14" grpId="1"/>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690" name="Picture 2" descr="\\贾文\贾文\源文件\同步\物理 人教 必修1 新课标\3-14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0549"/>
          <a:stretch>
            <a:fillRect/>
          </a:stretch>
        </p:blipFill>
        <p:spPr bwMode="auto">
          <a:xfrm>
            <a:off x="622598" y="2719547"/>
            <a:ext cx="1998682" cy="351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3" descr="\\贾文\贾文\源文件\同步\物理 人教 必修1 新课标\3-145.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634" y="2708852"/>
            <a:ext cx="3755099" cy="35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402306" y="627119"/>
            <a:ext cx="11365790" cy="1948739"/>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某同学用</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3</a:t>
            </a:r>
            <a:r>
              <a:rPr lang="zh-CN" altLang="zh-CN" sz="2800" kern="100" dirty="0" smtClean="0">
                <a:latin typeface="Times New Roman"/>
                <a:ea typeface="华文细黑"/>
                <a:cs typeface="Times New Roman"/>
              </a:rPr>
              <a:t>甲</a:t>
            </a:r>
            <a:r>
              <a:rPr lang="zh-CN" altLang="zh-CN" sz="2800" kern="100" dirty="0">
                <a:latin typeface="Times New Roman"/>
                <a:ea typeface="华文细黑"/>
                <a:cs typeface="Times New Roman"/>
              </a:rPr>
              <a:t>所示的装置探究求合力的方法</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将一木板</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图中未画出</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竖直放置，与铁架台和轻弹簧所在平面平行</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其部分实验操作如下，请完成下列相关内容：</a:t>
            </a:r>
            <a:endParaRPr lang="zh-CN" altLang="zh-CN" sz="1050" kern="100" dirty="0">
              <a:effectLst/>
              <a:latin typeface="宋体"/>
              <a:cs typeface="Courier New"/>
            </a:endParaRPr>
          </a:p>
        </p:txBody>
      </p:sp>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二、实验数据处理</a:t>
            </a:r>
          </a:p>
        </p:txBody>
      </p:sp>
      <p:pic>
        <p:nvPicPr>
          <p:cNvPr id="10" name="Picture 2" descr="\\贾文\贾文\源文件\同步\物理 人教 必修1 新课标\3-14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622"/>
          <a:stretch>
            <a:fillRect/>
          </a:stretch>
        </p:blipFill>
        <p:spPr bwMode="auto">
          <a:xfrm>
            <a:off x="3381349" y="2719547"/>
            <a:ext cx="3758216" cy="351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733569" y="6238106"/>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3</a:t>
            </a:r>
            <a:endParaRPr lang="zh-CN" altLang="en-US" dirty="0"/>
          </a:p>
        </p:txBody>
      </p:sp>
    </p:spTree>
    <p:extLst>
      <p:ext uri="{BB962C8B-B14F-4D97-AF65-F5344CB8AC3E}">
        <p14:creationId xmlns:p14="http://schemas.microsoft.com/office/powerpoint/2010/main" val="3728370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690" name="Picture 2" descr="\\贾文\贾文\源文件\同步\物理 人教 必修1 新课标\3-14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0549"/>
          <a:stretch>
            <a:fillRect/>
          </a:stretch>
        </p:blipFill>
        <p:spPr bwMode="auto">
          <a:xfrm>
            <a:off x="622598" y="178921"/>
            <a:ext cx="1998682" cy="351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3" descr="\\贾文\贾文\源文件\同步\物理 人教 必修1 新课标\3-145.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634" y="168226"/>
            <a:ext cx="3755099" cy="35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402306" y="3759354"/>
            <a:ext cx="11365790" cy="267765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如图甲，在木板上记下悬挂两个钩码时弹簧末端的位置</a:t>
            </a:r>
            <a:r>
              <a:rPr lang="en-US" altLang="zh-CN" sz="2800" i="1" kern="100" dirty="0">
                <a:latin typeface="Times New Roman"/>
                <a:ea typeface="华文细黑"/>
                <a:cs typeface="Courier New"/>
              </a:rPr>
              <a:t>O</a:t>
            </a:r>
            <a:r>
              <a:rPr lang="zh-CN" altLang="zh-CN" sz="2800" kern="100" dirty="0" smtClean="0">
                <a:latin typeface="Times New Roman"/>
                <a:ea typeface="华文细黑"/>
                <a:cs typeface="Times New Roman"/>
              </a:rPr>
              <a:t>；</a:t>
            </a:r>
            <a:endParaRPr lang="en-US" altLang="zh-CN" sz="2800" kern="100" dirty="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卸下钩码然后将两细绳套系在弹簧下端，用两弹簧测力计将弹簧末端拉到同一位置</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，记录细绳套</a:t>
            </a:r>
            <a:r>
              <a:rPr lang="en-US" altLang="zh-CN" sz="2800" i="1" kern="100" dirty="0">
                <a:latin typeface="Times New Roman"/>
                <a:ea typeface="华文细黑"/>
                <a:cs typeface="Courier New"/>
              </a:rPr>
              <a:t>AO</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BO</a:t>
            </a:r>
            <a:r>
              <a:rPr lang="zh-CN" altLang="zh-CN" sz="2800" kern="100" dirty="0">
                <a:latin typeface="Times New Roman"/>
                <a:ea typeface="华文细黑"/>
                <a:cs typeface="Times New Roman"/>
              </a:rPr>
              <a:t>的</a:t>
            </a:r>
            <a:r>
              <a:rPr lang="en-US" altLang="zh-CN" sz="2800" kern="100" dirty="0" smtClean="0">
                <a:latin typeface="Times New Roman"/>
                <a:ea typeface="华文细黑"/>
                <a:cs typeface="Courier New"/>
              </a:rPr>
              <a:t>____</a:t>
            </a:r>
            <a:r>
              <a:rPr lang="zh-CN" altLang="zh-CN" sz="2800" kern="100" dirty="0" smtClean="0">
                <a:latin typeface="Times New Roman"/>
                <a:ea typeface="华文细黑"/>
                <a:cs typeface="Times New Roman"/>
              </a:rPr>
              <a:t>及</a:t>
            </a:r>
            <a:r>
              <a:rPr lang="zh-CN" altLang="zh-CN" sz="2800" kern="100" dirty="0">
                <a:latin typeface="Times New Roman"/>
                <a:ea typeface="华文细黑"/>
                <a:cs typeface="Times New Roman"/>
              </a:rPr>
              <a:t>两弹簧测力计相应的读数</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图乙中</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弹簧测力计的读数为</a:t>
            </a:r>
            <a:r>
              <a:rPr lang="en-US" altLang="zh-CN" sz="2800" kern="100" dirty="0" smtClean="0">
                <a:latin typeface="Times New Roman"/>
                <a:ea typeface="华文细黑"/>
                <a:cs typeface="Courier New"/>
              </a:rPr>
              <a:t>__</a:t>
            </a:r>
            <a:r>
              <a:rPr lang="en-US" altLang="zh-CN" sz="2800" kern="100" dirty="0">
                <a:latin typeface="Times New Roman"/>
                <a:ea typeface="华文细黑"/>
                <a:cs typeface="Courier New"/>
              </a:rPr>
              <a:t>_</a:t>
            </a:r>
            <a:r>
              <a:rPr lang="en-US" altLang="zh-CN" sz="2800" kern="100" dirty="0" smtClean="0">
                <a:latin typeface="Times New Roman"/>
                <a:ea typeface="华文细黑"/>
                <a:cs typeface="Courier New"/>
              </a:rPr>
              <a:t>__</a:t>
            </a:r>
            <a:r>
              <a:rPr lang="en-US" altLang="zh-CN" sz="2800" kern="100" dirty="0">
                <a:latin typeface="Times New Roman"/>
                <a:ea typeface="华文细黑"/>
                <a:cs typeface="Courier New"/>
              </a:rPr>
              <a:t>N</a:t>
            </a:r>
            <a:r>
              <a:rPr lang="zh-CN" altLang="zh-CN" sz="2800" kern="100" dirty="0" smtClean="0">
                <a:latin typeface="Times New Roman"/>
                <a:ea typeface="华文细黑"/>
                <a:cs typeface="Times New Roman"/>
              </a:rPr>
              <a:t>；</a:t>
            </a:r>
            <a:endParaRPr lang="zh-CN" altLang="zh-CN" sz="1050" kern="100" dirty="0">
              <a:latin typeface="宋体"/>
              <a:cs typeface="Courier New"/>
            </a:endParaRPr>
          </a:p>
        </p:txBody>
      </p:sp>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10" name="Picture 2" descr="\\贾文\贾文\源文件\同步\物理 人教 必修1 新课标\3-144.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622"/>
          <a:stretch>
            <a:fillRect/>
          </a:stretch>
        </p:blipFill>
        <p:spPr bwMode="auto">
          <a:xfrm>
            <a:off x="3381349" y="178921"/>
            <a:ext cx="3758216" cy="351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578942" y="5138822"/>
            <a:ext cx="902811" cy="523220"/>
          </a:xfrm>
          <a:prstGeom prst="rect">
            <a:avLst/>
          </a:prstGeom>
        </p:spPr>
        <p:txBody>
          <a:bodyPr wrap="none">
            <a:spAutoFit/>
          </a:bodyPr>
          <a:lstStyle/>
          <a:p>
            <a:pPr>
              <a:defRPr/>
            </a:pPr>
            <a:r>
              <a:rPr lang="zh-CN" altLang="zh-CN" sz="2800" kern="100" dirty="0">
                <a:solidFill>
                  <a:srgbClr val="C00000"/>
                </a:solidFill>
                <a:latin typeface="Times New Roman" pitchFamily="18" charset="0"/>
                <a:ea typeface="华文细黑"/>
                <a:cs typeface="Times New Roman" pitchFamily="18" charset="0"/>
              </a:rPr>
              <a:t>方向</a:t>
            </a:r>
            <a:endParaRPr lang="zh-CN" altLang="en-US" sz="2800" kern="100" dirty="0">
              <a:solidFill>
                <a:srgbClr val="C00000"/>
              </a:solidFill>
              <a:latin typeface="Times New Roman" pitchFamily="18" charset="0"/>
              <a:ea typeface="华文细黑"/>
              <a:cs typeface="Times New Roman" pitchFamily="18" charset="0"/>
            </a:endParaRPr>
          </a:p>
        </p:txBody>
      </p:sp>
      <p:sp>
        <p:nvSpPr>
          <p:cNvPr id="14" name="矩形 13"/>
          <p:cNvSpPr/>
          <p:nvPr/>
        </p:nvSpPr>
        <p:spPr>
          <a:xfrm>
            <a:off x="4892278" y="5797054"/>
            <a:ext cx="979242" cy="523220"/>
          </a:xfrm>
          <a:prstGeom prst="rect">
            <a:avLst/>
          </a:prstGeom>
        </p:spPr>
        <p:txBody>
          <a:bodyPr wrap="none">
            <a:spAutoFit/>
          </a:bodyPr>
          <a:lstStyle/>
          <a:p>
            <a:pPr>
              <a:defRPr/>
            </a:pPr>
            <a:r>
              <a:rPr lang="en-US" altLang="zh-CN" sz="2800" kern="100" dirty="0">
                <a:solidFill>
                  <a:srgbClr val="C00000"/>
                </a:solidFill>
                <a:latin typeface="Times New Roman" pitchFamily="18" charset="0"/>
                <a:ea typeface="华文细黑"/>
                <a:cs typeface="Times New Roman" pitchFamily="18" charset="0"/>
              </a:rPr>
              <a:t>11.40</a:t>
            </a:r>
            <a:endParaRPr lang="zh-CN" altLang="en-US" sz="2800" kern="100" dirty="0">
              <a:solidFill>
                <a:srgbClr val="C00000"/>
              </a:solidFill>
              <a:latin typeface="Times New Roman" pitchFamily="18" charset="0"/>
              <a:ea typeface="华文细黑"/>
              <a:cs typeface="Times New Roman" pitchFamily="18" charset="0"/>
            </a:endParaRPr>
          </a:p>
        </p:txBody>
      </p:sp>
    </p:spTree>
    <p:extLst>
      <p:ext uri="{BB962C8B-B14F-4D97-AF65-F5344CB8AC3E}">
        <p14:creationId xmlns:p14="http://schemas.microsoft.com/office/powerpoint/2010/main" val="25315357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p:bldP spid="3" grpId="1"/>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691" name="Picture 3" descr="\\贾文\贾文\源文件\同步\物理 人教 必修1 新课标\3-145.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9634" y="168226"/>
            <a:ext cx="3755099" cy="35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402306" y="261442"/>
            <a:ext cx="7133060" cy="2031325"/>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该同学在坐标纸上画出两弹簧测力计拉力</a:t>
            </a:r>
            <a:r>
              <a:rPr lang="en-US" altLang="zh-CN" sz="2800" i="1" kern="100" dirty="0">
                <a:latin typeface="Times New Roman"/>
                <a:ea typeface="华文细黑"/>
                <a:cs typeface="Courier New"/>
              </a:rPr>
              <a:t>F</a:t>
            </a:r>
            <a:r>
              <a:rPr lang="en-US" altLang="zh-CN" sz="2800" i="1" kern="100" baseline="-250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i="1" kern="100" baseline="-25000" dirty="0">
                <a:latin typeface="Times New Roman"/>
                <a:ea typeface="华文细黑"/>
                <a:cs typeface="Courier New"/>
              </a:rPr>
              <a:t>B</a:t>
            </a:r>
            <a:r>
              <a:rPr lang="zh-CN" altLang="zh-CN" sz="2800" kern="100" dirty="0">
                <a:latin typeface="Times New Roman"/>
                <a:ea typeface="华文细黑"/>
                <a:cs typeface="Times New Roman"/>
              </a:rPr>
              <a:t>的大小和方向如图丙所示，请在图丙中作出</a:t>
            </a:r>
            <a:r>
              <a:rPr lang="en-US" altLang="zh-CN" sz="2800" i="1" kern="100" dirty="0">
                <a:latin typeface="Times New Roman"/>
                <a:ea typeface="华文细黑"/>
                <a:cs typeface="Courier New"/>
              </a:rPr>
              <a:t>F</a:t>
            </a:r>
            <a:r>
              <a:rPr lang="en-US" altLang="zh-CN" sz="2800" i="1" kern="100" baseline="-250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i="1" kern="100" baseline="-25000" dirty="0">
                <a:latin typeface="Times New Roman"/>
                <a:ea typeface="华文细黑"/>
                <a:cs typeface="Courier New"/>
              </a:rPr>
              <a:t>B</a:t>
            </a:r>
            <a:r>
              <a:rPr lang="zh-CN" altLang="zh-CN" sz="2800" kern="100" dirty="0">
                <a:latin typeface="Times New Roman"/>
                <a:ea typeface="华文细黑"/>
                <a:cs typeface="Times New Roman"/>
              </a:rPr>
              <a:t>的合力</a:t>
            </a:r>
            <a:r>
              <a:rPr lang="en-US" altLang="zh-CN" sz="2800" i="1" kern="100" dirty="0">
                <a:latin typeface="Times New Roman"/>
                <a:ea typeface="华文细黑"/>
                <a:cs typeface="Courier New"/>
              </a:rPr>
              <a:t>F</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endParaRPr lang="zh-CN" altLang="zh-CN" sz="1050" kern="100" dirty="0">
              <a:effectLst/>
              <a:latin typeface="宋体"/>
              <a:cs typeface="Courier New"/>
            </a:endParaRPr>
          </a:p>
        </p:txBody>
      </p:sp>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矩形 13"/>
          <p:cNvSpPr/>
          <p:nvPr/>
        </p:nvSpPr>
        <p:spPr>
          <a:xfrm>
            <a:off x="402306" y="2372038"/>
            <a:ext cx="2698175" cy="523220"/>
          </a:xfrm>
          <a:prstGeom prst="rect">
            <a:avLst/>
          </a:prstGeom>
        </p:spPr>
        <p:txBody>
          <a:bodyPr wrap="none">
            <a:spAutoFit/>
          </a:bodyPr>
          <a:lstStyle/>
          <a:p>
            <a:pPr>
              <a:defRPr/>
            </a:pPr>
            <a:r>
              <a:rPr lang="zh-CN" altLang="zh-CN" sz="2800" b="1" kern="100" dirty="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如</a:t>
            </a:r>
            <a:r>
              <a:rPr lang="zh-CN" altLang="zh-CN" sz="2800" kern="100" dirty="0">
                <a:solidFill>
                  <a:srgbClr val="C00000"/>
                </a:solidFill>
                <a:latin typeface="Times New Roman"/>
                <a:ea typeface="华文细黑"/>
                <a:cs typeface="Times New Roman"/>
              </a:rPr>
              <a:t>图所示</a:t>
            </a:r>
            <a:endParaRPr lang="zh-CN" altLang="en-US" sz="2800" kern="100" dirty="0">
              <a:solidFill>
                <a:srgbClr val="C00000"/>
              </a:solidFill>
              <a:latin typeface="Times New Roman" pitchFamily="18" charset="0"/>
              <a:ea typeface="华文细黑"/>
              <a:cs typeface="Times New Roman" pitchFamily="18" charset="0"/>
            </a:endParaRPr>
          </a:p>
        </p:txBody>
      </p:sp>
      <p:pic>
        <p:nvPicPr>
          <p:cNvPr id="115714" name="Picture 2" descr="\\贾文\贾文\源文件\同步\物理 人教 必修1 新课标\3-146.TI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5406" y="241122"/>
            <a:ext cx="3836613" cy="345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402306" y="2935898"/>
            <a:ext cx="7133060" cy="267765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已知钩码的重力，可得弹簧所受的拉力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如图丙所示，观察比较</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F</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，得出结论：</a:t>
            </a:r>
            <a:r>
              <a:rPr lang="en-US" altLang="zh-CN" sz="2800" kern="100" dirty="0" smtClean="0">
                <a:latin typeface="Times New Roman"/>
                <a:ea typeface="华文细黑"/>
                <a:cs typeface="Courier New"/>
              </a:rPr>
              <a:t>____________________________________________________________.</a:t>
            </a:r>
            <a:endParaRPr lang="zh-CN" altLang="zh-CN" sz="1050" kern="100" dirty="0">
              <a:effectLst/>
              <a:latin typeface="宋体"/>
              <a:cs typeface="Courier New"/>
            </a:endParaRPr>
          </a:p>
        </p:txBody>
      </p:sp>
      <p:sp>
        <p:nvSpPr>
          <p:cNvPr id="18" name="矩形 17"/>
          <p:cNvSpPr/>
          <p:nvPr/>
        </p:nvSpPr>
        <p:spPr>
          <a:xfrm>
            <a:off x="402306" y="4138826"/>
            <a:ext cx="7043982" cy="1306255"/>
          </a:xfrm>
          <a:prstGeom prst="rect">
            <a:avLst/>
          </a:prstGeom>
        </p:spPr>
        <p:txBody>
          <a:bodyPr>
            <a:spAutoFit/>
          </a:bodyPr>
          <a:lstStyle/>
          <a:p>
            <a:pPr>
              <a:lnSpc>
                <a:spcPct val="150000"/>
              </a:lnSpc>
            </a:pPr>
            <a:r>
              <a:rPr lang="zh-CN" altLang="zh-CN" sz="2800" kern="100" dirty="0">
                <a:solidFill>
                  <a:srgbClr val="C00000"/>
                </a:solidFill>
                <a:latin typeface="Times New Roman"/>
                <a:ea typeface="华文细黑"/>
                <a:cs typeface="Times New Roman"/>
              </a:rPr>
              <a:t>在实验误差允许范围内</a:t>
            </a:r>
            <a:r>
              <a:rPr lang="en-US" altLang="zh-CN" sz="2800" i="1" kern="100" dirty="0">
                <a:solidFill>
                  <a:srgbClr val="C00000"/>
                </a:solidFill>
                <a:latin typeface="Times New Roman"/>
                <a:ea typeface="华文细黑"/>
              </a:rPr>
              <a:t>F</a:t>
            </a:r>
            <a:r>
              <a:rPr lang="zh-CN" altLang="zh-CN" sz="2800" kern="100" dirty="0">
                <a:solidFill>
                  <a:srgbClr val="C00000"/>
                </a:solidFill>
                <a:latin typeface="Times New Roman"/>
                <a:ea typeface="华文细黑"/>
                <a:cs typeface="Times New Roman"/>
              </a:rPr>
              <a:t>和</a:t>
            </a:r>
            <a:r>
              <a:rPr lang="en-US" altLang="zh-CN" sz="2800" i="1" kern="100" dirty="0">
                <a:solidFill>
                  <a:srgbClr val="C00000"/>
                </a:solidFill>
                <a:latin typeface="Times New Roman"/>
                <a:ea typeface="华文细黑"/>
              </a:rPr>
              <a:t>F</a:t>
            </a: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相等，求合力可遵循平行四边形定则</a:t>
            </a:r>
            <a:endParaRPr lang="zh-CN" altLang="en-US" sz="2800" dirty="0"/>
          </a:p>
        </p:txBody>
      </p:sp>
    </p:spTree>
    <p:extLst>
      <p:ext uri="{BB962C8B-B14F-4D97-AF65-F5344CB8AC3E}">
        <p14:creationId xmlns:p14="http://schemas.microsoft.com/office/powerpoint/2010/main" val="3893739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15714"/>
                                        </p:tgtEl>
                                        <p:attrNameLst>
                                          <p:attrName>style.visibility</p:attrName>
                                        </p:attrNameLst>
                                      </p:cBhvr>
                                      <p:to>
                                        <p:strVal val="visible"/>
                                      </p:to>
                                    </p:set>
                                    <p:animEffect transition="in" filter="blinds(horizontal)">
                                      <p:cBhvr>
                                        <p:cTn id="10" dur="500"/>
                                        <p:tgtEl>
                                          <p:spTgt spid="1157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15714"/>
                                        </p:tgtEl>
                                      </p:cBhvr>
                                    </p:animEffect>
                                    <p:set>
                                      <p:cBhvr>
                                        <p:cTn id="23" dur="1" fill="hold">
                                          <p:stCondLst>
                                            <p:cond delay="499"/>
                                          </p:stCondLst>
                                        </p:cTn>
                                        <p:tgtEl>
                                          <p:spTgt spid="11571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4" grpId="0"/>
      <p:bldP spid="14" grpId="1"/>
      <p:bldP spid="18" grpId="0"/>
      <p:bldP spid="18"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35328" y="602050"/>
            <a:ext cx="11299436" cy="6124754"/>
          </a:xfrm>
          <a:prstGeom prst="rect">
            <a:avLst/>
          </a:prstGeom>
        </p:spPr>
        <p:txBody>
          <a:bodyPr wrap="square">
            <a:spAutoFit/>
          </a:bodyPr>
          <a:lstStyle/>
          <a:p>
            <a:pPr algn="just">
              <a:lnSpc>
                <a:spcPct val="14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有同学利用如图</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所示的装置来探究求合力的方法：在竖直木板上铺有白纸，固定两个光滑的滑轮</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，将绳子打一个结点</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，每个钩码的重量相等，当系统达到平衡时，根据钩码个数读出三根绳子的拉力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T</a:t>
            </a:r>
            <a:r>
              <a:rPr lang="en-US" altLang="zh-CN" sz="2800" i="1" kern="100" baseline="-25000" dirty="0">
                <a:latin typeface="Times New Roman"/>
                <a:ea typeface="华文细黑"/>
                <a:cs typeface="Courier New"/>
              </a:rPr>
              <a:t>OA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T</a:t>
            </a:r>
            <a:r>
              <a:rPr lang="en-US" altLang="zh-CN" sz="2800" i="1" kern="100" baseline="-25000" dirty="0">
                <a:latin typeface="Times New Roman"/>
                <a:ea typeface="华文细黑"/>
                <a:cs typeface="Courier New"/>
              </a:rPr>
              <a:t>OB</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T</a:t>
            </a:r>
            <a:r>
              <a:rPr lang="en-US" altLang="zh-CN" sz="2800" i="1" kern="100" baseline="-25000" dirty="0">
                <a:latin typeface="Times New Roman"/>
                <a:ea typeface="华文细黑"/>
                <a:cs typeface="Courier New"/>
              </a:rPr>
              <a:t>OC</a:t>
            </a:r>
            <a:r>
              <a:rPr lang="zh-CN" altLang="zh-CN" sz="2800" kern="100" dirty="0">
                <a:latin typeface="Times New Roman"/>
                <a:ea typeface="华文细黑"/>
                <a:cs typeface="Times New Roman"/>
              </a:rPr>
              <a:t>，回答下列问题</a:t>
            </a:r>
            <a:r>
              <a:rPr lang="zh-CN" altLang="zh-CN" sz="2800" kern="100" dirty="0" smtClean="0">
                <a:latin typeface="Times New Roman"/>
                <a:ea typeface="华文细黑"/>
                <a:cs typeface="Times New Roman"/>
              </a:rPr>
              <a:t>：</a:t>
            </a:r>
            <a:endParaRPr lang="en-US" altLang="zh-CN" sz="1050" kern="100" dirty="0" smtClean="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改变钩码个数，实验能完成的是</a:t>
            </a:r>
            <a:r>
              <a:rPr lang="en-US" altLang="zh-CN" sz="2800" kern="100" dirty="0" smtClean="0">
                <a:latin typeface="Times New Roman"/>
                <a:ea typeface="华文细黑"/>
                <a:cs typeface="Courier New"/>
              </a:rPr>
              <a:t>______.(</a:t>
            </a:r>
            <a:r>
              <a:rPr lang="zh-CN" altLang="zh-CN" sz="2800" kern="100" dirty="0">
                <a:latin typeface="Times New Roman"/>
                <a:ea typeface="华文细黑"/>
                <a:cs typeface="Times New Roman"/>
              </a:rPr>
              <a:t>绳子</a:t>
            </a:r>
            <a:r>
              <a:rPr lang="zh-CN" altLang="zh-CN" sz="2800" kern="100" dirty="0" smtClean="0">
                <a:latin typeface="Times New Roman"/>
                <a:ea typeface="华文细黑"/>
                <a:cs typeface="Times New Roman"/>
              </a:rPr>
              <a:t>能</a:t>
            </a:r>
            <a:endParaRPr lang="en-US" altLang="zh-CN" sz="2800" kern="100" dirty="0" smtClean="0">
              <a:latin typeface="Times New Roman"/>
              <a:ea typeface="华文细黑"/>
              <a:cs typeface="Times New Roman"/>
            </a:endParaRPr>
          </a:p>
          <a:p>
            <a:pPr algn="just">
              <a:lnSpc>
                <a:spcPct val="140000"/>
              </a:lnSpc>
              <a:spcAft>
                <a:spcPts val="0"/>
              </a:spcAft>
              <a:tabLst>
                <a:tab pos="2700655" algn="l"/>
              </a:tabLst>
            </a:pPr>
            <a:r>
              <a:rPr lang="zh-CN" altLang="zh-CN" sz="2800" kern="100" dirty="0" smtClean="0">
                <a:latin typeface="Times New Roman"/>
                <a:ea typeface="华文细黑"/>
                <a:cs typeface="Times New Roman"/>
              </a:rPr>
              <a:t>承受</a:t>
            </a:r>
            <a:r>
              <a:rPr lang="zh-CN" altLang="zh-CN" sz="2800" kern="100" dirty="0">
                <a:latin typeface="Times New Roman"/>
                <a:ea typeface="华文细黑"/>
                <a:cs typeface="Times New Roman"/>
              </a:rPr>
              <a:t>的拉力足够大</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钩码的个数</a:t>
            </a:r>
            <a:r>
              <a:rPr lang="en-US" altLang="zh-CN" sz="2800" i="1" kern="100" dirty="0">
                <a:latin typeface="Times New Roman"/>
                <a:ea typeface="华文细黑"/>
                <a:cs typeface="Courier New"/>
              </a:rPr>
              <a:t>N</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N</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N</a:t>
            </a:r>
            <a:r>
              <a:rPr lang="en-US" altLang="zh-CN" sz="2800" kern="100" baseline="-250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钩码的个数</a:t>
            </a:r>
            <a:r>
              <a:rPr lang="en-US" altLang="zh-CN" sz="2800" i="1" kern="100" dirty="0">
                <a:latin typeface="Times New Roman"/>
                <a:ea typeface="华文细黑"/>
                <a:cs typeface="Courier New"/>
              </a:rPr>
              <a:t>N</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N</a:t>
            </a:r>
            <a:r>
              <a:rPr lang="en-US" altLang="zh-CN" sz="2800" kern="100" baseline="-250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N</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钩码的个数</a:t>
            </a:r>
            <a:r>
              <a:rPr lang="en-US" altLang="zh-CN" sz="2800" i="1" kern="100" dirty="0">
                <a:latin typeface="Times New Roman"/>
                <a:ea typeface="华文细黑"/>
                <a:cs typeface="Courier New"/>
              </a:rPr>
              <a:t>N</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N</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N</a:t>
            </a:r>
            <a:r>
              <a:rPr lang="en-US" altLang="zh-CN" sz="2800" kern="100" baseline="-250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钩码的个数</a:t>
            </a:r>
            <a:r>
              <a:rPr lang="en-US" altLang="zh-CN" sz="2800" i="1" kern="100" dirty="0">
                <a:latin typeface="Times New Roman"/>
                <a:ea typeface="华文细黑"/>
                <a:cs typeface="Courier New"/>
              </a:rPr>
              <a:t>N</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N</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N</a:t>
            </a:r>
            <a:r>
              <a:rPr lang="en-US" altLang="zh-CN" sz="2800" kern="100" baseline="-250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5</a:t>
            </a:r>
            <a:endParaRPr lang="zh-CN" altLang="zh-CN" sz="1050" kern="100" dirty="0">
              <a:latin typeface="宋体"/>
              <a:cs typeface="Courier New"/>
            </a:endParaRPr>
          </a:p>
        </p:txBody>
      </p:sp>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三、实验创新</a:t>
            </a:r>
          </a:p>
        </p:txBody>
      </p:sp>
      <p:sp>
        <p:nvSpPr>
          <p:cNvPr id="2" name="矩形 1"/>
          <p:cNvSpPr/>
          <p:nvPr/>
        </p:nvSpPr>
        <p:spPr>
          <a:xfrm>
            <a:off x="9984600" y="5785462"/>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4</a:t>
            </a:r>
            <a:endParaRPr lang="zh-CN" altLang="en-US" dirty="0"/>
          </a:p>
        </p:txBody>
      </p:sp>
      <p:pic>
        <p:nvPicPr>
          <p:cNvPr id="116738" name="Picture 2" descr="\\贾文\贾文\源文件\同步\物理 人教 必修1 新课标\3-147.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3930" y="2603994"/>
            <a:ext cx="2624615" cy="318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8" name="TextBox 7">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0" name="TextBox 9"/>
          <p:cNvSpPr txBox="1"/>
          <p:nvPr/>
        </p:nvSpPr>
        <p:spPr>
          <a:xfrm>
            <a:off x="283934" y="480355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1" name="TextBox 10"/>
          <p:cNvSpPr txBox="1"/>
          <p:nvPr/>
        </p:nvSpPr>
        <p:spPr>
          <a:xfrm>
            <a:off x="283934" y="540449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3" name="TextBox 12"/>
          <p:cNvSpPr txBox="1"/>
          <p:nvPr/>
        </p:nvSpPr>
        <p:spPr>
          <a:xfrm>
            <a:off x="283934" y="597494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6208220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0" grpId="0"/>
      <p:bldP spid="10" grpId="1"/>
      <p:bldP spid="11" grpId="0"/>
      <p:bldP spid="11" grpId="1"/>
      <p:bldP spid="13" grpId="0"/>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矩形 13"/>
          <p:cNvSpPr/>
          <p:nvPr/>
        </p:nvSpPr>
        <p:spPr>
          <a:xfrm>
            <a:off x="491266" y="388994"/>
            <a:ext cx="11187560" cy="2817053"/>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rPr>
              <a:t>O</a:t>
            </a:r>
            <a:r>
              <a:rPr lang="zh-CN" altLang="zh-CN" sz="2800" kern="100" dirty="0">
                <a:solidFill>
                  <a:srgbClr val="002060"/>
                </a:solidFill>
                <a:latin typeface="Times New Roman"/>
                <a:ea typeface="华文细黑"/>
                <a:cs typeface="Times New Roman"/>
              </a:rPr>
              <a:t>点受力分析如图所示</a:t>
            </a:r>
            <a:r>
              <a:rPr lang="zh-CN" altLang="zh-CN" sz="2800" kern="100" dirty="0" smtClean="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OA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OB</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OC</a:t>
            </a:r>
            <a:r>
              <a:rPr lang="zh-CN" altLang="zh-CN" sz="2800" kern="100" dirty="0">
                <a:solidFill>
                  <a:srgbClr val="002060"/>
                </a:solidFill>
                <a:latin typeface="Times New Roman"/>
                <a:ea typeface="华文细黑"/>
                <a:cs typeface="Times New Roman"/>
              </a:rPr>
              <a:t>分别表示</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OA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OB</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OC</a:t>
            </a:r>
            <a:r>
              <a:rPr lang="zh-CN" altLang="zh-CN" sz="2800" kern="100" dirty="0">
                <a:solidFill>
                  <a:srgbClr val="002060"/>
                </a:solidFill>
                <a:latin typeface="Times New Roman"/>
                <a:ea typeface="华文细黑"/>
                <a:cs typeface="Times New Roman"/>
              </a:rPr>
              <a:t>的大小，由于三个共点力处于平衡，所以</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OA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OB</a:t>
            </a:r>
            <a:r>
              <a:rPr lang="zh-CN" altLang="zh-CN" sz="2800" kern="100" dirty="0">
                <a:solidFill>
                  <a:srgbClr val="002060"/>
                </a:solidFill>
                <a:latin typeface="Times New Roman"/>
                <a:ea typeface="华文细黑"/>
                <a:cs typeface="Times New Roman"/>
              </a:rPr>
              <a:t>的合力大小等于</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OC</a:t>
            </a:r>
            <a:r>
              <a:rPr lang="zh-CN" altLang="zh-CN" sz="2800" kern="100" dirty="0">
                <a:solidFill>
                  <a:srgbClr val="002060"/>
                </a:solidFill>
                <a:latin typeface="Times New Roman"/>
                <a:ea typeface="华文细黑"/>
                <a:cs typeface="Times New Roman"/>
              </a:rPr>
              <a:t>，且</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OC</a:t>
            </a:r>
            <a:r>
              <a:rPr lang="en-US" altLang="zh-CN" sz="2800" kern="100" dirty="0">
                <a:solidFill>
                  <a:srgbClr val="002060"/>
                </a:solidFill>
                <a:latin typeface="Times New Roman"/>
                <a:ea typeface="华文细黑"/>
                <a:cs typeface="Courier New"/>
              </a:rPr>
              <a:t>&lt;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OA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OB</a:t>
            </a:r>
            <a:r>
              <a:rPr lang="zh-CN" altLang="zh-CN" sz="2800" kern="100" dirty="0">
                <a:solidFill>
                  <a:srgbClr val="002060"/>
                </a:solidFill>
                <a:latin typeface="Times New Roman"/>
                <a:ea typeface="华文细黑"/>
                <a:cs typeface="Times New Roman"/>
              </a:rPr>
              <a:t>，即</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OA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OB</a:t>
            </a:r>
            <a:r>
              <a:rPr lang="en-US" altLang="zh-CN" sz="2800" kern="100" dirty="0">
                <a:solidFill>
                  <a:srgbClr val="002060"/>
                </a:solidFill>
                <a:latin typeface="Times New Roman"/>
                <a:ea typeface="华文细黑"/>
                <a:cs typeface="Courier New"/>
              </a:rPr>
              <a:t>|&lt;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OC</a:t>
            </a:r>
            <a:r>
              <a:rPr lang="en-US" altLang="zh-CN" sz="2800" kern="100" dirty="0">
                <a:solidFill>
                  <a:srgbClr val="002060"/>
                </a:solidFill>
                <a:latin typeface="Times New Roman"/>
                <a:ea typeface="华文细黑"/>
                <a:cs typeface="Courier New"/>
              </a:rPr>
              <a:t>&lt;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OA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T</a:t>
            </a:r>
            <a:r>
              <a:rPr lang="en-US" altLang="zh-CN" sz="2800" i="1" kern="100" baseline="-25000" dirty="0">
                <a:solidFill>
                  <a:srgbClr val="002060"/>
                </a:solidFill>
                <a:latin typeface="Times New Roman"/>
                <a:ea typeface="华文细黑"/>
                <a:cs typeface="Courier New"/>
              </a:rPr>
              <a:t>OB</a:t>
            </a:r>
            <a:r>
              <a:rPr lang="zh-CN" altLang="zh-CN" sz="2800" kern="100" dirty="0">
                <a:solidFill>
                  <a:srgbClr val="002060"/>
                </a:solidFill>
                <a:latin typeface="Times New Roman"/>
                <a:ea typeface="华文细黑"/>
                <a:cs typeface="Times New Roman"/>
              </a:rPr>
              <a:t>，故</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能完成实验</a:t>
            </a:r>
            <a:r>
              <a:rPr lang="en-US" altLang="zh-CN" sz="2800" kern="100" dirty="0" smtClean="0">
                <a:solidFill>
                  <a:srgbClr val="002060"/>
                </a:solidFill>
                <a:latin typeface="Times New Roman"/>
                <a:ea typeface="华文细黑"/>
                <a:cs typeface="Courier New"/>
              </a:rPr>
              <a:t>.</a:t>
            </a:r>
            <a:endParaRPr lang="zh-CN" altLang="zh-CN" sz="1050" kern="100" dirty="0">
              <a:latin typeface="宋体"/>
              <a:cs typeface="Courier New"/>
            </a:endParaRPr>
          </a:p>
        </p:txBody>
      </p:sp>
      <p:pic>
        <p:nvPicPr>
          <p:cNvPr id="117762" name="Picture 2" descr="\\贾文\贾文\源文件\同步\物理 人教 必修1 新课标\3-149.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845" y="3039274"/>
            <a:ext cx="2196723" cy="326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4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75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17762"/>
                                        </p:tgtEl>
                                        <p:attrNameLst>
                                          <p:attrName>style.visibility</p:attrName>
                                        </p:attrNameLst>
                                      </p:cBhvr>
                                      <p:to>
                                        <p:strVal val="visible"/>
                                      </p:to>
                                    </p:set>
                                    <p:animEffect transition="in" filter="blinds(horizontal)">
                                      <p:cBhvr>
                                        <p:cTn id="10" dur="750"/>
                                        <p:tgtEl>
                                          <p:spTgt spid="117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425168" y="3858291"/>
            <a:ext cx="11299436" cy="2595839"/>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为探究求合力的方法，必须作受力图，所以先明确受力点，即标记结点</a:t>
            </a:r>
            <a:r>
              <a:rPr lang="en-US" altLang="zh-CN" sz="2800" i="1" kern="100" dirty="0">
                <a:solidFill>
                  <a:srgbClr val="002060"/>
                </a:solidFill>
                <a:latin typeface="Times New Roman"/>
                <a:ea typeface="华文细黑"/>
                <a:cs typeface="Courier New"/>
              </a:rPr>
              <a:t>O</a:t>
            </a:r>
            <a:r>
              <a:rPr lang="zh-CN" altLang="zh-CN" sz="2800" kern="100" dirty="0">
                <a:solidFill>
                  <a:srgbClr val="002060"/>
                </a:solidFill>
                <a:latin typeface="Times New Roman"/>
                <a:ea typeface="华文细黑"/>
                <a:cs typeface="Times New Roman"/>
              </a:rPr>
              <a:t>的位置，其次要作出力的方向并读出力的大小，最后作出力的图示，因此要做好记录，应从力的三要素角度出发，要记录钩码的个数和记录</a:t>
            </a:r>
            <a:r>
              <a:rPr lang="en-US" altLang="zh-CN" sz="2800" i="1" kern="100" dirty="0">
                <a:solidFill>
                  <a:srgbClr val="002060"/>
                </a:solidFill>
                <a:latin typeface="Times New Roman"/>
                <a:ea typeface="华文细黑"/>
                <a:cs typeface="Courier New"/>
              </a:rPr>
              <a:t>OA</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OB</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OC</a:t>
            </a:r>
            <a:r>
              <a:rPr lang="zh-CN" altLang="zh-CN" sz="2800" kern="100" dirty="0">
                <a:solidFill>
                  <a:srgbClr val="002060"/>
                </a:solidFill>
                <a:latin typeface="Times New Roman"/>
                <a:ea typeface="华文细黑"/>
                <a:cs typeface="Times New Roman"/>
              </a:rPr>
              <a:t>三段绳子的方向，故</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2" name="矩形 1"/>
          <p:cNvSpPr/>
          <p:nvPr/>
        </p:nvSpPr>
        <p:spPr>
          <a:xfrm>
            <a:off x="425168" y="76786"/>
            <a:ext cx="11299436" cy="3970318"/>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在拆下钩码和绳子前，最重要的一个步骤是</a:t>
            </a:r>
            <a:r>
              <a:rPr lang="en-US" altLang="zh-CN" sz="2800" kern="100" dirty="0" smtClean="0">
                <a:latin typeface="Times New Roman"/>
                <a:ea typeface="华文细黑"/>
                <a:cs typeface="Courier New"/>
              </a:rPr>
              <a:t>____.</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标记结点</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的位置，并记录</a:t>
            </a:r>
            <a:r>
              <a:rPr lang="en-US" altLang="zh-CN" sz="2800" i="1" kern="100" dirty="0">
                <a:latin typeface="Times New Roman"/>
                <a:ea typeface="华文细黑"/>
                <a:cs typeface="Courier New"/>
              </a:rPr>
              <a:t>OA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OB</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OC</a:t>
            </a:r>
            <a:r>
              <a:rPr lang="zh-CN" altLang="zh-CN" sz="2800" kern="100" dirty="0">
                <a:latin typeface="Times New Roman"/>
                <a:ea typeface="华文细黑"/>
                <a:cs typeface="Times New Roman"/>
              </a:rPr>
              <a:t>三段</a:t>
            </a:r>
            <a:r>
              <a:rPr lang="zh-CN" altLang="zh-CN" sz="2800" kern="100" dirty="0" smtClean="0">
                <a:latin typeface="Times New Roman"/>
                <a:ea typeface="华文细黑"/>
                <a:cs typeface="Times New Roman"/>
              </a:rPr>
              <a:t>绳子</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方向和钩码个数</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量出</a:t>
            </a:r>
            <a:r>
              <a:rPr lang="en-US" altLang="zh-CN" sz="2800" i="1" kern="100" dirty="0">
                <a:latin typeface="Times New Roman"/>
                <a:ea typeface="华文细黑"/>
                <a:cs typeface="Courier New"/>
              </a:rPr>
              <a:t>OA</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OB</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OC</a:t>
            </a:r>
            <a:r>
              <a:rPr lang="zh-CN" altLang="zh-CN" sz="2800" kern="100" dirty="0">
                <a:latin typeface="Times New Roman"/>
                <a:ea typeface="华文细黑"/>
                <a:cs typeface="Times New Roman"/>
              </a:rPr>
              <a:t>三段绳子的长度</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用量角器量出三段绳子之间的夹角</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用天平测出钩码的质量</a:t>
            </a:r>
            <a:endParaRPr lang="zh-CN" altLang="zh-CN" sz="1050" kern="100" dirty="0">
              <a:effectLst/>
              <a:latin typeface="宋体"/>
              <a:cs typeface="Courier New"/>
            </a:endParaRPr>
          </a:p>
        </p:txBody>
      </p:sp>
      <p:pic>
        <p:nvPicPr>
          <p:cNvPr id="3" name="Picture 2" descr="\\贾文\贾文\源文件\同步\物理 人教 必修1 新课标\3-147.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3518" y="464074"/>
            <a:ext cx="2624615" cy="318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TextBox 4"/>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8" name="TextBox 7"/>
          <p:cNvSpPr txBox="1"/>
          <p:nvPr/>
        </p:nvSpPr>
        <p:spPr>
          <a:xfrm>
            <a:off x="268166" y="79597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384318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7" grpId="0"/>
      <p:bldP spid="7" grpId="1"/>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425168" y="4504622"/>
            <a:ext cx="11299436" cy="194950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以</a:t>
            </a:r>
            <a:r>
              <a:rPr lang="en-US" altLang="zh-CN" sz="2800" i="1" kern="100" dirty="0">
                <a:solidFill>
                  <a:srgbClr val="002060"/>
                </a:solidFill>
                <a:latin typeface="Times New Roman"/>
                <a:ea typeface="华文细黑"/>
                <a:cs typeface="Courier New"/>
              </a:rPr>
              <a:t>O</a:t>
            </a:r>
            <a:r>
              <a:rPr lang="zh-CN" altLang="zh-CN" sz="2800" kern="100" dirty="0">
                <a:solidFill>
                  <a:srgbClr val="002060"/>
                </a:solidFill>
                <a:latin typeface="Times New Roman"/>
                <a:ea typeface="华文细黑"/>
                <a:cs typeface="Times New Roman"/>
              </a:rPr>
              <a:t>点为研究对象，</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的实际作用效果在</a:t>
            </a:r>
            <a:r>
              <a:rPr lang="en-US" altLang="zh-CN" sz="2800" i="1" kern="100" dirty="0">
                <a:solidFill>
                  <a:srgbClr val="002060"/>
                </a:solidFill>
                <a:latin typeface="Times New Roman"/>
                <a:ea typeface="华文细黑"/>
                <a:cs typeface="Courier New"/>
              </a:rPr>
              <a:t>OC</a:t>
            </a:r>
            <a:r>
              <a:rPr lang="zh-CN" altLang="zh-CN" sz="2800" kern="100" dirty="0">
                <a:solidFill>
                  <a:srgbClr val="002060"/>
                </a:solidFill>
                <a:latin typeface="Times New Roman"/>
                <a:ea typeface="华文细黑"/>
                <a:cs typeface="Times New Roman"/>
              </a:rPr>
              <a:t>这条线上，由于误差的存在，</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的合力的理论值与实际值有一定偏差，故题图甲符合实际，题图乙不符合实际</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2" name="矩形 1"/>
          <p:cNvSpPr/>
          <p:nvPr/>
        </p:nvSpPr>
        <p:spPr>
          <a:xfrm>
            <a:off x="425168" y="149642"/>
            <a:ext cx="11299436" cy="738664"/>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在作图时，你</a:t>
            </a:r>
            <a:r>
              <a:rPr lang="zh-CN" altLang="zh-CN" sz="2800" kern="100" dirty="0" smtClean="0">
                <a:latin typeface="Times New Roman"/>
                <a:ea typeface="华文细黑"/>
                <a:cs typeface="Times New Roman"/>
              </a:rPr>
              <a:t>认为图</a:t>
            </a:r>
            <a:r>
              <a:rPr lang="en-US" altLang="zh-CN" sz="2800" kern="100" dirty="0" smtClean="0">
                <a:latin typeface="Times New Roman"/>
                <a:ea typeface="华文细黑"/>
                <a:cs typeface="Courier New"/>
              </a:rPr>
              <a:t>5</a:t>
            </a:r>
            <a:r>
              <a:rPr lang="zh-CN" altLang="zh-CN" sz="2800" kern="100" dirty="0" smtClean="0">
                <a:latin typeface="Times New Roman"/>
                <a:ea typeface="华文细黑"/>
                <a:cs typeface="Times New Roman"/>
              </a:rPr>
              <a:t>中</a:t>
            </a:r>
            <a:r>
              <a:rPr lang="en-US" altLang="zh-CN" sz="2800" kern="100" dirty="0" smtClean="0">
                <a:latin typeface="Times New Roman"/>
                <a:ea typeface="华文细黑"/>
                <a:cs typeface="Courier New"/>
              </a:rPr>
              <a:t>______(</a:t>
            </a:r>
            <a:r>
              <a:rPr lang="zh-CN" altLang="zh-CN" sz="2800" kern="100" dirty="0">
                <a:latin typeface="Times New Roman"/>
                <a:ea typeface="华文细黑"/>
                <a:cs typeface="Times New Roman"/>
              </a:rPr>
              <a:t>选填</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甲</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或</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乙</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是正确的</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4" name="TextBox 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TextBox 4"/>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118786" name="Picture 2" descr="\\贾文\贾文\源文件\同步\物理 人教 必修1 新课标\3-148.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9492" y="986811"/>
            <a:ext cx="4871428" cy="293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912598" y="221958"/>
            <a:ext cx="543739"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甲</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5662131" y="3986694"/>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5</a:t>
            </a:r>
            <a:endParaRPr lang="zh-CN" altLang="en-US" dirty="0"/>
          </a:p>
        </p:txBody>
      </p:sp>
      <p:pic>
        <p:nvPicPr>
          <p:cNvPr id="11" name="图片 1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3476197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 grpId="0"/>
      <p:bldP spid="7" grpId="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83481" y="1581537"/>
            <a:ext cx="10520390" cy="2208297"/>
          </a:xfrm>
          <a:prstGeom prst="rect">
            <a:avLst/>
          </a:prstGeom>
        </p:spPr>
        <p:txBody>
          <a:bodyPr>
            <a:spAutoFit/>
          </a:bodyPr>
          <a:lstStyle/>
          <a:p>
            <a:pPr algn="just">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ts val="5500"/>
              </a:lnSpc>
              <a:spcAft>
                <a:spcPts val="0"/>
              </a:spcAft>
              <a:tabLst>
                <a:tab pos="243078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验证互成角度的两个力合成的平行四边形定则</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练习用作图法求两个力的合力</a:t>
            </a:r>
            <a:r>
              <a:rPr lang="en-US" altLang="zh-CN" sz="2800" kern="100" dirty="0">
                <a:latin typeface="Times New Roman"/>
                <a:ea typeface="华文细黑"/>
              </a:rPr>
              <a:t>.</a:t>
            </a:r>
            <a:endParaRPr lang="zh-CN" altLang="zh-CN" sz="2800" kern="100" dirty="0">
              <a:effectLst/>
              <a:latin typeface="宋体"/>
              <a:cs typeface="Courier New"/>
            </a:endParaRPr>
          </a:p>
        </p:txBody>
      </p:sp>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6" name="Picture 3" descr="C:\Users\Administrator\Desktop\用！！！\风景图片\新图！\3运动会\timg (37).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55" r="30949"/>
          <a:stretch/>
        </p:blipFill>
        <p:spPr bwMode="auto">
          <a:xfrm>
            <a:off x="8590413" y="794"/>
            <a:ext cx="360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2" name="矩形 11"/>
          <p:cNvSpPr/>
          <p:nvPr/>
        </p:nvSpPr>
        <p:spPr>
          <a:xfrm>
            <a:off x="443629" y="395843"/>
            <a:ext cx="11187139" cy="5060335"/>
          </a:xfrm>
          <a:prstGeom prst="rect">
            <a:avLst/>
          </a:prstGeom>
        </p:spPr>
        <p:txBody>
          <a:bodyPr wrap="square" lIns="121898" tIns="60948" rIns="121898" bIns="60948">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1.</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实验原理</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在</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探究求合力的方法</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的实验中，把橡皮条一端固定于</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点，另一端通过细绳套连接两只弹簧测力计，并把该端拉至</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点，测得</a:t>
            </a:r>
            <a:r>
              <a:rPr lang="en-US" altLang="zh-CN" sz="2800" i="1" kern="100" dirty="0">
                <a:latin typeface="Times New Roman"/>
                <a:ea typeface="华文细黑"/>
                <a:cs typeface="Courier New"/>
              </a:rPr>
              <a:t>PO</a:t>
            </a:r>
            <a:r>
              <a:rPr lang="zh-CN" altLang="zh-CN" sz="2800" kern="100" dirty="0">
                <a:latin typeface="Times New Roman"/>
                <a:ea typeface="华文细黑"/>
                <a:cs typeface="Times New Roman"/>
              </a:rPr>
              <a:t>长为</a:t>
            </a:r>
            <a:r>
              <a:rPr lang="en-US" altLang="zh-CN" sz="2800" i="1" kern="100" dirty="0">
                <a:latin typeface="Times New Roman"/>
                <a:ea typeface="华文细黑"/>
                <a:cs typeface="Courier New"/>
              </a:rPr>
              <a:t>L</a:t>
            </a:r>
            <a:r>
              <a:rPr lang="zh-CN" altLang="zh-CN" sz="2800" kern="100" dirty="0">
                <a:latin typeface="Times New Roman"/>
                <a:ea typeface="华文细黑"/>
                <a:cs typeface="Times New Roman"/>
              </a:rPr>
              <a:t>，</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6</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示，则实验中</a:t>
            </a:r>
            <a:r>
              <a:rPr lang="zh-CN" altLang="zh-CN" sz="2800" kern="100" dirty="0">
                <a:latin typeface="宋体"/>
                <a:ea typeface="Times New Roman"/>
                <a:cs typeface="Courier New"/>
              </a:rPr>
              <a:t> </a:t>
            </a:r>
            <a:endParaRPr lang="en-US" altLang="zh-CN" sz="1050" kern="100" dirty="0" smtClean="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选取的细绳套适当长一些</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只需要记录弹簧测力计的读数</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两根细绳套间的夹角越大越好</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改用一只弹簧测力计拉橡皮条时</a:t>
            </a:r>
            <a:r>
              <a:rPr lang="zh-CN" altLang="zh-CN" sz="2800" kern="100" dirty="0" smtClean="0">
                <a:latin typeface="Times New Roman"/>
                <a:ea typeface="华文细黑"/>
                <a:cs typeface="Times New Roman"/>
              </a:rPr>
              <a:t>，只需</a:t>
            </a:r>
            <a:r>
              <a:rPr lang="zh-CN" altLang="zh-CN" sz="2800" kern="100" dirty="0">
                <a:latin typeface="Times New Roman"/>
                <a:ea typeface="华文细黑"/>
                <a:cs typeface="Times New Roman"/>
              </a:rPr>
              <a:t>使橡皮条的长度仍为</a:t>
            </a:r>
            <a:r>
              <a:rPr lang="en-US" altLang="zh-CN" sz="2800" i="1" kern="100" dirty="0" smtClean="0">
                <a:latin typeface="Times New Roman"/>
                <a:ea typeface="华文细黑"/>
                <a:cs typeface="Courier New"/>
              </a:rPr>
              <a:t>L</a:t>
            </a:r>
            <a:endParaRPr lang="zh-CN" altLang="zh-CN" sz="1050" kern="100" dirty="0">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a:hlinkClick r:id="rId6"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7" name="TextBox 16"/>
          <p:cNvSpPr txBox="1"/>
          <p:nvPr/>
        </p:nvSpPr>
        <p:spPr>
          <a:xfrm>
            <a:off x="324406" y="2638251"/>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9"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1"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119810" name="Picture 2" descr="\\贾文\贾文\源文件\同步\物理 人教 必修1 新课标\3-150.T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89473" y="2052027"/>
            <a:ext cx="2593685" cy="214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724678" y="4212267"/>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6</a:t>
            </a:r>
            <a:endParaRPr lang="zh-CN" altLang="en-US" dirty="0"/>
          </a:p>
        </p:txBody>
      </p:sp>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7" grpId="0"/>
      <p:bldP spid="17"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12" name="矩形 11"/>
          <p:cNvSpPr/>
          <p:nvPr/>
        </p:nvSpPr>
        <p:spPr>
          <a:xfrm>
            <a:off x="484269" y="724515"/>
            <a:ext cx="11187139" cy="5060335"/>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spc="-100" dirty="0">
                <a:solidFill>
                  <a:srgbClr val="002060"/>
                </a:solidFill>
                <a:latin typeface="Times New Roman"/>
                <a:ea typeface="华文细黑"/>
                <a:cs typeface="Times New Roman"/>
              </a:rPr>
              <a:t>为了减小实验测量的误差，选取的细绳套应适当长一些，故</a:t>
            </a:r>
            <a:r>
              <a:rPr lang="en-US" altLang="zh-CN" sz="2800" kern="100" spc="-100" dirty="0">
                <a:solidFill>
                  <a:srgbClr val="002060"/>
                </a:solidFill>
                <a:latin typeface="Times New Roman"/>
                <a:ea typeface="华文细黑"/>
                <a:cs typeface="Courier New"/>
              </a:rPr>
              <a:t>A</a:t>
            </a:r>
            <a:r>
              <a:rPr lang="zh-CN" altLang="zh-CN" sz="2800" kern="100" spc="-100" dirty="0">
                <a:solidFill>
                  <a:srgbClr val="002060"/>
                </a:solidFill>
                <a:latin typeface="Times New Roman"/>
                <a:ea typeface="华文细黑"/>
                <a:cs typeface="Times New Roman"/>
              </a:rPr>
              <a:t>正确</a:t>
            </a:r>
            <a:r>
              <a:rPr lang="en-US" altLang="zh-CN" sz="2800" kern="100" spc="-100" dirty="0" smtClean="0">
                <a:solidFill>
                  <a:srgbClr val="002060"/>
                </a:solidFill>
                <a:latin typeface="Times New Roman"/>
                <a:ea typeface="华文细黑"/>
                <a:cs typeface="Courier New"/>
              </a:rPr>
              <a:t>.</a:t>
            </a: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实验</a:t>
            </a:r>
            <a:r>
              <a:rPr lang="zh-CN" altLang="zh-CN" sz="2800" kern="100" dirty="0">
                <a:solidFill>
                  <a:srgbClr val="002060"/>
                </a:solidFill>
                <a:latin typeface="Times New Roman"/>
                <a:ea typeface="华文细黑"/>
                <a:cs typeface="Times New Roman"/>
              </a:rPr>
              <a:t>中需记录弹簧测力计的读数、拉力的方向以及结点</a:t>
            </a:r>
            <a:r>
              <a:rPr lang="en-US" altLang="zh-CN" sz="2800" i="1" kern="100" dirty="0">
                <a:solidFill>
                  <a:srgbClr val="002060"/>
                </a:solidFill>
                <a:latin typeface="Times New Roman"/>
                <a:ea typeface="华文细黑"/>
                <a:cs typeface="Courier New"/>
              </a:rPr>
              <a:t>O</a:t>
            </a:r>
            <a:r>
              <a:rPr lang="zh-CN" altLang="zh-CN" sz="2800" kern="100" dirty="0">
                <a:solidFill>
                  <a:srgbClr val="002060"/>
                </a:solidFill>
                <a:latin typeface="Times New Roman"/>
                <a:ea typeface="华文细黑"/>
                <a:cs typeface="Times New Roman"/>
              </a:rPr>
              <a:t>的位置，故</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错误</a:t>
            </a:r>
            <a:r>
              <a:rPr lang="en-US" altLang="zh-CN" sz="2800" kern="100" dirty="0" smtClean="0">
                <a:solidFill>
                  <a:srgbClr val="002060"/>
                </a:solidFill>
                <a:latin typeface="Times New Roman"/>
                <a:ea typeface="华文细黑"/>
                <a:cs typeface="Courier New"/>
              </a:rPr>
              <a:t>.</a:t>
            </a: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为了</a:t>
            </a:r>
            <a:r>
              <a:rPr lang="zh-CN" altLang="zh-CN" sz="2800" kern="100" dirty="0">
                <a:solidFill>
                  <a:srgbClr val="002060"/>
                </a:solidFill>
                <a:latin typeface="Times New Roman"/>
                <a:ea typeface="华文细黑"/>
                <a:cs typeface="Times New Roman"/>
              </a:rPr>
              <a:t>减小测量的误差，两根细绳套间的夹角要适当大一些，不是越大越好，故</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en-US" altLang="zh-CN" sz="2800" kern="100" dirty="0" smtClean="0">
                <a:solidFill>
                  <a:srgbClr val="002060"/>
                </a:solidFill>
                <a:latin typeface="Times New Roman"/>
                <a:ea typeface="华文细黑"/>
                <a:cs typeface="Courier New"/>
              </a:rPr>
              <a:t>.</a:t>
            </a: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为了</a:t>
            </a:r>
            <a:r>
              <a:rPr lang="zh-CN" altLang="zh-CN" sz="2800" kern="100" dirty="0">
                <a:solidFill>
                  <a:srgbClr val="002060"/>
                </a:solidFill>
                <a:latin typeface="Times New Roman"/>
                <a:ea typeface="华文细黑"/>
                <a:cs typeface="Times New Roman"/>
              </a:rPr>
              <a:t>产生相同的效果，改用一只弹簧测力计拉橡皮条时，仍然要拉到同一结点，故</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9"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1"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826206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750"/>
                                        <p:tgtEl>
                                          <p:spTgt spid="12">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blinds(horizontal)">
                                      <p:cBhvr>
                                        <p:cTn id="11" dur="750"/>
                                        <p:tgtEl>
                                          <p:spTgt spid="12">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blinds(horizontal)">
                                      <p:cBhvr>
                                        <p:cTn id="15" dur="750"/>
                                        <p:tgtEl>
                                          <p:spTgt spid="12">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blinds(horizontal)">
                                      <p:cBhvr>
                                        <p:cTn id="19" dur="75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矩形 19"/>
          <p:cNvSpPr/>
          <p:nvPr/>
        </p:nvSpPr>
        <p:spPr>
          <a:xfrm>
            <a:off x="389206" y="309091"/>
            <a:ext cx="11412000" cy="594006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en-US" altLang="zh-CN" sz="2800" b="1" kern="100" spc="-100" dirty="0">
                <a:latin typeface="Times New Roman"/>
                <a:ea typeface="华文细黑"/>
                <a:cs typeface="Courier New"/>
              </a:rPr>
              <a:t>(</a:t>
            </a:r>
            <a:r>
              <a:rPr lang="zh-CN" altLang="zh-CN" sz="2800" b="1" kern="100" spc="-100" dirty="0">
                <a:latin typeface="Times New Roman"/>
                <a:ea typeface="华文细黑"/>
                <a:cs typeface="Times New Roman"/>
              </a:rPr>
              <a:t>实验原理</a:t>
            </a:r>
            <a:r>
              <a:rPr lang="en-US" altLang="zh-CN" sz="2800" b="1" kern="100" spc="-100" dirty="0">
                <a:latin typeface="Times New Roman"/>
                <a:ea typeface="华文细黑"/>
                <a:cs typeface="Courier New"/>
              </a:rPr>
              <a:t>)</a:t>
            </a:r>
            <a:r>
              <a:rPr lang="zh-CN" altLang="zh-CN" sz="2800" kern="100" spc="-100" dirty="0">
                <a:latin typeface="Times New Roman"/>
                <a:ea typeface="华文细黑"/>
                <a:cs typeface="Times New Roman"/>
              </a:rPr>
              <a:t>在做</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探究求合力的方法</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的实验中，以下说法中正确的是</a:t>
            </a:r>
            <a:r>
              <a:rPr lang="zh-CN" altLang="zh-CN" sz="2800" kern="100" spc="-100" dirty="0">
                <a:latin typeface="宋体"/>
                <a:ea typeface="Times New Roman"/>
                <a:cs typeface="Courier New"/>
              </a:rPr>
              <a:t> </a:t>
            </a:r>
            <a:endParaRPr lang="zh-CN" altLang="zh-CN" sz="1050" kern="100" spc="-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用两只弹簧测力计拉橡皮条时，两细绳之间的夹角必须为</a:t>
            </a:r>
            <a:r>
              <a:rPr lang="en-US" altLang="zh-CN" sz="2800" kern="100" dirty="0">
                <a:latin typeface="Times New Roman"/>
                <a:ea typeface="华文细黑"/>
                <a:cs typeface="Courier New"/>
              </a:rPr>
              <a:t>90°</a:t>
            </a:r>
            <a:r>
              <a:rPr lang="zh-CN" altLang="zh-CN" sz="2800" kern="100" dirty="0">
                <a:latin typeface="Times New Roman"/>
                <a:ea typeface="华文细黑"/>
                <a:cs typeface="Times New Roman"/>
              </a:rPr>
              <a:t>，</a:t>
            </a:r>
            <a:r>
              <a:rPr lang="zh-CN" altLang="zh-CN" sz="2800" kern="100" dirty="0" smtClean="0">
                <a:latin typeface="Times New Roman"/>
                <a:ea typeface="华文细黑"/>
                <a:cs typeface="Times New Roman"/>
              </a:rPr>
              <a:t>以便</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求</a:t>
            </a:r>
            <a:r>
              <a:rPr lang="zh-CN" altLang="zh-CN" sz="2800" kern="100" dirty="0">
                <a:latin typeface="Times New Roman"/>
                <a:ea typeface="华文细黑"/>
                <a:cs typeface="Times New Roman"/>
              </a:rPr>
              <a:t>出合力的大小</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用两只弹簧测力计拉橡皮条时，结点的位置必须与用一只弹簧</a:t>
            </a:r>
            <a:r>
              <a:rPr lang="zh-CN" altLang="zh-CN" sz="2800" kern="100" dirty="0" smtClean="0">
                <a:latin typeface="Times New Roman"/>
                <a:ea typeface="华文细黑"/>
                <a:cs typeface="Times New Roman"/>
              </a:rPr>
              <a:t>测力计</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拉</a:t>
            </a:r>
            <a:r>
              <a:rPr lang="zh-CN" altLang="zh-CN" sz="2800" kern="100" dirty="0">
                <a:latin typeface="Times New Roman"/>
                <a:ea typeface="华文细黑"/>
                <a:cs typeface="Times New Roman"/>
              </a:rPr>
              <a:t>时结点的位置重合</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若用两只弹簧测力计拉时合力的图示</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与用一只弹簧测力计拉时</a:t>
            </a:r>
            <a:r>
              <a:rPr lang="zh-CN" altLang="zh-CN" sz="2800" kern="100" dirty="0" smtClean="0">
                <a:latin typeface="Times New Roman"/>
                <a:ea typeface="华文细黑"/>
                <a:cs typeface="Times New Roman"/>
              </a:rPr>
              <a:t>拉力</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spc="-50" dirty="0" smtClean="0">
                <a:latin typeface="Times New Roman"/>
                <a:ea typeface="华文细黑"/>
                <a:cs typeface="Times New Roman"/>
              </a:rPr>
              <a:t>的</a:t>
            </a:r>
            <a:r>
              <a:rPr lang="zh-CN" altLang="zh-CN" sz="2800" kern="100" spc="-50" dirty="0">
                <a:latin typeface="Times New Roman"/>
                <a:ea typeface="华文细黑"/>
                <a:cs typeface="Times New Roman"/>
              </a:rPr>
              <a:t>图示</a:t>
            </a:r>
            <a:r>
              <a:rPr lang="en-US" altLang="zh-CN" sz="2800" i="1" kern="100" spc="-50" dirty="0">
                <a:latin typeface="Times New Roman"/>
                <a:ea typeface="华文细黑"/>
                <a:cs typeface="Courier New"/>
              </a:rPr>
              <a:t>F</a:t>
            </a:r>
            <a:r>
              <a:rPr lang="en-US" altLang="zh-CN" sz="2800" kern="100" spc="-50" dirty="0">
                <a:latin typeface="宋体"/>
                <a:ea typeface="华文细黑"/>
                <a:cs typeface="Times New Roman"/>
              </a:rPr>
              <a:t>′</a:t>
            </a:r>
            <a:r>
              <a:rPr lang="zh-CN" altLang="zh-CN" sz="2800" kern="100" spc="-50" dirty="0">
                <a:latin typeface="Times New Roman"/>
                <a:ea typeface="华文细黑"/>
                <a:cs typeface="Times New Roman"/>
              </a:rPr>
              <a:t>不完全重合，说明力的合成的平行四边形定则不一定是</a:t>
            </a:r>
            <a:r>
              <a:rPr lang="zh-CN" altLang="zh-CN" sz="2800" kern="100" dirty="0" smtClean="0">
                <a:latin typeface="Times New Roman"/>
                <a:ea typeface="华文细黑"/>
                <a:cs typeface="Times New Roman"/>
              </a:rPr>
              <a:t>普遍</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成立</a:t>
            </a:r>
            <a:r>
              <a:rPr lang="zh-CN" altLang="zh-CN" sz="2800" kern="100" dirty="0">
                <a:latin typeface="Times New Roman"/>
                <a:ea typeface="华文细黑"/>
                <a:cs typeface="Times New Roman"/>
              </a:rPr>
              <a:t>的</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同一实验过程中，结点</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的位置允许变动</a:t>
            </a:r>
            <a:endParaRPr lang="zh-CN" altLang="zh-CN" sz="1050" kern="100" dirty="0">
              <a:effectLst/>
              <a:latin typeface="宋体"/>
              <a:cs typeface="Courier New"/>
            </a:endParaRPr>
          </a:p>
        </p:txBody>
      </p:sp>
      <p:sp>
        <p:nvSpPr>
          <p:cNvPr id="16" name="TextBox 1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7" name="TextBox 16">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TextBox 17"/>
          <p:cNvSpPr txBox="1"/>
          <p:nvPr/>
        </p:nvSpPr>
        <p:spPr>
          <a:xfrm>
            <a:off x="252398" y="226839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4"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1"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3"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8" grpId="0"/>
      <p:bldP spid="18"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0" name="矩形 19"/>
          <p:cNvSpPr/>
          <p:nvPr/>
        </p:nvSpPr>
        <p:spPr>
          <a:xfrm>
            <a:off x="425381" y="1125538"/>
            <a:ext cx="11299010" cy="3553128"/>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理论上，细绳之间的夹角是任意的，不需要计算，可以用弹簧测力计和细绳确定力的大小和方向，</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前后</a:t>
            </a:r>
            <a:r>
              <a:rPr lang="zh-CN" altLang="zh-CN" sz="2800" kern="100" dirty="0">
                <a:solidFill>
                  <a:srgbClr val="002060"/>
                </a:solidFill>
                <a:latin typeface="Times New Roman"/>
                <a:ea typeface="华文细黑"/>
                <a:cs typeface="Times New Roman"/>
              </a:rPr>
              <a:t>两次结点的位置相同，力的作用效果才相同，</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由于</a:t>
            </a:r>
            <a:r>
              <a:rPr lang="zh-CN" altLang="zh-CN" sz="2800" kern="100" dirty="0">
                <a:solidFill>
                  <a:srgbClr val="002060"/>
                </a:solidFill>
                <a:latin typeface="Times New Roman"/>
                <a:ea typeface="华文细黑"/>
                <a:cs typeface="Times New Roman"/>
              </a:rPr>
              <a:t>测量和作图存在误差，</a:t>
            </a:r>
            <a:r>
              <a:rPr lang="en-US" altLang="zh-CN" sz="2800" i="1" kern="100" dirty="0">
                <a:solidFill>
                  <a:srgbClr val="002060"/>
                </a:solidFill>
                <a:latin typeface="Times New Roman"/>
                <a:ea typeface="华文细黑"/>
                <a:cs typeface="Courier New"/>
              </a:rPr>
              <a:t>F</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和</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的方向不一定重合，实验可以证明，在误差允许的范围内，平行四边形定则总是成立的，</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2"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1"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3"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1834890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750"/>
                                        <p:tgtEl>
                                          <p:spTgt spid="20">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blinds(horizontal)">
                                      <p:cBhvr>
                                        <p:cTn id="11" dur="750"/>
                                        <p:tgtEl>
                                          <p:spTgt spid="20">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blinds(horizontal)">
                                      <p:cBhvr>
                                        <p:cTn id="15" dur="75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6"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7"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28"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9"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30"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1" name="矩形 20"/>
          <p:cNvSpPr/>
          <p:nvPr/>
        </p:nvSpPr>
        <p:spPr>
          <a:xfrm>
            <a:off x="375405" y="282650"/>
            <a:ext cx="11439603" cy="464740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注意事项</a:t>
            </a:r>
            <a:r>
              <a:rPr lang="en-US" altLang="zh-CN" sz="2800" b="1" kern="100" dirty="0">
                <a:latin typeface="Times New Roman"/>
                <a:ea typeface="华文细黑"/>
                <a:cs typeface="Courier New"/>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在做</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探究求合力的方法</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实验时，使用弹簧测力计必须注意</a:t>
            </a:r>
            <a:r>
              <a:rPr lang="zh-CN" altLang="zh-CN" sz="2800" kern="100" dirty="0">
                <a:latin typeface="宋体"/>
                <a:ea typeface="Times New Roman"/>
                <a:cs typeface="Courier New"/>
              </a:rPr>
              <a:t> </a:t>
            </a:r>
            <a:endParaRPr lang="zh-CN" altLang="zh-CN" sz="100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测量前检查弹簧测力计的指针是否指在零点</a:t>
            </a:r>
            <a:endParaRPr lang="zh-CN" altLang="zh-CN" sz="100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测量前应把两弹簧测力计互相勾在一起并对拉，观察它们的示数</a:t>
            </a:r>
            <a:r>
              <a:rPr lang="zh-CN" altLang="zh-CN" sz="2800" kern="100" dirty="0" smtClean="0">
                <a:latin typeface="Times New Roman"/>
                <a:ea typeface="华文细黑"/>
                <a:cs typeface="Times New Roman"/>
              </a:rPr>
              <a:t>是否</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相同</a:t>
            </a:r>
            <a:r>
              <a:rPr lang="zh-CN" altLang="zh-CN" sz="2800" kern="100" dirty="0">
                <a:latin typeface="Times New Roman"/>
                <a:ea typeface="华文细黑"/>
                <a:cs typeface="Times New Roman"/>
              </a:rPr>
              <a:t>，应选用示数相同的一对弹簧测力计</a:t>
            </a:r>
            <a:endParaRPr lang="zh-CN" altLang="zh-CN" sz="100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在用弹簧测力计拉橡皮条时，外壳不要与指针摩擦</a:t>
            </a:r>
            <a:endParaRPr lang="zh-CN" altLang="zh-CN" sz="100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两根细绳必须等长</a:t>
            </a:r>
            <a:endParaRPr lang="zh-CN" altLang="zh-CN" sz="1000" kern="100" dirty="0">
              <a:effectLst/>
              <a:latin typeface="宋体"/>
              <a:cs typeface="Courier New"/>
            </a:endParaRPr>
          </a:p>
        </p:txBody>
      </p:sp>
      <p:sp>
        <p:nvSpPr>
          <p:cNvPr id="24" name="TextBox 2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1" name="TextBox 30"/>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2" name="TextBox 31"/>
          <p:cNvSpPr txBox="1"/>
          <p:nvPr/>
        </p:nvSpPr>
        <p:spPr>
          <a:xfrm>
            <a:off x="258006" y="164991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6" name="矩形 15"/>
          <p:cNvSpPr/>
          <p:nvPr/>
        </p:nvSpPr>
        <p:spPr>
          <a:xfrm>
            <a:off x="375405" y="4749999"/>
            <a:ext cx="11439603" cy="133393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选项是为了读数准确，</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可以保证准确的测出拉力的大小，细绳的作用是能显示出力的方向，所以不要求必须等长，</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错误</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7" name="TextBox 16"/>
          <p:cNvSpPr txBox="1"/>
          <p:nvPr/>
        </p:nvSpPr>
        <p:spPr>
          <a:xfrm>
            <a:off x="258006" y="225734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8" name="TextBox 17"/>
          <p:cNvSpPr txBox="1"/>
          <p:nvPr/>
        </p:nvSpPr>
        <p:spPr>
          <a:xfrm>
            <a:off x="258006" y="3558210"/>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2"/>
                                        </p:tgtEl>
                                      </p:cBhvr>
                                    </p:animEffect>
                                    <p:set>
                                      <p:cBhvr>
                                        <p:cTn id="18" dur="1" fill="hold">
                                          <p:stCondLst>
                                            <p:cond delay="499"/>
                                          </p:stCondLst>
                                        </p:cTn>
                                        <p:tgtEl>
                                          <p:spTgt spid="32"/>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5" restart="whenNotActive" fill="hold" evtFilter="cancelBubble" nodeType="interactiveSeq">
                <p:stCondLst>
                  <p:cond evt="onClick" delay="0">
                    <p:tgtEl>
                      <p:spTgt spid="31"/>
                    </p:tgtEl>
                  </p:cond>
                </p:stCondLst>
                <p:endSync evt="end" delay="0">
                  <p:rtn val="all"/>
                </p:endSync>
                <p:childTnLst>
                  <p:par>
                    <p:cTn id="26" fill="hold">
                      <p:stCondLst>
                        <p:cond delay="0"/>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32" grpId="0"/>
      <p:bldP spid="32" grpId="1"/>
      <p:bldP spid="16" grpId="0"/>
      <p:bldP spid="16" grpId="1"/>
      <p:bldP spid="17" grpId="0"/>
      <p:bldP spid="17" grpId="1"/>
      <p:bldP spid="18" grpId="0"/>
      <p:bldP spid="1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56325" y="46306"/>
            <a:ext cx="11412000" cy="658639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en-US" altLang="zh-CN" sz="2800" b="1" kern="100" spc="-100" dirty="0">
                <a:latin typeface="Times New Roman"/>
                <a:ea typeface="华文细黑"/>
                <a:cs typeface="Courier New"/>
              </a:rPr>
              <a:t>(</a:t>
            </a:r>
            <a:r>
              <a:rPr lang="zh-CN" altLang="zh-CN" sz="2800" b="1" kern="100" spc="-100" dirty="0">
                <a:latin typeface="Times New Roman"/>
                <a:ea typeface="华文细黑"/>
                <a:cs typeface="Times New Roman"/>
              </a:rPr>
              <a:t>实验原理及步骤</a:t>
            </a:r>
            <a:r>
              <a:rPr lang="en-US" altLang="zh-CN" sz="2800" b="1" kern="100" spc="-100" dirty="0">
                <a:latin typeface="Times New Roman"/>
                <a:ea typeface="华文细黑"/>
                <a:cs typeface="Courier New"/>
              </a:rPr>
              <a:t>)</a:t>
            </a:r>
            <a:r>
              <a:rPr lang="zh-CN" altLang="zh-CN" sz="2800" kern="100" spc="-100" dirty="0">
                <a:latin typeface="Times New Roman"/>
                <a:ea typeface="华文细黑"/>
                <a:cs typeface="Times New Roman"/>
              </a:rPr>
              <a:t>某同学做</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探究求合力的方法</a:t>
            </a:r>
            <a:r>
              <a:rPr lang="en-US" altLang="zh-CN" sz="2800" kern="100" spc="-100" dirty="0">
                <a:latin typeface="宋体"/>
                <a:ea typeface="华文细黑"/>
                <a:cs typeface="Times New Roman"/>
              </a:rPr>
              <a:t>”</a:t>
            </a:r>
            <a:r>
              <a:rPr lang="zh-CN" altLang="zh-CN" sz="2800" kern="100" spc="-100" dirty="0">
                <a:latin typeface="Times New Roman"/>
                <a:ea typeface="华文细黑"/>
                <a:cs typeface="Times New Roman"/>
              </a:rPr>
              <a:t>实验时，主要步骤有：</a:t>
            </a:r>
            <a:endParaRPr lang="zh-CN" altLang="zh-CN" sz="1000" kern="100" spc="-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在水平桌面上放一块方木板，在方木板上铺一张白纸，用图钉把</a:t>
            </a:r>
            <a:r>
              <a:rPr lang="zh-CN" altLang="zh-CN" sz="2800" kern="100" dirty="0" smtClean="0">
                <a:latin typeface="Times New Roman"/>
                <a:ea typeface="华文细黑"/>
                <a:cs typeface="Times New Roman"/>
              </a:rPr>
              <a:t>白纸</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钉</a:t>
            </a:r>
            <a:r>
              <a:rPr lang="zh-CN" altLang="zh-CN" sz="2800" kern="100" dirty="0">
                <a:latin typeface="Times New Roman"/>
                <a:ea typeface="华文细黑"/>
                <a:cs typeface="Times New Roman"/>
              </a:rPr>
              <a:t>在方木板上；</a:t>
            </a:r>
            <a:endParaRPr lang="zh-CN" altLang="zh-CN" sz="100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用图钉把橡皮条的一端固定在板上的</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点，在橡皮条的另一端拴上</a:t>
            </a:r>
            <a:r>
              <a:rPr lang="zh-CN" altLang="zh-CN" sz="2800" kern="100" dirty="0" smtClean="0">
                <a:latin typeface="Times New Roman"/>
                <a:ea typeface="华文细黑"/>
                <a:cs typeface="Times New Roman"/>
              </a:rPr>
              <a:t>两</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条</a:t>
            </a:r>
            <a:r>
              <a:rPr lang="zh-CN" altLang="zh-CN" sz="2800" kern="100" dirty="0">
                <a:latin typeface="Times New Roman"/>
                <a:ea typeface="华文细黑"/>
                <a:cs typeface="Times New Roman"/>
              </a:rPr>
              <a:t>细绳，细绳的另一端系着绳套；</a:t>
            </a:r>
            <a:endParaRPr lang="zh-CN" altLang="zh-CN" sz="100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用两个弹簧测力计分别钩住细绳套，互成角度地拉橡皮条，使橡皮</a:t>
            </a:r>
            <a:r>
              <a:rPr lang="zh-CN" altLang="zh-CN" sz="2800" kern="100" dirty="0" smtClean="0">
                <a:latin typeface="Times New Roman"/>
                <a:ea typeface="华文细黑"/>
                <a:cs typeface="Times New Roman"/>
              </a:rPr>
              <a:t>条</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spc="-50" dirty="0" smtClean="0">
                <a:latin typeface="Times New Roman"/>
                <a:ea typeface="华文细黑"/>
                <a:cs typeface="Times New Roman"/>
              </a:rPr>
              <a:t>伸长</a:t>
            </a:r>
            <a:r>
              <a:rPr lang="zh-CN" altLang="zh-CN" sz="2800" kern="100" spc="-50" dirty="0">
                <a:latin typeface="Times New Roman"/>
                <a:ea typeface="华文细黑"/>
                <a:cs typeface="Times New Roman"/>
              </a:rPr>
              <a:t>，结点到达某一位置</a:t>
            </a:r>
            <a:r>
              <a:rPr lang="en-US" altLang="zh-CN" sz="2800" i="1" kern="100" spc="-50" dirty="0">
                <a:latin typeface="Times New Roman"/>
                <a:ea typeface="华文细黑"/>
                <a:cs typeface="Courier New"/>
              </a:rPr>
              <a:t>O</a:t>
            </a:r>
            <a:r>
              <a:rPr lang="zh-CN" altLang="zh-CN" sz="2800" kern="100" spc="-50" dirty="0">
                <a:latin typeface="Times New Roman"/>
                <a:ea typeface="华文细黑"/>
                <a:cs typeface="Times New Roman"/>
              </a:rPr>
              <a:t>，记录下</a:t>
            </a:r>
            <a:r>
              <a:rPr lang="en-US" altLang="zh-CN" sz="2800" i="1" kern="100" spc="-50" dirty="0">
                <a:latin typeface="Times New Roman"/>
                <a:ea typeface="华文细黑"/>
                <a:cs typeface="Courier New"/>
              </a:rPr>
              <a:t>O</a:t>
            </a:r>
            <a:r>
              <a:rPr lang="zh-CN" altLang="zh-CN" sz="2800" kern="100" spc="-50" dirty="0">
                <a:latin typeface="Times New Roman"/>
                <a:ea typeface="华文细黑"/>
                <a:cs typeface="Times New Roman"/>
              </a:rPr>
              <a:t>点的位置，读出两个弹簧</a:t>
            </a:r>
            <a:r>
              <a:rPr lang="zh-CN" altLang="zh-CN" sz="2800" kern="100" spc="-50" dirty="0" smtClean="0">
                <a:latin typeface="Times New Roman"/>
                <a:ea typeface="华文细黑"/>
                <a:cs typeface="Times New Roman"/>
              </a:rPr>
              <a:t>测</a:t>
            </a:r>
            <a:r>
              <a:rPr lang="zh-CN" altLang="zh-CN" sz="2800" kern="100" dirty="0" smtClean="0">
                <a:latin typeface="Times New Roman"/>
                <a:ea typeface="华文细黑"/>
                <a:cs typeface="Times New Roman"/>
              </a:rPr>
              <a:t>力计</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示数</a:t>
            </a:r>
            <a:r>
              <a:rPr lang="zh-CN" altLang="zh-CN" sz="2800" kern="100" dirty="0" smtClean="0">
                <a:latin typeface="Times New Roman"/>
                <a:ea typeface="华文细黑"/>
                <a:cs typeface="Times New Roman"/>
              </a:rPr>
              <a:t>；</a:t>
            </a:r>
            <a:endParaRPr lang="en-US" altLang="zh-CN" sz="100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spc="-100" dirty="0">
                <a:latin typeface="Times New Roman"/>
                <a:ea typeface="华文细黑"/>
                <a:cs typeface="Times New Roman"/>
              </a:rPr>
              <a:t>只用一个弹簧测力计，通过细绳套拉橡皮条使其伸长，读出弹簧</a:t>
            </a:r>
            <a:r>
              <a:rPr lang="zh-CN" altLang="zh-CN" sz="2800" kern="100" spc="-100" dirty="0" smtClean="0">
                <a:latin typeface="Times New Roman"/>
                <a:ea typeface="华文细黑"/>
                <a:cs typeface="Times New Roman"/>
              </a:rPr>
              <a:t>测力计</a:t>
            </a:r>
            <a:endParaRPr lang="en-US" altLang="zh-CN" sz="2800" kern="100" spc="-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spc="-100">
                <a:latin typeface="Times New Roman"/>
                <a:ea typeface="华文细黑"/>
                <a:cs typeface="Times New Roman"/>
              </a:rPr>
              <a:t> </a:t>
            </a:r>
            <a:r>
              <a:rPr lang="en-US" altLang="zh-CN" sz="2800" kern="100" spc="-100" smtClean="0">
                <a:latin typeface="Times New Roman"/>
                <a:ea typeface="华文细黑"/>
                <a:cs typeface="Times New Roman"/>
              </a:rPr>
              <a:t>   </a:t>
            </a:r>
            <a:r>
              <a:rPr lang="en-US" altLang="zh-CN" sz="2800" kern="100" spc="-100" smtClean="0">
                <a:latin typeface="Times New Roman"/>
                <a:ea typeface="华文细黑"/>
                <a:cs typeface="Times New Roman"/>
              </a:rPr>
              <a:t> </a:t>
            </a:r>
            <a:r>
              <a:rPr lang="zh-CN" altLang="zh-CN" sz="2800" kern="100" smtClean="0">
                <a:latin typeface="Times New Roman"/>
                <a:ea typeface="华文细黑"/>
                <a:cs typeface="Times New Roman"/>
              </a:rPr>
              <a:t>的</a:t>
            </a:r>
            <a:r>
              <a:rPr lang="zh-CN" altLang="zh-CN" sz="2800" kern="100" dirty="0">
                <a:latin typeface="Times New Roman"/>
                <a:ea typeface="华文细黑"/>
                <a:cs typeface="Times New Roman"/>
              </a:rPr>
              <a:t>示数，记下细绳的方向</a:t>
            </a:r>
            <a:r>
              <a:rPr lang="zh-CN" altLang="zh-CN" sz="2800" kern="100" dirty="0" smtClean="0">
                <a:latin typeface="Times New Roman"/>
                <a:ea typeface="华文细黑"/>
                <a:cs typeface="Times New Roman"/>
              </a:rPr>
              <a:t>；</a:t>
            </a:r>
            <a:endParaRPr lang="zh-CN" altLang="zh-CN" sz="1000" kern="100" dirty="0">
              <a:latin typeface="宋体"/>
              <a:cs typeface="Courier New"/>
            </a:endParaRP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25"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6"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261836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56325" y="220802"/>
            <a:ext cx="11412000" cy="4647402"/>
          </a:xfrm>
          <a:prstGeom prst="rect">
            <a:avLst/>
          </a:prstGeom>
        </p:spPr>
        <p:txBody>
          <a:bodyPr wrap="square" lIns="121898" tIns="60948" rIns="121898" bIns="60948">
            <a:spAutoFit/>
          </a:bodyPr>
          <a:lstStyle/>
          <a:p>
            <a:pPr lvl="0" algn="just">
              <a:lnSpc>
                <a:spcPct val="150000"/>
              </a:lnSpc>
              <a:tabLst>
                <a:tab pos="2700655" algn="l"/>
              </a:tabLst>
            </a:pPr>
            <a:r>
              <a:rPr lang="en-US" altLang="zh-CN" sz="2800" kern="100" dirty="0">
                <a:solidFill>
                  <a:prstClr val="black"/>
                </a:solidFill>
                <a:latin typeface="Times New Roman"/>
                <a:ea typeface="华文细黑"/>
                <a:cs typeface="Courier New"/>
              </a:rPr>
              <a:t>E.</a:t>
            </a:r>
            <a:r>
              <a:rPr lang="zh-CN" altLang="zh-CN" sz="2800" kern="100" dirty="0">
                <a:solidFill>
                  <a:prstClr val="black"/>
                </a:solidFill>
                <a:latin typeface="Times New Roman"/>
                <a:ea typeface="华文细黑"/>
                <a:cs typeface="Times New Roman"/>
              </a:rPr>
              <a:t>按选好的标度，用铅笔和刻度尺作出用两个弹簧测力计拉时的拉力</a:t>
            </a:r>
            <a:r>
              <a:rPr lang="en-US" altLang="zh-CN" sz="2800" i="1" kern="100" dirty="0" smtClean="0">
                <a:solidFill>
                  <a:prstClr val="black"/>
                </a:solidFill>
                <a:latin typeface="Times New Roman"/>
                <a:ea typeface="华文细黑"/>
                <a:cs typeface="Courier New"/>
              </a:rPr>
              <a:t>F</a:t>
            </a:r>
            <a:r>
              <a:rPr lang="en-US" altLang="zh-CN" sz="2800" kern="100" baseline="-25000" dirty="0" smtClean="0">
                <a:solidFill>
                  <a:prstClr val="black"/>
                </a:solidFill>
                <a:latin typeface="Times New Roman"/>
                <a:ea typeface="华文细黑"/>
                <a:cs typeface="Courier New"/>
              </a:rPr>
              <a:t>1</a:t>
            </a:r>
          </a:p>
          <a:p>
            <a:pPr lvl="0" algn="just">
              <a:lnSpc>
                <a:spcPct val="150000"/>
              </a:lnSpc>
              <a:tabLst>
                <a:tab pos="2700655" algn="l"/>
              </a:tabLst>
            </a:pPr>
            <a:r>
              <a:rPr lang="en-US" altLang="zh-CN" sz="2800" kern="100" baseline="-25000" dirty="0">
                <a:solidFill>
                  <a:prstClr val="black"/>
                </a:solidFill>
                <a:latin typeface="Times New Roman"/>
                <a:ea typeface="华文细黑"/>
                <a:cs typeface="Courier New"/>
              </a:rPr>
              <a:t> </a:t>
            </a:r>
            <a:r>
              <a:rPr lang="en-US" altLang="zh-CN" sz="2800" kern="100" baseline="-25000" dirty="0" smtClean="0">
                <a:solidFill>
                  <a:prstClr val="black"/>
                </a:solidFill>
                <a:latin typeface="Times New Roman"/>
                <a:ea typeface="华文细黑"/>
                <a:cs typeface="Courier New"/>
              </a:rPr>
              <a:t>   </a:t>
            </a:r>
            <a:r>
              <a:rPr lang="zh-CN" altLang="zh-CN" sz="2800" kern="100" dirty="0" smtClean="0">
                <a:solidFill>
                  <a:prstClr val="black"/>
                </a:solidFill>
                <a:latin typeface="Times New Roman"/>
                <a:ea typeface="华文细黑"/>
                <a:cs typeface="Times New Roman"/>
              </a:rPr>
              <a:t>和</a:t>
            </a:r>
            <a:r>
              <a:rPr lang="en-US" altLang="zh-CN" sz="2800" i="1" kern="100" dirty="0">
                <a:solidFill>
                  <a:prstClr val="black"/>
                </a:solidFill>
                <a:latin typeface="Times New Roman"/>
                <a:ea typeface="华文细黑"/>
                <a:cs typeface="Courier New"/>
              </a:rPr>
              <a:t>F</a:t>
            </a:r>
            <a:r>
              <a:rPr lang="en-US" altLang="zh-CN" sz="2800" kern="100" baseline="-250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的图示以及用一个弹簧测力计拉时的拉力</a:t>
            </a:r>
            <a:r>
              <a:rPr lang="en-US" altLang="zh-CN" sz="2800" i="1" kern="100" dirty="0">
                <a:solidFill>
                  <a:prstClr val="black"/>
                </a:solidFill>
                <a:latin typeface="Times New Roman"/>
                <a:ea typeface="华文细黑"/>
                <a:cs typeface="Courier New"/>
              </a:rPr>
              <a:t>F</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的图示，并以</a:t>
            </a:r>
            <a:r>
              <a:rPr lang="en-US" altLang="zh-CN" sz="2800" i="1" kern="100" dirty="0">
                <a:solidFill>
                  <a:prstClr val="black"/>
                </a:solidFill>
                <a:latin typeface="Times New Roman"/>
                <a:ea typeface="华文细黑"/>
                <a:cs typeface="Courier New"/>
              </a:rPr>
              <a:t>F</a:t>
            </a:r>
            <a:r>
              <a:rPr lang="en-US" altLang="zh-CN" sz="2800" kern="100" baseline="-250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a:t>
            </a:r>
            <a:r>
              <a:rPr lang="en-US" altLang="zh-CN" sz="2800" i="1" kern="100" dirty="0" smtClean="0">
                <a:solidFill>
                  <a:prstClr val="black"/>
                </a:solidFill>
                <a:latin typeface="Times New Roman"/>
                <a:ea typeface="华文细黑"/>
                <a:cs typeface="Courier New"/>
              </a:rPr>
              <a:t>F</a:t>
            </a:r>
            <a:r>
              <a:rPr lang="en-US" altLang="zh-CN" sz="2800" kern="100" baseline="-25000" dirty="0" smtClean="0">
                <a:solidFill>
                  <a:prstClr val="black"/>
                </a:solidFill>
                <a:latin typeface="Times New Roman"/>
                <a:ea typeface="华文细黑"/>
                <a:cs typeface="Courier New"/>
              </a:rPr>
              <a:t>2</a:t>
            </a:r>
          </a:p>
          <a:p>
            <a:pPr lvl="0" algn="just">
              <a:lnSpc>
                <a:spcPct val="150000"/>
              </a:lnSpc>
              <a:tabLst>
                <a:tab pos="2700655" algn="l"/>
              </a:tabLst>
            </a:pPr>
            <a:r>
              <a:rPr lang="en-US" altLang="zh-CN" sz="2800" kern="100" baseline="-25000" dirty="0">
                <a:solidFill>
                  <a:prstClr val="black"/>
                </a:solidFill>
                <a:latin typeface="Times New Roman"/>
                <a:ea typeface="华文细黑"/>
                <a:cs typeface="Courier New"/>
              </a:rPr>
              <a:t> </a:t>
            </a:r>
            <a:r>
              <a:rPr lang="en-US" altLang="zh-CN" sz="2800" kern="100" baseline="-25000" dirty="0" smtClean="0">
                <a:solidFill>
                  <a:prstClr val="black"/>
                </a:solidFill>
                <a:latin typeface="Times New Roman"/>
                <a:ea typeface="华文细黑"/>
                <a:cs typeface="Courier New"/>
              </a:rPr>
              <a:t>   </a:t>
            </a:r>
            <a:r>
              <a:rPr lang="zh-CN" altLang="zh-CN" sz="2800" kern="100" dirty="0" smtClean="0">
                <a:solidFill>
                  <a:prstClr val="black"/>
                </a:solidFill>
                <a:latin typeface="Times New Roman"/>
                <a:ea typeface="华文细黑"/>
                <a:cs typeface="Times New Roman"/>
              </a:rPr>
              <a:t>为</a:t>
            </a:r>
            <a:r>
              <a:rPr lang="zh-CN" altLang="zh-CN" sz="2800" kern="100" dirty="0">
                <a:solidFill>
                  <a:prstClr val="black"/>
                </a:solidFill>
                <a:latin typeface="Times New Roman"/>
                <a:ea typeface="华文细黑"/>
                <a:cs typeface="Times New Roman"/>
              </a:rPr>
              <a:t>邻边用平行四边形定则求出合力</a:t>
            </a:r>
            <a:r>
              <a:rPr lang="en-US" altLang="zh-CN" sz="2800" i="1" kern="100" dirty="0">
                <a:solidFill>
                  <a:prstClr val="black"/>
                </a:solidFill>
                <a:latin typeface="Times New Roman"/>
                <a:ea typeface="华文细黑"/>
                <a:cs typeface="Courier New"/>
              </a:rPr>
              <a:t>F</a:t>
            </a:r>
            <a:r>
              <a:rPr lang="zh-CN" altLang="zh-CN" sz="2800" kern="100" dirty="0">
                <a:solidFill>
                  <a:prstClr val="black"/>
                </a:solidFill>
                <a:latin typeface="Times New Roman"/>
                <a:ea typeface="华文细黑"/>
                <a:cs typeface="Times New Roman"/>
              </a:rPr>
              <a:t>；</a:t>
            </a:r>
            <a:endParaRPr lang="zh-CN" altLang="zh-CN" sz="100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F.</a:t>
            </a:r>
            <a:r>
              <a:rPr lang="zh-CN" altLang="zh-CN" sz="2800" kern="100" dirty="0">
                <a:solidFill>
                  <a:prstClr val="black"/>
                </a:solidFill>
                <a:latin typeface="Times New Roman"/>
                <a:ea typeface="华文细黑"/>
                <a:cs typeface="Times New Roman"/>
              </a:rPr>
              <a:t>比较</a:t>
            </a:r>
            <a:r>
              <a:rPr lang="en-US" altLang="zh-CN" sz="2800" i="1" kern="100" dirty="0">
                <a:solidFill>
                  <a:prstClr val="black"/>
                </a:solidFill>
                <a:latin typeface="Times New Roman"/>
                <a:ea typeface="华文细黑"/>
                <a:cs typeface="Courier New"/>
              </a:rPr>
              <a:t>F</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和</a:t>
            </a:r>
            <a:r>
              <a:rPr lang="en-US" altLang="zh-CN" sz="2800" i="1" kern="100" dirty="0">
                <a:solidFill>
                  <a:prstClr val="black"/>
                </a:solidFill>
                <a:latin typeface="Times New Roman"/>
                <a:ea typeface="华文细黑"/>
                <a:cs typeface="Courier New"/>
              </a:rPr>
              <a:t>F</a:t>
            </a:r>
            <a:r>
              <a:rPr lang="zh-CN" altLang="zh-CN" sz="2800" kern="100" dirty="0">
                <a:solidFill>
                  <a:prstClr val="black"/>
                </a:solidFill>
                <a:latin typeface="Times New Roman"/>
                <a:ea typeface="华文细黑"/>
                <a:cs typeface="Times New Roman"/>
              </a:rPr>
              <a:t>的大小和方向，看它们在实验误差允许范围内是否相同</a:t>
            </a:r>
            <a:r>
              <a:rPr lang="zh-CN" altLang="zh-CN" sz="2800" kern="100" dirty="0" smtClean="0">
                <a:solidFill>
                  <a:prstClr val="black"/>
                </a:solidFill>
                <a:latin typeface="Times New Roman"/>
                <a:ea typeface="华文细黑"/>
                <a:cs typeface="Times New Roman"/>
              </a:rPr>
              <a:t>，</a:t>
            </a:r>
            <a:endParaRPr lang="en-US" altLang="zh-CN" sz="2800" kern="100" dirty="0" smtClean="0">
              <a:solidFill>
                <a:prstClr val="black"/>
              </a:solidFill>
              <a:latin typeface="Times New Roman"/>
              <a:ea typeface="华文细黑"/>
              <a:cs typeface="Times New Roman"/>
            </a:endParaRPr>
          </a:p>
          <a:p>
            <a:pPr lvl="0" algn="just">
              <a:lnSpc>
                <a:spcPct val="150000"/>
              </a:lnSpc>
              <a:tabLst>
                <a:tab pos="2700655" algn="l"/>
              </a:tabLst>
            </a:pPr>
            <a:r>
              <a:rPr lang="en-US" altLang="zh-CN" sz="2800" kern="100" dirty="0">
                <a:solidFill>
                  <a:prstClr val="black"/>
                </a:solidFill>
                <a:latin typeface="Times New Roman"/>
                <a:ea typeface="华文细黑"/>
                <a:cs typeface="Times New Roman"/>
              </a:rPr>
              <a:t> </a:t>
            </a:r>
            <a:r>
              <a:rPr lang="en-US" altLang="zh-CN" sz="2800"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得出</a:t>
            </a:r>
            <a:r>
              <a:rPr lang="zh-CN" altLang="zh-CN" sz="2800" kern="100" dirty="0">
                <a:solidFill>
                  <a:prstClr val="black"/>
                </a:solidFill>
                <a:latin typeface="Times New Roman"/>
                <a:ea typeface="华文细黑"/>
                <a:cs typeface="Times New Roman"/>
              </a:rPr>
              <a:t>结论</a:t>
            </a:r>
            <a:r>
              <a:rPr lang="en-US" altLang="zh-CN" sz="2800" kern="100" dirty="0" smtClean="0">
                <a:solidFill>
                  <a:prstClr val="black"/>
                </a:solidFill>
                <a:latin typeface="Times New Roman"/>
                <a:ea typeface="华文细黑"/>
                <a:cs typeface="Courier New"/>
              </a:rPr>
              <a:t>.</a:t>
            </a:r>
            <a:endParaRPr lang="en-US" altLang="zh-CN" sz="1000" kern="100" dirty="0">
              <a:solidFill>
                <a:prstClr val="black"/>
              </a:solidFill>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上述步骤中：</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有重要遗漏的步骤的序号是</a:t>
            </a:r>
            <a:r>
              <a:rPr lang="en-US" altLang="zh-CN" sz="2800" kern="100" dirty="0" smtClean="0">
                <a:latin typeface="Times New Roman"/>
                <a:ea typeface="华文细黑"/>
                <a:cs typeface="Courier New"/>
              </a:rPr>
              <a:t>____</a:t>
            </a:r>
            <a:r>
              <a:rPr lang="zh-CN" altLang="zh-CN" sz="2800" kern="100" dirty="0">
                <a:latin typeface="Times New Roman"/>
                <a:ea typeface="华文细黑"/>
                <a:cs typeface="Times New Roman"/>
              </a:rPr>
              <a:t>和</a:t>
            </a:r>
            <a:r>
              <a:rPr lang="en-US" altLang="zh-CN" sz="2800" kern="100" dirty="0" smtClean="0">
                <a:latin typeface="Times New Roman"/>
                <a:ea typeface="华文细黑"/>
                <a:cs typeface="Courier New"/>
              </a:rPr>
              <a:t>_____</a:t>
            </a:r>
            <a:r>
              <a:rPr lang="zh-CN" altLang="zh-CN" sz="2800" kern="100" dirty="0" smtClean="0">
                <a:latin typeface="Times New Roman"/>
                <a:ea typeface="华文细黑"/>
                <a:cs typeface="Times New Roman"/>
              </a:rPr>
              <a:t>；</a:t>
            </a:r>
            <a:endParaRPr lang="zh-CN" altLang="zh-CN" sz="1050" kern="100" dirty="0">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25"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6"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3" name="矩形 2"/>
          <p:cNvSpPr/>
          <p:nvPr/>
        </p:nvSpPr>
        <p:spPr>
          <a:xfrm>
            <a:off x="5311652" y="4191402"/>
            <a:ext cx="423514"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C</a:t>
            </a:r>
            <a:endParaRPr lang="zh-CN" altLang="en-US" sz="2800" kern="100" dirty="0">
              <a:solidFill>
                <a:srgbClr val="C00000"/>
              </a:solidFill>
              <a:latin typeface="Times New Roman"/>
              <a:ea typeface="华文细黑"/>
              <a:cs typeface="Times New Roman"/>
            </a:endParaRPr>
          </a:p>
        </p:txBody>
      </p:sp>
      <p:sp>
        <p:nvSpPr>
          <p:cNvPr id="13" name="矩形 12"/>
          <p:cNvSpPr/>
          <p:nvPr/>
        </p:nvSpPr>
        <p:spPr>
          <a:xfrm>
            <a:off x="6535788" y="4191402"/>
            <a:ext cx="44435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D</a:t>
            </a:r>
            <a:endParaRPr lang="zh-CN" altLang="en-US" sz="2800" kern="100" dirty="0">
              <a:solidFill>
                <a:srgbClr val="C00000"/>
              </a:solidFill>
              <a:latin typeface="Times New Roman"/>
              <a:ea typeface="华文细黑"/>
              <a:cs typeface="Times New Roman"/>
            </a:endParaRPr>
          </a:p>
        </p:txBody>
      </p:sp>
      <p:sp>
        <p:nvSpPr>
          <p:cNvPr id="14" name="矩形 13"/>
          <p:cNvSpPr/>
          <p:nvPr/>
        </p:nvSpPr>
        <p:spPr>
          <a:xfrm>
            <a:off x="356325" y="4781718"/>
            <a:ext cx="11412000"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根据</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探</a:t>
            </a:r>
            <a:r>
              <a:rPr lang="zh-CN" altLang="zh-CN" sz="2800" kern="100" spc="-20" dirty="0">
                <a:solidFill>
                  <a:srgbClr val="002060"/>
                </a:solidFill>
                <a:latin typeface="Times New Roman"/>
                <a:ea typeface="华文细黑"/>
                <a:cs typeface="Times New Roman"/>
              </a:rPr>
              <a:t>究求合力的方法</a:t>
            </a:r>
            <a:r>
              <a:rPr lang="en-US" altLang="zh-CN" sz="2800" kern="100" spc="-20" dirty="0">
                <a:solidFill>
                  <a:srgbClr val="002060"/>
                </a:solidFill>
                <a:latin typeface="宋体"/>
                <a:ea typeface="华文细黑"/>
                <a:cs typeface="Times New Roman"/>
              </a:rPr>
              <a:t>”</a:t>
            </a:r>
            <a:r>
              <a:rPr lang="zh-CN" altLang="zh-CN" sz="2800" kern="100" spc="-20" dirty="0">
                <a:solidFill>
                  <a:srgbClr val="002060"/>
                </a:solidFill>
                <a:latin typeface="Times New Roman"/>
                <a:ea typeface="华文细黑"/>
                <a:cs typeface="Times New Roman"/>
              </a:rPr>
              <a:t>实验的操作规程可知，有重要遗漏的步骤的</a:t>
            </a:r>
            <a:r>
              <a:rPr lang="zh-CN" altLang="zh-CN" sz="2800" kern="100" dirty="0">
                <a:solidFill>
                  <a:srgbClr val="002060"/>
                </a:solidFill>
                <a:latin typeface="Times New Roman"/>
                <a:ea typeface="华文细黑"/>
                <a:cs typeface="Times New Roman"/>
              </a:rPr>
              <a:t>序号是</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D.</a:t>
            </a:r>
            <a:endParaRPr lang="zh-CN" altLang="zh-CN" sz="1050" kern="100" dirty="0">
              <a:effectLst/>
              <a:latin typeface="宋体"/>
              <a:cs typeface="Courier New"/>
            </a:endParaRPr>
          </a:p>
        </p:txBody>
      </p:sp>
    </p:spTree>
    <p:extLst>
      <p:ext uri="{BB962C8B-B14F-4D97-AF65-F5344CB8AC3E}">
        <p14:creationId xmlns:p14="http://schemas.microsoft.com/office/powerpoint/2010/main" val="3345957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9" restart="whenNotActive" fill="hold" evtFilter="cancelBubble" nodeType="interactiveSeq">
                <p:stCondLst>
                  <p:cond evt="onClick" delay="0">
                    <p:tgtEl>
                      <p:spTgt spid="21"/>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 grpId="0"/>
      <p:bldP spid="3" grpId="1"/>
      <p:bldP spid="13" grpId="0"/>
      <p:bldP spid="13" grpId="1"/>
      <p:bldP spid="14" grpId="0"/>
      <p:bldP spid="1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71838" y="1472203"/>
            <a:ext cx="11412000"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遗漏的内容分别是</a:t>
            </a:r>
            <a:r>
              <a:rPr lang="en-US" altLang="zh-CN" sz="2800" kern="100" dirty="0" smtClean="0">
                <a:latin typeface="Times New Roman"/>
                <a:ea typeface="华文细黑"/>
                <a:cs typeface="Courier New"/>
              </a:rPr>
              <a:t>___________________</a:t>
            </a:r>
            <a:r>
              <a:rPr lang="en-US" altLang="zh-CN" sz="2800" kern="100" dirty="0">
                <a:latin typeface="Times New Roman"/>
                <a:ea typeface="华文细黑"/>
                <a:cs typeface="Courier New"/>
              </a:rPr>
              <a:t>___</a:t>
            </a:r>
            <a:r>
              <a:rPr lang="en-US" altLang="zh-CN" sz="2800" kern="100" dirty="0" smtClean="0">
                <a:latin typeface="Times New Roman"/>
                <a:ea typeface="华文细黑"/>
                <a:cs typeface="Courier New"/>
              </a:rPr>
              <a:t>_________</a:t>
            </a:r>
            <a:r>
              <a:rPr lang="zh-CN" altLang="zh-CN" sz="2800" kern="100" dirty="0" smtClean="0">
                <a:latin typeface="Times New Roman"/>
                <a:ea typeface="华文细黑"/>
                <a:cs typeface="Times New Roman"/>
              </a:rPr>
              <a:t>和</a:t>
            </a:r>
            <a:r>
              <a:rPr lang="en-US" altLang="zh-CN" sz="2800" kern="100" dirty="0" smtClean="0">
                <a:latin typeface="Times New Roman"/>
                <a:ea typeface="华文细黑"/>
                <a:cs typeface="Courier New"/>
              </a:rPr>
              <a:t>___________</a:t>
            </a:r>
          </a:p>
          <a:p>
            <a:pPr algn="just">
              <a:lnSpc>
                <a:spcPct val="150000"/>
              </a:lnSpc>
              <a:spcAft>
                <a:spcPts val="0"/>
              </a:spcAft>
              <a:tabLst>
                <a:tab pos="2700655" algn="l"/>
              </a:tabLst>
            </a:pPr>
            <a:r>
              <a:rPr lang="en-US" altLang="zh-CN" sz="2800" kern="100" dirty="0" smtClean="0">
                <a:latin typeface="Times New Roman"/>
                <a:ea typeface="华文细黑"/>
                <a:cs typeface="Courier New"/>
              </a:rPr>
              <a:t>_____________________________</a:t>
            </a:r>
            <a:r>
              <a:rPr lang="en-US" altLang="zh-CN" sz="2800" kern="100" dirty="0">
                <a:latin typeface="Times New Roman"/>
                <a:ea typeface="华文细黑"/>
                <a:cs typeface="Courier New"/>
              </a:rPr>
              <a:t>_</a:t>
            </a:r>
            <a:r>
              <a:rPr lang="en-US" altLang="zh-CN" sz="2800" kern="100" dirty="0" smtClean="0">
                <a:latin typeface="Times New Roman"/>
                <a:ea typeface="华文细黑"/>
                <a:cs typeface="Courier New"/>
              </a:rPr>
              <a:t>_.</a:t>
            </a:r>
            <a:endParaRPr lang="zh-CN" altLang="zh-CN" sz="1050" kern="100" dirty="0">
              <a:effectLst/>
              <a:latin typeface="宋体"/>
              <a:cs typeface="Courier New"/>
            </a:endParaRPr>
          </a:p>
        </p:txBody>
      </p:sp>
      <p:sp>
        <p:nvSpPr>
          <p:cNvPr id="20" name="TextBox 19"/>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2"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3"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4"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25"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6"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3" name="矩形 2"/>
          <p:cNvSpPr/>
          <p:nvPr/>
        </p:nvSpPr>
        <p:spPr>
          <a:xfrm>
            <a:off x="3734455" y="1561678"/>
            <a:ext cx="5809604" cy="523220"/>
          </a:xfrm>
          <a:prstGeom prst="rect">
            <a:avLst/>
          </a:prstGeom>
        </p:spPr>
        <p:txBody>
          <a:bodyPr wrap="none">
            <a:spAutoFit/>
          </a:bodyPr>
          <a:lstStyle/>
          <a:p>
            <a:r>
              <a:rPr lang="en-US" altLang="zh-CN" sz="2800" kern="100" dirty="0">
                <a:solidFill>
                  <a:srgbClr val="C00000"/>
                </a:solidFill>
                <a:latin typeface="Times New Roman"/>
                <a:ea typeface="华文细黑"/>
              </a:rPr>
              <a:t>C</a:t>
            </a:r>
            <a:r>
              <a:rPr lang="zh-CN" altLang="zh-CN" sz="2800" kern="100" dirty="0">
                <a:solidFill>
                  <a:srgbClr val="C00000"/>
                </a:solidFill>
                <a:latin typeface="Times New Roman"/>
                <a:ea typeface="华文细黑"/>
                <a:cs typeface="Times New Roman"/>
              </a:rPr>
              <a:t>中应加上</a:t>
            </a:r>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记下两条细绳的方向</a:t>
            </a:r>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Times New Roman"/>
              <a:ea typeface="华文细黑"/>
              <a:cs typeface="Times New Roman"/>
            </a:endParaRPr>
          </a:p>
        </p:txBody>
      </p:sp>
      <p:sp>
        <p:nvSpPr>
          <p:cNvPr id="13" name="矩形 12"/>
          <p:cNvSpPr/>
          <p:nvPr/>
        </p:nvSpPr>
        <p:spPr>
          <a:xfrm>
            <a:off x="9659431" y="1561678"/>
            <a:ext cx="1880643" cy="523220"/>
          </a:xfrm>
          <a:prstGeom prst="rect">
            <a:avLst/>
          </a:prstGeom>
        </p:spPr>
        <p:txBody>
          <a:bodyPr wrap="none">
            <a:spAutoFit/>
          </a:bodyPr>
          <a:lstStyle/>
          <a:p>
            <a:r>
              <a:rPr lang="en-US" altLang="zh-CN" sz="2800" kern="100" dirty="0">
                <a:solidFill>
                  <a:srgbClr val="C00000"/>
                </a:solidFill>
                <a:latin typeface="Times New Roman"/>
                <a:ea typeface="华文细黑"/>
              </a:rPr>
              <a:t>D</a:t>
            </a:r>
            <a:r>
              <a:rPr lang="zh-CN" altLang="zh-CN" sz="2800" kern="100" dirty="0">
                <a:solidFill>
                  <a:srgbClr val="C00000"/>
                </a:solidFill>
                <a:latin typeface="Times New Roman"/>
                <a:ea typeface="华文细黑"/>
                <a:cs typeface="Times New Roman"/>
              </a:rPr>
              <a:t>中应</a:t>
            </a:r>
            <a:r>
              <a:rPr lang="zh-CN" altLang="zh-CN" sz="2800" kern="100" dirty="0" smtClean="0">
                <a:solidFill>
                  <a:srgbClr val="C00000"/>
                </a:solidFill>
                <a:latin typeface="Times New Roman"/>
                <a:ea typeface="华文细黑"/>
                <a:cs typeface="Times New Roman"/>
              </a:rPr>
              <a:t>说明</a:t>
            </a:r>
            <a:endParaRPr lang="zh-CN" altLang="en-US" sz="2800" kern="100" dirty="0">
              <a:solidFill>
                <a:srgbClr val="C00000"/>
              </a:solidFill>
              <a:latin typeface="Times New Roman"/>
              <a:ea typeface="华文细黑"/>
              <a:cs typeface="Times New Roman"/>
            </a:endParaRPr>
          </a:p>
        </p:txBody>
      </p:sp>
      <p:sp>
        <p:nvSpPr>
          <p:cNvPr id="14" name="矩形 13"/>
          <p:cNvSpPr/>
          <p:nvPr/>
        </p:nvSpPr>
        <p:spPr>
          <a:xfrm>
            <a:off x="371838" y="2764606"/>
            <a:ext cx="11299010"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在</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中未记下两条细绳的方向，</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中未说明是否把橡皮条的结点拉到同一位置</a:t>
            </a:r>
            <a:r>
              <a:rPr lang="en-US" altLang="zh-CN" sz="2800" i="1" kern="100" dirty="0">
                <a:solidFill>
                  <a:srgbClr val="002060"/>
                </a:solidFill>
                <a:latin typeface="Times New Roman"/>
                <a:ea typeface="华文细黑"/>
                <a:cs typeface="Courier New"/>
              </a:rPr>
              <a:t>O</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5" name="矩形 14"/>
          <p:cNvSpPr/>
          <p:nvPr/>
        </p:nvSpPr>
        <p:spPr>
          <a:xfrm>
            <a:off x="302003" y="2180077"/>
            <a:ext cx="5809604" cy="523220"/>
          </a:xfrm>
          <a:prstGeom prst="rect">
            <a:avLst/>
          </a:prstGeom>
        </p:spPr>
        <p:txBody>
          <a:bodyPr wrap="none">
            <a:spAutoFit/>
          </a:bodyPr>
          <a:lstStyle/>
          <a:p>
            <a:pPr lvl="0"/>
            <a:r>
              <a:rPr lang="en-US" altLang="zh-CN" sz="2800" kern="100" dirty="0">
                <a:solidFill>
                  <a:srgbClr val="C00000"/>
                </a:solidFill>
                <a:latin typeface="宋体"/>
                <a:ea typeface="华文细黑"/>
                <a:cs typeface="Times New Roman"/>
              </a:rPr>
              <a:t>“</a:t>
            </a:r>
            <a:r>
              <a:rPr lang="zh-CN" altLang="zh-CN" sz="2800" kern="100" dirty="0">
                <a:solidFill>
                  <a:srgbClr val="C00000"/>
                </a:solidFill>
                <a:latin typeface="Times New Roman"/>
                <a:ea typeface="华文细黑"/>
                <a:cs typeface="Times New Roman"/>
              </a:rPr>
              <a:t>把橡皮条的结点拉到同一位置</a:t>
            </a:r>
            <a:r>
              <a:rPr lang="en-US" altLang="zh-CN" sz="2800" i="1" kern="100" dirty="0">
                <a:solidFill>
                  <a:srgbClr val="C00000"/>
                </a:solidFill>
                <a:latin typeface="Times New Roman"/>
                <a:ea typeface="华文细黑"/>
              </a:rPr>
              <a:t>O</a:t>
            </a:r>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4237916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5" restart="whenNotActive" fill="hold" evtFilter="cancelBubble" nodeType="interactiveSeq">
                <p:stCondLst>
                  <p:cond evt="onClick" delay="0">
                    <p:tgtEl>
                      <p:spTgt spid="21"/>
                    </p:tgtEl>
                  </p:cond>
                </p:stCondLst>
                <p:endSync evt="end" delay="0">
                  <p:rtn val="all"/>
                </p:endSync>
                <p:childTnLst>
                  <p:par>
                    <p:cTn id="26" fill="hold">
                      <p:stCondLst>
                        <p:cond delay="0"/>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3" grpId="0"/>
      <p:bldP spid="3" grpId="1"/>
      <p:bldP spid="13" grpId="0"/>
      <p:bldP spid="13" grpId="1"/>
      <p:bldP spid="14" grpId="0"/>
      <p:bldP spid="14" grpId="1"/>
      <p:bldP spid="15" grpId="0"/>
      <p:bldP spid="1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贾文\贾文\源文件\同步\物理 人教 必修1 新课标\3-15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3888" y="2788776"/>
            <a:ext cx="6420053" cy="358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359924" y="47168"/>
            <a:ext cx="11409604" cy="594006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5.</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实验数据处理</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将橡皮条的一端固定在</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点，另一端拴上两根细绳，每根细绳分别连着一个量程为</a:t>
            </a:r>
            <a:r>
              <a:rPr lang="en-US" altLang="zh-CN" sz="2800" kern="100" dirty="0">
                <a:latin typeface="Times New Roman"/>
                <a:ea typeface="华文细黑"/>
                <a:cs typeface="Courier New"/>
              </a:rPr>
              <a:t>5 N</a:t>
            </a:r>
            <a:r>
              <a:rPr lang="zh-CN" altLang="zh-CN" sz="2800" kern="100" dirty="0">
                <a:latin typeface="Times New Roman"/>
                <a:ea typeface="华文细黑"/>
                <a:cs typeface="Times New Roman"/>
              </a:rPr>
              <a:t>、最小刻度为</a:t>
            </a:r>
            <a:r>
              <a:rPr lang="en-US" altLang="zh-CN" sz="2800" kern="100" dirty="0">
                <a:latin typeface="Times New Roman"/>
                <a:ea typeface="华文细黑"/>
                <a:cs typeface="Courier New"/>
              </a:rPr>
              <a:t>0.1 N</a:t>
            </a:r>
            <a:r>
              <a:rPr lang="zh-CN" altLang="zh-CN" sz="2800" kern="100" dirty="0">
                <a:latin typeface="Times New Roman"/>
                <a:ea typeface="华文细黑"/>
                <a:cs typeface="Times New Roman"/>
              </a:rPr>
              <a:t>的弹簧测力计</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沿着两个不同的方向拉弹簧测力计</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当橡皮条的活动端拉到</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点时，两根细绳相互垂直，如图</a:t>
            </a:r>
            <a:r>
              <a:rPr lang="en-US" altLang="zh-CN" sz="2800" kern="100" dirty="0">
                <a:latin typeface="Times New Roman"/>
                <a:ea typeface="华文细黑"/>
                <a:cs typeface="Courier New"/>
              </a:rPr>
              <a:t>7</a:t>
            </a:r>
            <a:r>
              <a:rPr lang="zh-CN" altLang="zh-CN" sz="2800" kern="100" dirty="0">
                <a:latin typeface="Times New Roman"/>
                <a:ea typeface="华文细黑"/>
                <a:cs typeface="Times New Roman"/>
              </a:rPr>
              <a:t>甲所示</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这时弹簧测力计的读数可从图中读出</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由图可读出两个相互</a:t>
            </a:r>
            <a:r>
              <a:rPr lang="zh-CN" altLang="zh-CN" sz="2800" kern="100" dirty="0" smtClean="0">
                <a:latin typeface="Times New Roman"/>
                <a:ea typeface="华文细黑"/>
                <a:cs typeface="Times New Roman"/>
              </a:rPr>
              <a:t>垂直的</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latin typeface="Times New Roman"/>
                <a:ea typeface="华文细黑"/>
                <a:cs typeface="Times New Roman"/>
              </a:rPr>
              <a:t>拉力</a:t>
            </a:r>
            <a:r>
              <a:rPr lang="zh-CN" altLang="zh-CN" sz="2800" kern="100" dirty="0">
                <a:latin typeface="Times New Roman"/>
                <a:ea typeface="华文细黑"/>
                <a:cs typeface="Times New Roman"/>
              </a:rPr>
              <a:t>的大小分别为</a:t>
            </a:r>
            <a:r>
              <a:rPr lang="en-US" altLang="zh-CN" sz="2800" kern="100" dirty="0" smtClean="0">
                <a:latin typeface="Times New Roman"/>
                <a:ea typeface="华文细黑"/>
                <a:cs typeface="Courier New"/>
              </a:rPr>
              <a:t>___</a:t>
            </a:r>
            <a:r>
              <a:rPr lang="en-US" altLang="zh-CN" sz="2800" kern="100" dirty="0">
                <a:latin typeface="Times New Roman"/>
                <a:ea typeface="华文细黑"/>
                <a:cs typeface="Courier New"/>
              </a:rPr>
              <a:t>_</a:t>
            </a:r>
            <a:r>
              <a:rPr lang="en-US" altLang="zh-CN" sz="2800" kern="100" dirty="0" smtClean="0">
                <a:latin typeface="Times New Roman"/>
                <a:ea typeface="华文细黑"/>
                <a:cs typeface="Courier New"/>
              </a:rPr>
              <a:t>___N</a:t>
            </a:r>
            <a:r>
              <a:rPr lang="zh-CN" altLang="zh-CN" sz="2800" kern="100" dirty="0" smtClean="0">
                <a:latin typeface="Times New Roman"/>
                <a:ea typeface="华文细黑"/>
                <a:cs typeface="Times New Roman"/>
              </a:rPr>
              <a:t>和</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______</a:t>
            </a:r>
            <a:r>
              <a:rPr lang="en-US" altLang="zh-CN" sz="2800" kern="100" dirty="0">
                <a:latin typeface="Times New Roman"/>
                <a:ea typeface="华文细黑"/>
                <a:cs typeface="Courier New"/>
              </a:rPr>
              <a:t>N</a:t>
            </a:r>
            <a:r>
              <a:rPr lang="en-US" altLang="zh-CN" sz="2800" kern="100" dirty="0" smtClean="0">
                <a:latin typeface="Times New Roman"/>
                <a:ea typeface="华文细黑"/>
                <a:cs typeface="Courier New"/>
              </a:rPr>
              <a:t>.</a:t>
            </a: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spc="-100" dirty="0">
                <a:latin typeface="Times New Roman"/>
                <a:ea typeface="华文细黑"/>
                <a:cs typeface="Times New Roman"/>
              </a:rPr>
              <a:t>在图乙的方格纸上按作图</a:t>
            </a:r>
            <a:r>
              <a:rPr lang="zh-CN" altLang="zh-CN" sz="2800" kern="100" spc="-100" dirty="0" smtClean="0">
                <a:latin typeface="Times New Roman"/>
                <a:ea typeface="华文细黑"/>
                <a:cs typeface="Times New Roman"/>
              </a:rPr>
              <a:t>法的</a:t>
            </a:r>
            <a:endParaRPr lang="en-US" altLang="zh-CN" sz="2800" kern="100" spc="-100" dirty="0" smtClean="0">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latin typeface="Times New Roman"/>
                <a:ea typeface="华文细黑"/>
                <a:cs typeface="Times New Roman"/>
              </a:rPr>
              <a:t>要求</a:t>
            </a:r>
            <a:r>
              <a:rPr lang="zh-CN" altLang="zh-CN" sz="2800" kern="100" dirty="0">
                <a:latin typeface="Times New Roman"/>
                <a:ea typeface="华文细黑"/>
                <a:cs typeface="Times New Roman"/>
              </a:rPr>
              <a:t>画出这两个力及它们</a:t>
            </a:r>
            <a:r>
              <a:rPr lang="zh-CN" altLang="zh-CN" sz="2800" kern="100" dirty="0" smtClean="0">
                <a:latin typeface="Times New Roman"/>
                <a:ea typeface="华文细黑"/>
                <a:cs typeface="Times New Roman"/>
              </a:rPr>
              <a:t>的合力</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sp>
        <p:nvSpPr>
          <p:cNvPr id="33" name="矩形 32"/>
          <p:cNvSpPr/>
          <p:nvPr/>
        </p:nvSpPr>
        <p:spPr>
          <a:xfrm>
            <a:off x="8261513" y="6084495"/>
            <a:ext cx="684803" cy="492443"/>
          </a:xfrm>
          <a:prstGeom prst="rect">
            <a:avLst/>
          </a:prstGeom>
        </p:spPr>
        <p:txBody>
          <a:bodyPr wrap="none">
            <a:spAutoFit/>
          </a:bodyPr>
          <a:lstStyle/>
          <a:p>
            <a:r>
              <a:rPr lang="zh-CN" altLang="zh-CN" sz="2600" kern="100" dirty="0" smtClean="0">
                <a:solidFill>
                  <a:prstClr val="black"/>
                </a:solidFill>
                <a:latin typeface="Times New Roman"/>
                <a:ea typeface="华文细黑"/>
                <a:cs typeface="Times New Roman"/>
              </a:rPr>
              <a:t>图</a:t>
            </a:r>
            <a:r>
              <a:rPr lang="en-US" altLang="zh-CN" sz="2600" kern="100" dirty="0" smtClean="0">
                <a:solidFill>
                  <a:prstClr val="black"/>
                </a:solidFill>
                <a:latin typeface="Times New Roman"/>
                <a:ea typeface="华文细黑"/>
                <a:cs typeface="Courier New"/>
              </a:rPr>
              <a:t>7</a:t>
            </a:r>
            <a:endParaRPr lang="zh-CN" altLang="en-US" sz="2600" dirty="0"/>
          </a:p>
        </p:txBody>
      </p:sp>
      <p:sp>
        <p:nvSpPr>
          <p:cNvPr id="21" name="Rectangle 21">
            <a:hlinkClick r:id="rId3"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6" name="Rectangle 21">
            <a:hlinkClick r:id="rId4"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8" name="Rectangle 21">
            <a:hlinkClick r:id="rId5"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30" name="Rectangle 21">
            <a:hlinkClick r:id="rId6"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31" name="Rectangle 21">
            <a:hlinkClick r:id="rId7"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
        <p:nvSpPr>
          <p:cNvPr id="32" name="Rectangle 21">
            <a:hlinkClick r:id="rId8"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9" name="TextBox 18"/>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0" name="TextBox 19">
            <a:hlinkClick r:id="rId9"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3" name="矩形 2"/>
          <p:cNvSpPr/>
          <p:nvPr/>
        </p:nvSpPr>
        <p:spPr>
          <a:xfrm>
            <a:off x="3512443" y="3369102"/>
            <a:ext cx="813043"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2.50</a:t>
            </a:r>
            <a:endParaRPr lang="zh-CN" altLang="en-US" sz="2800" kern="100" dirty="0">
              <a:solidFill>
                <a:srgbClr val="C00000"/>
              </a:solidFill>
              <a:latin typeface="Times New Roman"/>
              <a:ea typeface="华文细黑"/>
              <a:cs typeface="Times New Roman"/>
            </a:endParaRPr>
          </a:p>
        </p:txBody>
      </p:sp>
      <p:sp>
        <p:nvSpPr>
          <p:cNvPr id="24" name="矩形 23"/>
          <p:cNvSpPr/>
          <p:nvPr/>
        </p:nvSpPr>
        <p:spPr>
          <a:xfrm>
            <a:off x="602278" y="4017174"/>
            <a:ext cx="813043"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4.00</a:t>
            </a:r>
            <a:endParaRPr lang="zh-CN" altLang="en-US" sz="2800" kern="100" dirty="0">
              <a:solidFill>
                <a:srgbClr val="C00000"/>
              </a:solidFill>
              <a:latin typeface="Times New Roman"/>
              <a:ea typeface="华文细黑"/>
              <a:cs typeface="Times New Roman"/>
            </a:endParaRPr>
          </a:p>
        </p:txBody>
      </p:sp>
      <p:sp>
        <p:nvSpPr>
          <p:cNvPr id="27" name="矩形 26"/>
          <p:cNvSpPr/>
          <p:nvPr/>
        </p:nvSpPr>
        <p:spPr>
          <a:xfrm>
            <a:off x="359924" y="5972438"/>
            <a:ext cx="2698175"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见解析图</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309473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3" grpId="0"/>
      <p:bldP spid="3" grpId="1"/>
      <p:bldP spid="24" grpId="0"/>
      <p:bldP spid="24" grpId="1"/>
      <p:bldP spid="27" grpId="0"/>
      <p:bldP spid="27"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
        <p:nvSpPr>
          <p:cNvPr id="13" name="矩形 12"/>
          <p:cNvSpPr/>
          <p:nvPr/>
        </p:nvSpPr>
        <p:spPr>
          <a:xfrm>
            <a:off x="0" y="264634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6" name="表格 25"/>
          <p:cNvGraphicFramePr>
            <a:graphicFrameLocks noGrp="1"/>
          </p:cNvGraphicFramePr>
          <p:nvPr>
            <p:extLst>
              <p:ext uri="{D42A27DB-BD31-4B8C-83A1-F6EECF244321}">
                <p14:modId xmlns:p14="http://schemas.microsoft.com/office/powerpoint/2010/main" val="2700108261"/>
              </p:ext>
            </p:extLst>
          </p:nvPr>
        </p:nvGraphicFramePr>
        <p:xfrm>
          <a:off x="-9525" y="2635729"/>
          <a:ext cx="12204000" cy="1116000"/>
        </p:xfrm>
        <a:graphic>
          <a:graphicData uri="http://schemas.openxmlformats.org/drawingml/2006/table">
            <a:tbl>
              <a:tblPr firstRow="1" bandRow="1">
                <a:tableStyleId>{5C22544A-7EE6-4342-B048-85BDC9FD1C3A}</a:tableStyleId>
              </a:tblPr>
              <a:tblGrid>
                <a:gridCol w="4068000">
                  <a:extLst>
                    <a:ext uri="{9D8B030D-6E8A-4147-A177-3AD203B41FA5}">
                      <a16:colId xmlns:a16="http://schemas.microsoft.com/office/drawing/2014/main" xmlns="" val="1008561275"/>
                    </a:ext>
                  </a:extLst>
                </a:gridCol>
                <a:gridCol w="4068000">
                  <a:extLst>
                    <a:ext uri="{9D8B030D-6E8A-4147-A177-3AD203B41FA5}">
                      <a16:colId xmlns:a16="http://schemas.microsoft.com/office/drawing/2014/main" xmlns="" val="271465696"/>
                    </a:ext>
                  </a:extLst>
                </a:gridCol>
                <a:gridCol w="4068000">
                  <a:extLst>
                    <a:ext uri="{9D8B030D-6E8A-4147-A177-3AD203B41FA5}">
                      <a16:colId xmlns:a16="http://schemas.microsoft.com/office/drawing/2014/main" xmlns="" val="3345373049"/>
                    </a:ext>
                  </a:extLst>
                </a:gridCol>
              </a:tblGrid>
              <a:tr h="1116000">
                <a:tc>
                  <a:txBody>
                    <a:bodyPr/>
                    <a:lstStyle/>
                    <a:p>
                      <a:endParaRPr lang="zh-CN" altLang="en-US" dirty="0"/>
                    </a:p>
                  </a:txBody>
                  <a:tcPr>
                    <a:noFill/>
                  </a:tcPr>
                </a:tc>
                <a:tc>
                  <a:txBody>
                    <a:bodyPr/>
                    <a:lstStyle/>
                    <a:p>
                      <a:endParaRPr lang="zh-CN" altLang="en-US" dirty="0"/>
                    </a:p>
                  </a:txBody>
                  <a:tcPr>
                    <a:noFill/>
                  </a:tcPr>
                </a:tc>
                <a:tc>
                  <a:txBody>
                    <a:bodyPr/>
                    <a:lstStyle/>
                    <a:p>
                      <a:endParaRPr lang="zh-CN" altLang="en-US" dirty="0"/>
                    </a:p>
                  </a:txBody>
                  <a:tcPr>
                    <a:noFill/>
                  </a:tcPr>
                </a:tc>
                <a:extLst>
                  <a:ext uri="{0D108BD9-81ED-4DB2-BD59-A6C34878D82A}">
                    <a16:rowId xmlns:a16="http://schemas.microsoft.com/office/drawing/2014/main" xmlns="" val="3936359114"/>
                  </a:ext>
                </a:extLst>
              </a:tr>
            </a:tbl>
          </a:graphicData>
        </a:graphic>
      </p:graphicFrame>
      <p:sp>
        <p:nvSpPr>
          <p:cNvPr id="10" name="TextBox 17">
            <a:hlinkClick r:id="rId4" action="ppaction://hlinksldjump"/>
          </p:cNvPr>
          <p:cNvSpPr txBox="1"/>
          <p:nvPr/>
        </p:nvSpPr>
        <p:spPr>
          <a:xfrm>
            <a:off x="22151"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lvl="0" algn="ctr">
              <a:lnSpc>
                <a:spcPct val="137000"/>
              </a:lnSpc>
            </a:pPr>
            <a:r>
              <a:rPr lang="zh-CN" altLang="en-US" sz="2500" b="1" dirty="0" smtClean="0">
                <a:solidFill>
                  <a:schemeClr val="tx1">
                    <a:lumMod val="65000"/>
                    <a:lumOff val="35000"/>
                  </a:schemeClr>
                </a:solidFill>
                <a:latin typeface="微软雅黑" pitchFamily="34" charset="-122"/>
                <a:ea typeface="微软雅黑" pitchFamily="34" charset="-122"/>
              </a:rPr>
              <a:t>技能储备</a:t>
            </a:r>
            <a:endParaRPr lang="en-US" altLang="zh-CN" sz="2500" b="1" dirty="0">
              <a:solidFill>
                <a:schemeClr val="tx1">
                  <a:lumMod val="65000"/>
                  <a:lumOff val="35000"/>
                </a:schemeClr>
              </a:solidFill>
              <a:latin typeface="微软雅黑" pitchFamily="34" charset="-122"/>
              <a:ea typeface="微软雅黑" pitchFamily="34" charset="-122"/>
            </a:endParaRPr>
          </a:p>
          <a:p>
            <a:pPr lvl="0" algn="ctr">
              <a:lnSpc>
                <a:spcPct val="137000"/>
              </a:lnSpc>
            </a:pPr>
            <a:r>
              <a:rPr lang="zh-CN" altLang="en-US" sz="1800" dirty="0" smtClean="0">
                <a:solidFill>
                  <a:schemeClr val="tx1">
                    <a:lumMod val="65000"/>
                    <a:lumOff val="35000"/>
                  </a:schemeClr>
                </a:solidFill>
                <a:latin typeface="微软雅黑" pitchFamily="34" charset="-122"/>
                <a:ea typeface="微软雅黑" pitchFamily="34" charset="-122"/>
              </a:rPr>
              <a:t>明确原理  提炼方法</a:t>
            </a:r>
            <a:endParaRPr lang="zh-CN" altLang="en-US" sz="1800" dirty="0">
              <a:solidFill>
                <a:schemeClr val="tx1">
                  <a:lumMod val="65000"/>
                  <a:lumOff val="35000"/>
                </a:schemeClr>
              </a:solidFill>
              <a:latin typeface="微软雅黑" pitchFamily="34" charset="-122"/>
              <a:ea typeface="微软雅黑" pitchFamily="34" charset="-122"/>
            </a:endParaRPr>
          </a:p>
        </p:txBody>
      </p:sp>
      <p:sp>
        <p:nvSpPr>
          <p:cNvPr id="11" name="TextBox 24">
            <a:hlinkClick r:id="rId5" action="ppaction://hlinksldjump"/>
          </p:cNvPr>
          <p:cNvSpPr txBox="1"/>
          <p:nvPr/>
        </p:nvSpPr>
        <p:spPr>
          <a:xfrm>
            <a:off x="4090412"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smtClean="0">
                <a:solidFill>
                  <a:schemeClr val="tx1">
                    <a:lumMod val="65000"/>
                    <a:lumOff val="35000"/>
                  </a:schemeClr>
                </a:solidFill>
                <a:latin typeface="微软雅黑" pitchFamily="34" charset="-122"/>
                <a:ea typeface="微软雅黑" pitchFamily="34" charset="-122"/>
              </a:rPr>
              <a:t>题型演练</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学以致用  实训演练</a:t>
            </a:r>
            <a:endParaRPr lang="zh-CN" altLang="en-US" sz="2500" b="1" dirty="0" smtClean="0">
              <a:solidFill>
                <a:schemeClr val="tx1">
                  <a:lumMod val="65000"/>
                  <a:lumOff val="35000"/>
                </a:schemeClr>
              </a:solidFill>
              <a:latin typeface="微软雅黑" pitchFamily="34" charset="-122"/>
              <a:ea typeface="微软雅黑" pitchFamily="34" charset="-122"/>
            </a:endParaRPr>
          </a:p>
        </p:txBody>
      </p:sp>
      <p:sp>
        <p:nvSpPr>
          <p:cNvPr id="12" name="TextBox 25">
            <a:hlinkClick r:id="rId6" action="ppaction://hlinksldjump"/>
          </p:cNvPr>
          <p:cNvSpPr txBox="1"/>
          <p:nvPr/>
        </p:nvSpPr>
        <p:spPr>
          <a:xfrm>
            <a:off x="8169124" y="2656924"/>
            <a:ext cx="3996000" cy="1029637"/>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500" b="1" dirty="0">
                <a:solidFill>
                  <a:schemeClr val="tx1">
                    <a:lumMod val="65000"/>
                    <a:lumOff val="35000"/>
                  </a:schemeClr>
                </a:solidFill>
                <a:latin typeface="微软雅黑" pitchFamily="34" charset="-122"/>
                <a:ea typeface="微软雅黑" pitchFamily="34" charset="-122"/>
              </a:rPr>
              <a:t>达标检测</a:t>
            </a:r>
            <a:endParaRPr lang="en-US" altLang="zh-CN" sz="25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800" dirty="0" smtClean="0">
                <a:solidFill>
                  <a:prstClr val="black">
                    <a:lumMod val="65000"/>
                    <a:lumOff val="35000"/>
                  </a:prstClr>
                </a:solidFill>
                <a:latin typeface="微软雅黑" pitchFamily="34" charset="-122"/>
                <a:ea typeface="微软雅黑" pitchFamily="34" charset="-122"/>
              </a:rPr>
              <a:t>检测评价  达标过关</a:t>
            </a:r>
            <a:endParaRPr lang="zh-CN" altLang="en-US" sz="1800" dirty="0">
              <a:solidFill>
                <a:prstClr val="black">
                  <a:lumMod val="65000"/>
                  <a:lumOff val="35000"/>
                </a:prst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矩形 16"/>
          <p:cNvSpPr/>
          <p:nvPr/>
        </p:nvSpPr>
        <p:spPr>
          <a:xfrm>
            <a:off x="502811" y="227138"/>
            <a:ext cx="11184790" cy="262659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由题图可知，竖直方向的弹簧测力计的读数为</a:t>
            </a:r>
            <a:r>
              <a:rPr lang="en-US" altLang="zh-CN" sz="2800" kern="100" dirty="0">
                <a:solidFill>
                  <a:srgbClr val="002060"/>
                </a:solidFill>
                <a:latin typeface="Times New Roman"/>
                <a:ea typeface="华文细黑"/>
                <a:cs typeface="Courier New"/>
              </a:rPr>
              <a:t>2.50 N</a:t>
            </a:r>
            <a:r>
              <a:rPr lang="zh-CN" altLang="zh-CN" sz="2800" kern="100" dirty="0">
                <a:solidFill>
                  <a:srgbClr val="002060"/>
                </a:solidFill>
                <a:latin typeface="Times New Roman"/>
                <a:ea typeface="华文细黑"/>
                <a:cs typeface="Times New Roman"/>
              </a:rPr>
              <a:t>，水平向右的弹簧测力计的读数为</a:t>
            </a:r>
            <a:r>
              <a:rPr lang="en-US" altLang="zh-CN" sz="2800" kern="100" dirty="0">
                <a:solidFill>
                  <a:srgbClr val="002060"/>
                </a:solidFill>
                <a:latin typeface="Times New Roman"/>
                <a:ea typeface="华文细黑"/>
                <a:cs typeface="Courier New"/>
              </a:rPr>
              <a:t>4.00 N.</a:t>
            </a:r>
            <a:r>
              <a:rPr lang="zh-CN" altLang="zh-CN" sz="2800" kern="100" dirty="0">
                <a:solidFill>
                  <a:srgbClr val="002060"/>
                </a:solidFill>
                <a:latin typeface="Times New Roman"/>
                <a:ea typeface="华文细黑"/>
                <a:cs typeface="Times New Roman"/>
              </a:rPr>
              <a:t>因为读数</a:t>
            </a:r>
            <a:r>
              <a:rPr lang="en-US" altLang="zh-CN" sz="2800" kern="100" dirty="0">
                <a:solidFill>
                  <a:srgbClr val="002060"/>
                </a:solidFill>
                <a:latin typeface="Times New Roman"/>
                <a:ea typeface="华文细黑"/>
                <a:cs typeface="Courier New"/>
              </a:rPr>
              <a:t>2.50 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4.00 N</a:t>
            </a:r>
            <a:r>
              <a:rPr lang="zh-CN" altLang="zh-CN" sz="2800" kern="100" dirty="0">
                <a:solidFill>
                  <a:srgbClr val="002060"/>
                </a:solidFill>
                <a:latin typeface="Times New Roman"/>
                <a:ea typeface="华文细黑"/>
                <a:cs typeface="Times New Roman"/>
              </a:rPr>
              <a:t>均是</a:t>
            </a:r>
            <a:r>
              <a:rPr lang="en-US" altLang="zh-CN" sz="2800" kern="100" dirty="0">
                <a:solidFill>
                  <a:srgbClr val="002060"/>
                </a:solidFill>
                <a:latin typeface="Times New Roman"/>
                <a:ea typeface="华文细黑"/>
                <a:cs typeface="Courier New"/>
              </a:rPr>
              <a:t>0.50 N</a:t>
            </a:r>
            <a:r>
              <a:rPr lang="zh-CN" altLang="zh-CN" sz="2800" kern="100" dirty="0">
                <a:solidFill>
                  <a:srgbClr val="002060"/>
                </a:solidFill>
                <a:latin typeface="Times New Roman"/>
                <a:ea typeface="华文细黑"/>
                <a:cs typeface="Times New Roman"/>
              </a:rPr>
              <a:t>的整数倍，所以选方格纸中一个小方格的边长表示</a:t>
            </a:r>
            <a:r>
              <a:rPr lang="en-US" altLang="zh-CN" sz="2800" kern="100" dirty="0">
                <a:solidFill>
                  <a:srgbClr val="002060"/>
                </a:solidFill>
                <a:latin typeface="Times New Roman"/>
                <a:ea typeface="华文细黑"/>
                <a:cs typeface="Courier New"/>
              </a:rPr>
              <a:t>0.50 N</a:t>
            </a:r>
            <a:r>
              <a:rPr lang="zh-CN" altLang="zh-CN" sz="2800" kern="100" dirty="0">
                <a:solidFill>
                  <a:srgbClr val="002060"/>
                </a:solidFill>
                <a:latin typeface="Times New Roman"/>
                <a:ea typeface="华文细黑"/>
                <a:cs typeface="Times New Roman"/>
              </a:rPr>
              <a:t>，应用平行四边形定则，即可画出两个力以及它们的合力，如图所示</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21"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6"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8"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30"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31"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5</a:t>
            </a:r>
          </a:p>
        </p:txBody>
      </p:sp>
      <p:sp>
        <p:nvSpPr>
          <p:cNvPr id="32"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6</a:t>
            </a:r>
            <a:endParaRPr lang="en-US" altLang="zh-CN" sz="1800" dirty="0">
              <a:effectLst/>
              <a:latin typeface="Broadway" pitchFamily="82" charset="0"/>
              <a:ea typeface="楷体" pitchFamily="49" charset="-122"/>
              <a:cs typeface="Times New Roman" panose="02020603050405020304" pitchFamily="18" charset="0"/>
            </a:endParaRPr>
          </a:p>
        </p:txBody>
      </p:sp>
      <p:pic>
        <p:nvPicPr>
          <p:cNvPr id="121858" name="Picture 2" descr="\\贾文\贾文\源文件\同步\物理 人教 必修1 新课标\3-152.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8911" y="3112803"/>
            <a:ext cx="3532590" cy="283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030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blinds(horizontal)">
                                      <p:cBhvr>
                                        <p:cTn id="7" dur="750"/>
                                        <p:tgtEl>
                                          <p:spTgt spid="1218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91298" y="363233"/>
            <a:ext cx="11367176" cy="464740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6.</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实验原理及步骤</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某同学用</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8</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示的实验装置来探究求合力的方法</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弹簧测力计</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挂于固定点</a:t>
            </a:r>
            <a:r>
              <a:rPr lang="en-US" altLang="zh-CN" sz="2800" i="1" kern="100" dirty="0">
                <a:latin typeface="Times New Roman"/>
                <a:ea typeface="华文细黑"/>
                <a:cs typeface="Courier New"/>
              </a:rPr>
              <a:t>P</a:t>
            </a:r>
            <a:r>
              <a:rPr lang="zh-CN" altLang="zh-CN" sz="2800" kern="100" dirty="0">
                <a:latin typeface="Times New Roman"/>
                <a:ea typeface="华文细黑"/>
                <a:cs typeface="Times New Roman"/>
              </a:rPr>
              <a:t>，下端用细线挂一重物</a:t>
            </a:r>
            <a:r>
              <a:rPr lang="en-US" altLang="zh-CN" sz="2800" i="1" kern="100" dirty="0">
                <a:latin typeface="Times New Roman"/>
                <a:ea typeface="华文细黑"/>
                <a:cs typeface="Courier New"/>
              </a:rPr>
              <a:t>M</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弹簧测力计</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的一端用细线系于</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点，手持另一端向左拉，使结点</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静止在某位置</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分别读出弹簧测力计</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B</a:t>
            </a:r>
            <a:r>
              <a:rPr lang="zh-CN" altLang="zh-CN" sz="2800" kern="100" dirty="0">
                <a:latin typeface="Times New Roman"/>
                <a:ea typeface="华文细黑"/>
                <a:cs typeface="Times New Roman"/>
              </a:rPr>
              <a:t>的示数，并在贴于竖直木板的白纸上记录</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点的位置和细线方向</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本实验用的弹簧测力计示数的单位为</a:t>
            </a:r>
            <a:r>
              <a:rPr lang="en-US" altLang="zh-CN" sz="2800" kern="100" dirty="0">
                <a:latin typeface="Times New Roman"/>
                <a:ea typeface="华文细黑"/>
                <a:cs typeface="Courier New"/>
              </a:rPr>
              <a:t>N</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latin typeface="Times New Roman"/>
                <a:ea typeface="华文细黑"/>
                <a:cs typeface="Times New Roman"/>
              </a:rPr>
              <a:t>图</a:t>
            </a:r>
            <a:r>
              <a:rPr lang="zh-CN" altLang="zh-CN" sz="2800" kern="100" dirty="0">
                <a:latin typeface="Times New Roman"/>
                <a:ea typeface="华文细黑"/>
                <a:cs typeface="Times New Roman"/>
              </a:rPr>
              <a:t>中</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的示数为</a:t>
            </a:r>
            <a:r>
              <a:rPr lang="en-US" altLang="zh-CN" sz="2800" kern="100" dirty="0" smtClean="0">
                <a:latin typeface="Times New Roman"/>
                <a:ea typeface="华文细黑"/>
                <a:cs typeface="Courier New"/>
              </a:rPr>
              <a:t>____</a:t>
            </a:r>
            <a:r>
              <a:rPr lang="en-US" altLang="zh-CN" sz="2800" kern="100" dirty="0">
                <a:latin typeface="Times New Roman"/>
                <a:ea typeface="华文细黑"/>
                <a:cs typeface="Courier New"/>
              </a:rPr>
              <a:t>N</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1"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4"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5"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6"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8"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6</a:t>
            </a:r>
          </a:p>
        </p:txBody>
      </p:sp>
      <p:sp>
        <p:nvSpPr>
          <p:cNvPr id="2" name="矩形 1"/>
          <p:cNvSpPr/>
          <p:nvPr/>
        </p:nvSpPr>
        <p:spPr>
          <a:xfrm>
            <a:off x="9250943" y="5858902"/>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8</a:t>
            </a:r>
            <a:endParaRPr lang="zh-CN" altLang="en-US" dirty="0"/>
          </a:p>
        </p:txBody>
      </p:sp>
      <p:pic>
        <p:nvPicPr>
          <p:cNvPr id="122882" name="Picture 2" descr="\\贾文\贾文\源文件\同步\物理 人教 必修1 新课标\3-153.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79382" y="3397510"/>
            <a:ext cx="3866396" cy="241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875166" y="4325756"/>
            <a:ext cx="633507"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3.6</a:t>
            </a:r>
            <a:endParaRPr lang="zh-CN" altLang="en-US" sz="2800" kern="100" dirty="0">
              <a:solidFill>
                <a:srgbClr val="C00000"/>
              </a:solidFill>
              <a:latin typeface="Times New Roman"/>
              <a:ea typeface="华文细黑"/>
              <a:cs typeface="Times New Roman"/>
            </a:endParaRPr>
          </a:p>
        </p:txBody>
      </p:sp>
      <p:sp>
        <p:nvSpPr>
          <p:cNvPr id="5" name="矩形 4"/>
          <p:cNvSpPr/>
          <p:nvPr/>
        </p:nvSpPr>
        <p:spPr>
          <a:xfrm>
            <a:off x="391298" y="4860292"/>
            <a:ext cx="7087197" cy="656846"/>
          </a:xfrm>
          <a:prstGeom prst="rect">
            <a:avLst/>
          </a:prstGeom>
        </p:spPr>
        <p:txBody>
          <a:bodyPr wrap="non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由题图可知弹簧测力计示数为</a:t>
            </a:r>
            <a:r>
              <a:rPr lang="en-US" altLang="zh-CN" sz="2800" kern="100" dirty="0">
                <a:solidFill>
                  <a:srgbClr val="002060"/>
                </a:solidFill>
                <a:latin typeface="Times New Roman"/>
                <a:ea typeface="华文细黑"/>
                <a:cs typeface="Courier New"/>
              </a:rPr>
              <a:t>3.6 N</a:t>
            </a:r>
            <a:r>
              <a:rPr lang="zh-CN" altLang="zh-CN" sz="2800" kern="100" dirty="0">
                <a:solidFill>
                  <a:srgbClr val="002060"/>
                </a:solidFill>
                <a:latin typeface="Times New Roman"/>
                <a:ea typeface="华文细黑"/>
                <a:cs typeface="Times New Roman"/>
              </a:rPr>
              <a:t>；</a:t>
            </a:r>
            <a:endParaRPr lang="zh-CN" altLang="zh-CN" sz="2800" kern="100" dirty="0">
              <a:effectLst/>
              <a:latin typeface="宋体"/>
              <a:cs typeface="Courier New"/>
            </a:endParaRPr>
          </a:p>
        </p:txBody>
      </p:sp>
      <p:sp>
        <p:nvSpPr>
          <p:cNvPr id="15" name="TextBox 1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2077257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3" grpId="0"/>
      <p:bldP spid="3" grpId="1"/>
      <p:bldP spid="5" grpId="0"/>
      <p:bldP spid="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91298" y="675677"/>
            <a:ext cx="11367176" cy="327292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下列不必要的实验要求是</a:t>
            </a:r>
            <a:r>
              <a:rPr lang="en-US" altLang="zh-CN" sz="2800" kern="100" dirty="0">
                <a:latin typeface="Times New Roman"/>
                <a:ea typeface="华文细黑"/>
                <a:cs typeface="Courier New"/>
              </a:rPr>
              <a:t>________.</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应测量重物</a:t>
            </a:r>
            <a:r>
              <a:rPr lang="en-US" altLang="zh-CN" sz="2800" i="1" kern="100" dirty="0">
                <a:latin typeface="Times New Roman"/>
                <a:ea typeface="华文细黑"/>
                <a:cs typeface="Courier New"/>
              </a:rPr>
              <a:t>M</a:t>
            </a:r>
            <a:r>
              <a:rPr lang="zh-CN" altLang="zh-CN" sz="2800" kern="100" dirty="0">
                <a:latin typeface="Times New Roman"/>
                <a:ea typeface="华文细黑"/>
                <a:cs typeface="Times New Roman"/>
              </a:rPr>
              <a:t>所受的重力</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弹簧测力计应在使用前校零</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拉线方向应与木板平面平行</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改变拉力，进行多次实验，每次都要使</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点静止在同一位置</a:t>
            </a:r>
            <a:endParaRPr lang="zh-CN" altLang="zh-CN" sz="1050" kern="100" dirty="0">
              <a:effectLst/>
              <a:latin typeface="宋体"/>
              <a:cs typeface="Courier New"/>
            </a:endParaRP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1"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4"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5"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6"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8"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6</a:t>
            </a:r>
          </a:p>
        </p:txBody>
      </p:sp>
      <p:sp>
        <p:nvSpPr>
          <p:cNvPr id="15" name="TextBox 1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9" name="矩形 18"/>
          <p:cNvSpPr/>
          <p:nvPr/>
        </p:nvSpPr>
        <p:spPr>
          <a:xfrm>
            <a:off x="391298" y="3958262"/>
            <a:ext cx="11367176"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solidFill>
                  <a:srgbClr val="002060"/>
                </a:solidFill>
                <a:latin typeface="Times New Roman"/>
                <a:ea typeface="华文细黑"/>
                <a:cs typeface="Times New Roman"/>
              </a:rPr>
              <a:t>因为</a:t>
            </a:r>
            <a:r>
              <a:rPr lang="zh-CN" altLang="zh-CN" sz="2800" kern="100" dirty="0">
                <a:solidFill>
                  <a:srgbClr val="002060"/>
                </a:solidFill>
                <a:latin typeface="Times New Roman"/>
                <a:ea typeface="华文细黑"/>
                <a:cs typeface="Times New Roman"/>
              </a:rPr>
              <a:t>只要</a:t>
            </a:r>
            <a:r>
              <a:rPr lang="en-US" altLang="zh-CN" sz="2800" i="1" kern="100" dirty="0">
                <a:solidFill>
                  <a:srgbClr val="002060"/>
                </a:solidFill>
                <a:latin typeface="Times New Roman"/>
                <a:ea typeface="华文细黑"/>
                <a:cs typeface="Courier New"/>
              </a:rPr>
              <a:t>O</a:t>
            </a:r>
            <a:r>
              <a:rPr lang="zh-CN" altLang="zh-CN" sz="2800" kern="100" dirty="0">
                <a:solidFill>
                  <a:srgbClr val="002060"/>
                </a:solidFill>
                <a:latin typeface="Times New Roman"/>
                <a:ea typeface="华文细黑"/>
                <a:cs typeface="Times New Roman"/>
              </a:rPr>
              <a:t>点受力平衡，三个力的合力为零即可，没有必要每次都要使</a:t>
            </a:r>
            <a:r>
              <a:rPr lang="en-US" altLang="zh-CN" sz="2800" i="1" kern="100" dirty="0">
                <a:solidFill>
                  <a:srgbClr val="002060"/>
                </a:solidFill>
                <a:latin typeface="Times New Roman"/>
                <a:ea typeface="华文细黑"/>
                <a:cs typeface="Courier New"/>
              </a:rPr>
              <a:t>O</a:t>
            </a:r>
            <a:r>
              <a:rPr lang="zh-CN" altLang="zh-CN" sz="2800" kern="100" dirty="0">
                <a:solidFill>
                  <a:srgbClr val="002060"/>
                </a:solidFill>
                <a:latin typeface="Times New Roman"/>
                <a:ea typeface="华文细黑"/>
                <a:cs typeface="Times New Roman"/>
              </a:rPr>
              <a:t>点静止在同一位置，故选</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a:t>
            </a:r>
            <a:endParaRPr lang="zh-CN" altLang="zh-CN" sz="1050" kern="100" dirty="0">
              <a:effectLst/>
              <a:latin typeface="宋体"/>
              <a:cs typeface="Courier New"/>
            </a:endParaRPr>
          </a:p>
        </p:txBody>
      </p:sp>
      <p:sp>
        <p:nvSpPr>
          <p:cNvPr id="20" name="TextBox 19"/>
          <p:cNvSpPr txBox="1"/>
          <p:nvPr/>
        </p:nvSpPr>
        <p:spPr>
          <a:xfrm>
            <a:off x="278326" y="329593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22" name="Picture 2" descr="\\贾文\贾文\源文件\同步\物理 人教 必修1 新课标\3-153.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3426" y="909514"/>
            <a:ext cx="3866396" cy="241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671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9" grpId="0"/>
      <p:bldP spid="19" grpId="1"/>
      <p:bldP spid="20" grpId="0"/>
      <p:bldP spid="20"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91298" y="675677"/>
            <a:ext cx="11367176"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某次实验中，该同学发现弹簧测力计</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的指针稍稍超出量程，请您提出两个解决办法</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8" name="Rectangle 21">
            <a:hlinkClick r:id="rId2" action="ppaction://hlinksldjump"/>
          </p:cNvPr>
          <p:cNvSpPr>
            <a:spLocks noChangeArrowheads="1"/>
          </p:cNvSpPr>
          <p:nvPr/>
        </p:nvSpPr>
        <p:spPr bwMode="auto">
          <a:xfrm>
            <a:off x="422810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21" name="Rectangle 21">
            <a:hlinkClick r:id="rId3" action="ppaction://hlinksldjump"/>
          </p:cNvPr>
          <p:cNvSpPr>
            <a:spLocks noChangeArrowheads="1"/>
          </p:cNvSpPr>
          <p:nvPr/>
        </p:nvSpPr>
        <p:spPr bwMode="auto">
          <a:xfrm>
            <a:off x="469450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24" name="Rectangle 21">
            <a:hlinkClick r:id="rId4" action="ppaction://hlinksldjump"/>
          </p:cNvPr>
          <p:cNvSpPr>
            <a:spLocks noChangeArrowheads="1"/>
          </p:cNvSpPr>
          <p:nvPr/>
        </p:nvSpPr>
        <p:spPr bwMode="auto">
          <a:xfrm>
            <a:off x="5160909"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25" name="Rectangle 21">
            <a:hlinkClick r:id="rId5" action="ppaction://hlinksldjump"/>
          </p:cNvPr>
          <p:cNvSpPr>
            <a:spLocks noChangeArrowheads="1"/>
          </p:cNvSpPr>
          <p:nvPr/>
        </p:nvSpPr>
        <p:spPr bwMode="auto">
          <a:xfrm>
            <a:off x="562731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4</a:t>
            </a:r>
          </a:p>
        </p:txBody>
      </p:sp>
      <p:sp>
        <p:nvSpPr>
          <p:cNvPr id="26" name="Rectangle 21">
            <a:hlinkClick r:id="rId6" action="ppaction://hlinksldjump"/>
          </p:cNvPr>
          <p:cNvSpPr>
            <a:spLocks noChangeArrowheads="1"/>
          </p:cNvSpPr>
          <p:nvPr/>
        </p:nvSpPr>
        <p:spPr bwMode="auto">
          <a:xfrm>
            <a:off x="6093715"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5</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28" name="Rectangle 21">
            <a:hlinkClick r:id="rId7" action="ppaction://hlinksldjump"/>
          </p:cNvPr>
          <p:cNvSpPr>
            <a:spLocks noChangeArrowheads="1"/>
          </p:cNvSpPr>
          <p:nvPr/>
        </p:nvSpPr>
        <p:spPr bwMode="auto">
          <a:xfrm>
            <a:off x="6560116"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6</a:t>
            </a:r>
          </a:p>
        </p:txBody>
      </p:sp>
      <p:sp>
        <p:nvSpPr>
          <p:cNvPr id="15" name="TextBox 1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9" name="矩形 18"/>
          <p:cNvSpPr/>
          <p:nvPr/>
        </p:nvSpPr>
        <p:spPr>
          <a:xfrm>
            <a:off x="391298" y="4005858"/>
            <a:ext cx="11367176"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a:t>
            </a:r>
            <a:r>
              <a:rPr lang="zh-CN" altLang="zh-CN" sz="2800" b="1" kern="100">
                <a:solidFill>
                  <a:srgbClr val="0000FF"/>
                </a:solidFill>
                <a:latin typeface="Times New Roman"/>
                <a:ea typeface="华文细黑"/>
                <a:cs typeface="Times New Roman"/>
              </a:rPr>
              <a:t>　</a:t>
            </a:r>
            <a:r>
              <a:rPr lang="zh-CN" altLang="zh-CN" sz="2800" kern="100" smtClean="0">
                <a:solidFill>
                  <a:srgbClr val="002060"/>
                </a:solidFill>
                <a:latin typeface="Times New Roman"/>
                <a:ea typeface="华文细黑"/>
                <a:cs typeface="Times New Roman"/>
              </a:rPr>
              <a:t>减小</a:t>
            </a:r>
            <a:r>
              <a:rPr lang="zh-CN" altLang="zh-CN" sz="2800" kern="100" dirty="0">
                <a:solidFill>
                  <a:srgbClr val="002060"/>
                </a:solidFill>
                <a:latin typeface="Times New Roman"/>
                <a:ea typeface="华文细黑"/>
                <a:cs typeface="Times New Roman"/>
              </a:rPr>
              <a:t>重物</a:t>
            </a:r>
            <a:r>
              <a:rPr lang="en-US" altLang="zh-CN" sz="2800" i="1" kern="100" dirty="0">
                <a:solidFill>
                  <a:srgbClr val="002060"/>
                </a:solidFill>
                <a:latin typeface="Times New Roman"/>
                <a:ea typeface="华文细黑"/>
                <a:cs typeface="Courier New"/>
              </a:rPr>
              <a:t>M</a:t>
            </a:r>
            <a:r>
              <a:rPr lang="zh-CN" altLang="zh-CN" sz="2800" kern="100" dirty="0">
                <a:solidFill>
                  <a:srgbClr val="002060"/>
                </a:solidFill>
                <a:latin typeface="Times New Roman"/>
                <a:ea typeface="华文细黑"/>
                <a:cs typeface="Times New Roman"/>
              </a:rPr>
              <a:t>的质量，可使弹簧测力计的读数减小，以及将</a:t>
            </a:r>
            <a:r>
              <a:rPr lang="en-US" altLang="zh-CN" sz="2800" i="1"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更换成较大量程的弹簧测力计或改变弹簧测力计</a:t>
            </a:r>
            <a:r>
              <a:rPr lang="en-US" altLang="zh-CN" sz="2800" i="1"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拉力的方向和大小</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4" name="矩形 13"/>
          <p:cNvSpPr/>
          <p:nvPr/>
        </p:nvSpPr>
        <p:spPr>
          <a:xfrm>
            <a:off x="391298" y="1989634"/>
            <a:ext cx="11367176" cy="20620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宋体"/>
                <a:ea typeface="华文细黑"/>
                <a:cs typeface="Times New Roman"/>
              </a:rPr>
              <a:t>①</a:t>
            </a:r>
            <a:r>
              <a:rPr lang="zh-CN" altLang="zh-CN" sz="2800" kern="100" dirty="0">
                <a:solidFill>
                  <a:srgbClr val="C00000"/>
                </a:solidFill>
                <a:latin typeface="Times New Roman"/>
                <a:ea typeface="华文细黑"/>
                <a:cs typeface="Times New Roman"/>
              </a:rPr>
              <a:t>改变弹簧测力计</a:t>
            </a:r>
            <a:r>
              <a:rPr lang="en-US" altLang="zh-CN" sz="2800" i="1" kern="100" dirty="0">
                <a:solidFill>
                  <a:srgbClr val="C00000"/>
                </a:solidFill>
                <a:latin typeface="Times New Roman"/>
                <a:ea typeface="华文细黑"/>
                <a:cs typeface="Courier New"/>
              </a:rPr>
              <a:t>B</a:t>
            </a:r>
            <a:r>
              <a:rPr lang="zh-CN" altLang="zh-CN" sz="2800" kern="100" dirty="0">
                <a:solidFill>
                  <a:srgbClr val="C00000"/>
                </a:solidFill>
                <a:latin typeface="Times New Roman"/>
                <a:ea typeface="华文细黑"/>
                <a:cs typeface="Times New Roman"/>
              </a:rPr>
              <a:t>拉力的方向和大小</a:t>
            </a:r>
            <a:r>
              <a:rPr lang="zh-CN" altLang="zh-CN" sz="2800" kern="100" dirty="0" smtClean="0">
                <a:solidFill>
                  <a:srgbClr val="C00000"/>
                </a:solidFill>
                <a:latin typeface="Times New Roman"/>
                <a:ea typeface="华文细黑"/>
                <a:cs typeface="Times New Roman"/>
              </a:rPr>
              <a:t>；</a:t>
            </a:r>
            <a:endParaRPr lang="en-US" altLang="zh-CN" sz="2800" kern="100" dirty="0" smtClean="0">
              <a:solidFill>
                <a:srgbClr val="C00000"/>
              </a:solidFill>
              <a:latin typeface="Times New Roman"/>
              <a:ea typeface="华文细黑"/>
              <a:cs typeface="Times New Roman"/>
            </a:endParaRPr>
          </a:p>
          <a:p>
            <a:pPr algn="just">
              <a:lnSpc>
                <a:spcPct val="150000"/>
              </a:lnSpc>
              <a:spcAft>
                <a:spcPts val="0"/>
              </a:spcAft>
              <a:tabLst>
                <a:tab pos="2700655" algn="l"/>
              </a:tabLst>
            </a:pPr>
            <a:r>
              <a:rPr lang="en-US" altLang="zh-CN" sz="2800" kern="100" dirty="0" smtClean="0">
                <a:solidFill>
                  <a:srgbClr val="C00000"/>
                </a:solidFill>
                <a:latin typeface="宋体"/>
                <a:ea typeface="华文细黑"/>
                <a:cs typeface="Times New Roman"/>
              </a:rPr>
              <a:t>②</a:t>
            </a:r>
            <a:r>
              <a:rPr lang="zh-CN" altLang="zh-CN" sz="2800" kern="100" dirty="0">
                <a:solidFill>
                  <a:srgbClr val="C00000"/>
                </a:solidFill>
                <a:latin typeface="Times New Roman"/>
                <a:ea typeface="华文细黑"/>
                <a:cs typeface="Times New Roman"/>
              </a:rPr>
              <a:t>减小重物</a:t>
            </a:r>
            <a:r>
              <a:rPr lang="en-US" altLang="zh-CN" sz="2800" i="1" kern="100" dirty="0">
                <a:solidFill>
                  <a:srgbClr val="C00000"/>
                </a:solidFill>
                <a:latin typeface="Times New Roman"/>
                <a:ea typeface="华文细黑"/>
                <a:cs typeface="Courier New"/>
              </a:rPr>
              <a:t>M</a:t>
            </a:r>
            <a:r>
              <a:rPr lang="zh-CN" altLang="zh-CN" sz="2800" kern="100" dirty="0">
                <a:solidFill>
                  <a:srgbClr val="C00000"/>
                </a:solidFill>
                <a:latin typeface="Times New Roman"/>
                <a:ea typeface="华文细黑"/>
                <a:cs typeface="Times New Roman"/>
              </a:rPr>
              <a:t>的质量；</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solidFill>
                  <a:srgbClr val="C00000"/>
                </a:solidFill>
                <a:latin typeface="宋体"/>
                <a:ea typeface="华文细黑"/>
                <a:cs typeface="Times New Roman"/>
              </a:rPr>
              <a:t>③</a:t>
            </a:r>
            <a:r>
              <a:rPr lang="zh-CN" altLang="zh-CN" sz="2800" kern="100" dirty="0">
                <a:solidFill>
                  <a:srgbClr val="C00000"/>
                </a:solidFill>
                <a:latin typeface="Times New Roman"/>
                <a:ea typeface="华文细黑"/>
                <a:cs typeface="Times New Roman"/>
              </a:rPr>
              <a:t>将</a:t>
            </a:r>
            <a:r>
              <a:rPr lang="en-US" altLang="zh-CN" sz="2800" i="1" kern="100" dirty="0">
                <a:solidFill>
                  <a:srgbClr val="C00000"/>
                </a:solidFill>
                <a:latin typeface="Times New Roman"/>
                <a:ea typeface="华文细黑"/>
                <a:cs typeface="Courier New"/>
              </a:rPr>
              <a:t>A</a:t>
            </a:r>
            <a:r>
              <a:rPr lang="zh-CN" altLang="zh-CN" sz="2800" kern="100" dirty="0">
                <a:solidFill>
                  <a:srgbClr val="C00000"/>
                </a:solidFill>
                <a:latin typeface="Times New Roman"/>
                <a:ea typeface="华文细黑"/>
                <a:cs typeface="Times New Roman"/>
              </a:rPr>
              <a:t>更换成较大量程的弹簧测力计</a:t>
            </a:r>
            <a:r>
              <a:rPr lang="en-US" altLang="zh-CN" sz="2800" kern="100" dirty="0">
                <a:solidFill>
                  <a:srgbClr val="C00000"/>
                </a:solidFill>
                <a:latin typeface="Times New Roman"/>
                <a:ea typeface="华文细黑"/>
                <a:cs typeface="Courier New"/>
              </a:rPr>
              <a:t>(</a:t>
            </a:r>
            <a:r>
              <a:rPr lang="zh-CN" altLang="zh-CN" sz="2800" kern="100" dirty="0">
                <a:solidFill>
                  <a:srgbClr val="C00000"/>
                </a:solidFill>
                <a:latin typeface="Times New Roman"/>
                <a:ea typeface="华文细黑"/>
                <a:cs typeface="Times New Roman"/>
              </a:rPr>
              <a:t>任选其二</a:t>
            </a:r>
            <a:r>
              <a:rPr lang="en-US" altLang="zh-CN" sz="2800" kern="100" dirty="0">
                <a:solidFill>
                  <a:srgbClr val="C00000"/>
                </a:solidFill>
                <a:latin typeface="Times New Roman"/>
                <a:ea typeface="华文细黑"/>
                <a:cs typeface="Courier New"/>
              </a:rPr>
              <a:t>)</a:t>
            </a:r>
            <a:endParaRPr lang="zh-CN" altLang="zh-CN" sz="1050" kern="100" dirty="0">
              <a:effectLst/>
              <a:latin typeface="宋体"/>
              <a:cs typeface="Courier New"/>
            </a:endParaRPr>
          </a:p>
        </p:txBody>
      </p:sp>
      <p:pic>
        <p:nvPicPr>
          <p:cNvPr id="22" name="Picture 2" descr="\\贾文\贾文\源文件\同步\物理 人教 必修1 新课标\3-153.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3426" y="1557586"/>
            <a:ext cx="3866396" cy="241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Tree>
    <p:extLst>
      <p:ext uri="{BB962C8B-B14F-4D97-AF65-F5344CB8AC3E}">
        <p14:creationId xmlns:p14="http://schemas.microsoft.com/office/powerpoint/2010/main" val="1459197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3" restart="whenNotActive" fill="hold" evtFilter="cancelBubble" nodeType="interactiveSeq">
                <p:stCondLst>
                  <p:cond evt="onClick" delay="0">
                    <p:tgtEl>
                      <p:spTgt spid="15"/>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blinds(horizontal)">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blinds(horizontal)">
                                      <p:cBhvr>
                                        <p:cTn id="23" dur="500"/>
                                        <p:tgtEl>
                                          <p:spTgt spid="1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blinds(horizontal)">
                                      <p:cBhvr>
                                        <p:cTn id="28" dur="500"/>
                                        <p:tgtEl>
                                          <p:spTgt spid="1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4">
                                            <p:txEl>
                                              <p:pRg st="0" end="0"/>
                                            </p:txEl>
                                          </p:spTgt>
                                        </p:tgtEl>
                                      </p:cBhvr>
                                    </p:animEffect>
                                    <p:set>
                                      <p:cBhvr>
                                        <p:cTn id="33" dur="1" fill="hold">
                                          <p:stCondLst>
                                            <p:cond delay="499"/>
                                          </p:stCondLst>
                                        </p:cTn>
                                        <p:tgtEl>
                                          <p:spTgt spid="14">
                                            <p:txEl>
                                              <p:pRg st="0" end="0"/>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4">
                                            <p:txEl>
                                              <p:pRg st="1" end="1"/>
                                            </p:txEl>
                                          </p:spTgt>
                                        </p:tgtEl>
                                      </p:cBhvr>
                                    </p:animEffect>
                                    <p:set>
                                      <p:cBhvr>
                                        <p:cTn id="36" dur="1" fill="hold">
                                          <p:stCondLst>
                                            <p:cond delay="499"/>
                                          </p:stCondLst>
                                        </p:cTn>
                                        <p:tgtEl>
                                          <p:spTgt spid="14">
                                            <p:txEl>
                                              <p:pRg st="1" end="1"/>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4">
                                            <p:txEl>
                                              <p:pRg st="2" end="2"/>
                                            </p:txEl>
                                          </p:spTgt>
                                        </p:tgtEl>
                                      </p:cBhvr>
                                    </p:animEffect>
                                    <p:set>
                                      <p:cBhvr>
                                        <p:cTn id="39" dur="1" fill="hold">
                                          <p:stCondLst>
                                            <p:cond delay="499"/>
                                          </p:stCondLst>
                                        </p:cTn>
                                        <p:tgtEl>
                                          <p:spTgt spid="14">
                                            <p:txEl>
                                              <p:pRg st="2" end="2"/>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p:bldP spid="19" grpId="1"/>
      <p:bldP spid="14" grpId="0" uiExpand="1" build="allAtOnce"/>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descr="C:\Users\Administrator\Desktop\用！！！\风景图片\新图！\3运动会\1983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 y="1469"/>
            <a:ext cx="12189600" cy="685665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descr="C:\Users\Administrator\Desktop\用！！！\风景图片\新图！\3运动会\timg (37).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55" r="30949"/>
          <a:stretch/>
        </p:blipFill>
        <p:spPr bwMode="auto">
          <a:xfrm>
            <a:off x="8590413" y="794"/>
            <a:ext cx="360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圆角 6"/>
          <p:cNvSpPr/>
          <p:nvPr/>
        </p:nvSpPr>
        <p:spPr>
          <a:xfrm>
            <a:off x="14879"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500" b="1" dirty="0" smtClean="0">
                <a:solidFill>
                  <a:srgbClr val="0070C0"/>
                </a:solidFill>
                <a:latin typeface="+mj-lt"/>
                <a:ea typeface="+mj-ea"/>
                <a:cs typeface="+mj-cs"/>
              </a:rPr>
              <a:t>技能储备</a:t>
            </a:r>
            <a:endParaRPr lang="en-US" altLang="zh-CN" sz="5500" b="1" dirty="0">
              <a:solidFill>
                <a:srgbClr val="0070C0"/>
              </a:solidFill>
              <a:latin typeface="+mj-lt"/>
              <a:ea typeface="+mj-ea"/>
              <a:cs typeface="+mj-cs"/>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13574" y="302970"/>
            <a:ext cx="11322624" cy="6209392"/>
          </a:xfrm>
          <a:prstGeom prst="rect">
            <a:avLst/>
          </a:prstGeom>
        </p:spPr>
        <p:txBody>
          <a:bodyPr wrap="square">
            <a:spAutoFit/>
          </a:bodyPr>
          <a:lstStyle/>
          <a:p>
            <a:pPr algn="just">
              <a:lnSpc>
                <a:spcPts val="5300"/>
              </a:lnSpc>
              <a:spcAft>
                <a:spcPts val="0"/>
              </a:spcAft>
              <a:tabLst>
                <a:tab pos="2700655" algn="l"/>
              </a:tabLst>
            </a:pPr>
            <a:r>
              <a:rPr lang="zh-CN" altLang="zh-CN" sz="2800" b="1" kern="100" dirty="0">
                <a:solidFill>
                  <a:srgbClr val="7030A0"/>
                </a:solidFill>
                <a:latin typeface="Times New Roman"/>
                <a:ea typeface="华文细黑"/>
                <a:cs typeface="Times New Roman"/>
              </a:rPr>
              <a:t>一、实验仪器</a:t>
            </a:r>
            <a:endParaRPr lang="zh-CN" altLang="zh-CN" sz="1050" kern="100" dirty="0">
              <a:latin typeface="宋体"/>
              <a:cs typeface="Courier New"/>
            </a:endParaRPr>
          </a:p>
          <a:p>
            <a:pPr algn="just">
              <a:lnSpc>
                <a:spcPts val="5300"/>
              </a:lnSpc>
              <a:spcAft>
                <a:spcPts val="0"/>
              </a:spcAft>
              <a:tabLst>
                <a:tab pos="2700655" algn="l"/>
              </a:tabLst>
            </a:pPr>
            <a:r>
              <a:rPr lang="zh-CN" altLang="zh-CN" sz="2800" kern="100" dirty="0">
                <a:latin typeface="Times New Roman"/>
                <a:ea typeface="华文细黑"/>
                <a:cs typeface="Times New Roman"/>
              </a:rPr>
              <a:t>方木板、白纸、弹簧测力计</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两只</a:t>
            </a:r>
            <a:r>
              <a:rPr lang="en-US" altLang="zh-CN" sz="2800" kern="100" dirty="0">
                <a:latin typeface="Times New Roman"/>
                <a:ea typeface="华文细黑"/>
                <a:cs typeface="Courier New"/>
              </a:rPr>
              <a:t>)</a:t>
            </a:r>
            <a:r>
              <a:rPr lang="zh-CN" altLang="zh-CN" sz="2800" kern="100" dirty="0" smtClean="0">
                <a:latin typeface="Times New Roman"/>
                <a:ea typeface="华文细黑"/>
                <a:cs typeface="Times New Roman"/>
              </a:rPr>
              <a:t>、</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细绳套</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两个</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、三角板</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300"/>
              </a:lnSpc>
              <a:spcAft>
                <a:spcPts val="0"/>
              </a:spcAft>
              <a:tabLst>
                <a:tab pos="2700655" algn="l"/>
              </a:tabLst>
            </a:pP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图钉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若干</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、铅笔</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300"/>
              </a:lnSpc>
              <a:spcAft>
                <a:spcPts val="0"/>
              </a:spcAft>
              <a:tabLst>
                <a:tab pos="2700655" algn="l"/>
              </a:tabLst>
            </a:pPr>
            <a:r>
              <a:rPr lang="zh-CN" altLang="zh-CN" sz="2800" b="1" kern="100" dirty="0">
                <a:solidFill>
                  <a:srgbClr val="7030A0"/>
                </a:solidFill>
                <a:latin typeface="Times New Roman"/>
                <a:ea typeface="华文细黑"/>
                <a:cs typeface="Times New Roman"/>
              </a:rPr>
              <a:t>二、实验原理</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合力</a:t>
            </a:r>
            <a:r>
              <a:rPr lang="en-US" altLang="zh-CN" sz="2800" i="1" kern="100" dirty="0">
                <a:latin typeface="Times New Roman"/>
                <a:ea typeface="华文细黑"/>
                <a:cs typeface="Courier New"/>
              </a:rPr>
              <a:t>F</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的确定：一个力</a:t>
            </a:r>
            <a:r>
              <a:rPr lang="en-US" altLang="zh-CN" sz="2800" i="1" kern="100" dirty="0">
                <a:latin typeface="Times New Roman"/>
                <a:ea typeface="华文细黑"/>
                <a:cs typeface="Courier New"/>
              </a:rPr>
              <a:t>F</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的作用效果与两个共点力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与</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共同作用的效果都是把橡皮条拉伸到某点，则</a:t>
            </a:r>
            <a:r>
              <a:rPr lang="en-US" altLang="zh-CN" sz="2800" i="1" kern="100" dirty="0">
                <a:latin typeface="Times New Roman"/>
                <a:ea typeface="华文细黑"/>
                <a:cs typeface="Courier New"/>
              </a:rPr>
              <a:t>F</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为</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的合力</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合力理论值</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的确定：根据平行四边形定则作出</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的合力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的图示</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3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平行四边形定则的验证：在实验误差允许的范围内，比较</a:t>
            </a:r>
            <a:r>
              <a:rPr lang="en-US" altLang="zh-CN" sz="2800" i="1" kern="100" dirty="0">
                <a:latin typeface="Times New Roman"/>
                <a:ea typeface="华文细黑"/>
                <a:cs typeface="Courier New"/>
              </a:rPr>
              <a:t>F</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和</a:t>
            </a:r>
            <a:r>
              <a:rPr lang="en-US" altLang="zh-CN" sz="2800" i="1" kern="100" dirty="0">
                <a:latin typeface="Times New Roman"/>
                <a:ea typeface="华文细黑"/>
                <a:cs typeface="Courier New"/>
              </a:rPr>
              <a:t>F</a:t>
            </a:r>
            <a:r>
              <a:rPr lang="zh-CN" altLang="zh-CN" sz="2800" kern="100" dirty="0" smtClean="0">
                <a:latin typeface="Times New Roman"/>
                <a:ea typeface="华文细黑"/>
                <a:cs typeface="Times New Roman"/>
              </a:rPr>
              <a:t>是否</a:t>
            </a:r>
            <a:endParaRPr lang="en-US" altLang="zh-CN" sz="2800" kern="100" dirty="0" smtClean="0">
              <a:latin typeface="Times New Roman"/>
              <a:ea typeface="华文细黑"/>
              <a:cs typeface="Times New Roman"/>
            </a:endParaRPr>
          </a:p>
          <a:p>
            <a:pPr algn="just">
              <a:lnSpc>
                <a:spcPts val="5300"/>
              </a:lnSpc>
              <a:spcAft>
                <a:spcPts val="0"/>
              </a:spcAft>
              <a:tabLst>
                <a:tab pos="2700655" algn="l"/>
              </a:tabLst>
            </a:pP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相等、</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相同</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3" name="矩形 2"/>
          <p:cNvSpPr/>
          <p:nvPr/>
        </p:nvSpPr>
        <p:spPr>
          <a:xfrm>
            <a:off x="6026978" y="1073850"/>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橡皮条</a:t>
            </a:r>
            <a:endParaRPr lang="zh-CN" altLang="en-US" sz="2800" kern="100" dirty="0">
              <a:solidFill>
                <a:srgbClr val="C00000"/>
              </a:solidFill>
              <a:latin typeface="Times New Roman"/>
              <a:ea typeface="华文细黑"/>
              <a:cs typeface="Times New Roman"/>
            </a:endParaRPr>
          </a:p>
        </p:txBody>
      </p:sp>
      <p:sp>
        <p:nvSpPr>
          <p:cNvPr id="13" name="矩形 12"/>
          <p:cNvSpPr/>
          <p:nvPr/>
        </p:nvSpPr>
        <p:spPr>
          <a:xfrm>
            <a:off x="451882" y="1743130"/>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刻度尺</a:t>
            </a:r>
            <a:endParaRPr lang="zh-CN" altLang="en-US" sz="2800" kern="100" dirty="0">
              <a:solidFill>
                <a:srgbClr val="C00000"/>
              </a:solidFill>
              <a:latin typeface="Times New Roman"/>
              <a:ea typeface="华文细黑"/>
              <a:cs typeface="Times New Roman"/>
            </a:endParaRPr>
          </a:p>
        </p:txBody>
      </p:sp>
      <p:sp>
        <p:nvSpPr>
          <p:cNvPr id="4" name="矩形 3"/>
          <p:cNvSpPr/>
          <p:nvPr/>
        </p:nvSpPr>
        <p:spPr>
          <a:xfrm>
            <a:off x="468422" y="5784740"/>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大小</a:t>
            </a:r>
            <a:endParaRPr lang="zh-CN" altLang="en-US" sz="2800" kern="100" dirty="0">
              <a:solidFill>
                <a:srgbClr val="C00000"/>
              </a:solidFill>
              <a:latin typeface="Times New Roman"/>
              <a:ea typeface="华文细黑"/>
              <a:cs typeface="Times New Roman"/>
            </a:endParaRPr>
          </a:p>
        </p:txBody>
      </p:sp>
      <p:sp>
        <p:nvSpPr>
          <p:cNvPr id="14" name="矩形 13"/>
          <p:cNvSpPr/>
          <p:nvPr/>
        </p:nvSpPr>
        <p:spPr>
          <a:xfrm>
            <a:off x="2320310" y="5784740"/>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方向</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219407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p:bldP spid="3" grpId="1"/>
      <p:bldP spid="13" grpId="0"/>
      <p:bldP spid="13" grpId="1"/>
      <p:bldP spid="4" grpId="0"/>
      <p:bldP spid="4" grpId="1"/>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72934" y="316539"/>
            <a:ext cx="11322624" cy="1949508"/>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三、实验步骤</a:t>
            </a: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在方木板上用图钉固定一张白纸，</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1</a:t>
            </a:r>
            <a:r>
              <a:rPr lang="zh-CN" altLang="zh-CN" sz="2800" kern="100" dirty="0" smtClean="0">
                <a:latin typeface="Times New Roman"/>
                <a:ea typeface="华文细黑"/>
                <a:cs typeface="Times New Roman"/>
              </a:rPr>
              <a:t>甲</a:t>
            </a:r>
            <a:r>
              <a:rPr lang="zh-CN" altLang="zh-CN" sz="2800" kern="100" dirty="0">
                <a:latin typeface="Times New Roman"/>
                <a:ea typeface="华文细黑"/>
                <a:cs typeface="Times New Roman"/>
              </a:rPr>
              <a:t>所示，用图钉把橡皮条的一端固定在木板上</a:t>
            </a:r>
            <a:r>
              <a:rPr lang="en-US" altLang="zh-CN" sz="2800" i="1" kern="100" dirty="0">
                <a:latin typeface="Times New Roman"/>
                <a:ea typeface="华文细黑"/>
                <a:cs typeface="Courier New"/>
              </a:rPr>
              <a:t>A</a:t>
            </a:r>
            <a:r>
              <a:rPr lang="zh-CN" altLang="zh-CN" sz="2800" kern="100" dirty="0">
                <a:latin typeface="Times New Roman"/>
                <a:ea typeface="华文细黑"/>
                <a:cs typeface="Times New Roman"/>
              </a:rPr>
              <a:t>点，在橡皮条的另一端拴上两个细绳套</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pic>
        <p:nvPicPr>
          <p:cNvPr id="110594" name="Picture 2" descr="\\贾文\贾文\源文件\同步\物理 人教 必修1 新课标\3-142A.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9342" y="2410634"/>
            <a:ext cx="5829166" cy="349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8442288" y="5990663"/>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a:t>
            </a:r>
            <a:endParaRPr lang="zh-CN" altLang="en-US" dirty="0"/>
          </a:p>
        </p:txBody>
      </p:sp>
      <p:sp>
        <p:nvSpPr>
          <p:cNvPr id="10" name="矩形 9"/>
          <p:cNvSpPr/>
          <p:nvPr/>
        </p:nvSpPr>
        <p:spPr>
          <a:xfrm>
            <a:off x="372934" y="2266047"/>
            <a:ext cx="5475768" cy="3323987"/>
          </a:xfrm>
          <a:prstGeom prst="rect">
            <a:avLst/>
          </a:prstGeom>
        </p:spPr>
        <p:txBody>
          <a:bodyPr wrap="square">
            <a:spAutoFit/>
          </a:bodyPr>
          <a:lstStyle/>
          <a:p>
            <a:pPr lvl="0" algn="just">
              <a:lnSpc>
                <a:spcPct val="1500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用两个弹簧测力计分别钩住两个细绳套，互成角度地拉橡皮条将结点拉到某位置</a:t>
            </a:r>
            <a:r>
              <a:rPr lang="en-US" altLang="zh-CN" sz="2800" i="1" kern="100" dirty="0">
                <a:solidFill>
                  <a:prstClr val="black"/>
                </a:solidFill>
                <a:latin typeface="Times New Roman"/>
                <a:ea typeface="华文细黑"/>
                <a:cs typeface="Courier New"/>
              </a:rPr>
              <a:t>O</a:t>
            </a:r>
            <a:r>
              <a:rPr lang="zh-CN" altLang="zh-CN" sz="2800" kern="100" dirty="0">
                <a:solidFill>
                  <a:prstClr val="black"/>
                </a:solidFill>
                <a:latin typeface="Times New Roman"/>
                <a:ea typeface="华文细黑"/>
                <a:cs typeface="Times New Roman"/>
              </a:rPr>
              <a:t>，用铅笔描下结点的位置、细绳</a:t>
            </a:r>
            <a:r>
              <a:rPr lang="zh-CN" altLang="zh-CN" sz="2800" kern="100" dirty="0" smtClean="0">
                <a:solidFill>
                  <a:prstClr val="black"/>
                </a:solidFill>
                <a:latin typeface="Times New Roman"/>
                <a:ea typeface="华文细黑"/>
                <a:cs typeface="Times New Roman"/>
              </a:rPr>
              <a:t>的</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a:t>
            </a:r>
            <a:r>
              <a:rPr lang="zh-CN" altLang="zh-CN" sz="2800" kern="100" dirty="0">
                <a:solidFill>
                  <a:prstClr val="black"/>
                </a:solidFill>
                <a:latin typeface="Times New Roman"/>
                <a:ea typeface="华文细黑"/>
                <a:cs typeface="Times New Roman"/>
              </a:rPr>
              <a:t>并记录两弹簧测力计的读数</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7" name="矩形 6"/>
          <p:cNvSpPr/>
          <p:nvPr/>
        </p:nvSpPr>
        <p:spPr>
          <a:xfrm>
            <a:off x="3348742" y="4253250"/>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方向</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5035480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nvSpPr>
        <p:spPr>
          <a:xfrm>
            <a:off x="372934" y="1732364"/>
            <a:ext cx="8674600" cy="3970318"/>
          </a:xfrm>
          <a:prstGeom prst="rect">
            <a:avLst/>
          </a:prstGeom>
        </p:spPr>
        <p:txBody>
          <a:bodyPr wrap="square">
            <a:spAutoFit/>
          </a:bodyPr>
          <a:lstStyle/>
          <a:p>
            <a:pPr lvl="0" algn="just">
              <a:lnSpc>
                <a:spcPct val="150000"/>
              </a:lnSpc>
              <a:tabLst>
                <a:tab pos="2700655" algn="l"/>
              </a:tabLst>
            </a:pPr>
            <a:r>
              <a:rPr lang="en-US" altLang="zh-CN" sz="2800" kern="100" dirty="0">
                <a:solidFill>
                  <a:prstClr val="black"/>
                </a:solidFill>
                <a:latin typeface="Times New Roman"/>
                <a:ea typeface="华文细黑"/>
                <a:cs typeface="Courier New"/>
              </a:rPr>
              <a:t>4.</a:t>
            </a:r>
            <a:r>
              <a:rPr lang="zh-CN" altLang="zh-CN" sz="2800" kern="100" dirty="0">
                <a:solidFill>
                  <a:prstClr val="black"/>
                </a:solidFill>
                <a:latin typeface="Times New Roman"/>
                <a:ea typeface="华文细黑"/>
                <a:cs typeface="Times New Roman"/>
              </a:rPr>
              <a:t>如图乙所示，按适当的比例作出用两个弹簧测力计拉时的拉力</a:t>
            </a:r>
            <a:r>
              <a:rPr lang="en-US" altLang="zh-CN" sz="2800" i="1" kern="100" dirty="0">
                <a:solidFill>
                  <a:prstClr val="black"/>
                </a:solidFill>
                <a:latin typeface="Times New Roman"/>
                <a:ea typeface="华文细黑"/>
                <a:cs typeface="Courier New"/>
              </a:rPr>
              <a:t>F</a:t>
            </a:r>
            <a:r>
              <a:rPr lang="en-US" altLang="zh-CN" sz="2800" kern="100" baseline="-250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和</a:t>
            </a:r>
            <a:r>
              <a:rPr lang="en-US" altLang="zh-CN" sz="2800" i="1" kern="100" dirty="0">
                <a:solidFill>
                  <a:prstClr val="black"/>
                </a:solidFill>
                <a:latin typeface="Times New Roman"/>
                <a:ea typeface="华文细黑"/>
                <a:cs typeface="Courier New"/>
              </a:rPr>
              <a:t>F</a:t>
            </a:r>
            <a:r>
              <a:rPr lang="en-US" altLang="zh-CN" sz="2800" kern="100" baseline="-250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的图示以及用一个弹簧测力计拉时的拉力</a:t>
            </a:r>
            <a:r>
              <a:rPr lang="en-US" altLang="zh-CN" sz="2800" i="1" kern="100" dirty="0">
                <a:solidFill>
                  <a:prstClr val="black"/>
                </a:solidFill>
                <a:latin typeface="Times New Roman"/>
                <a:ea typeface="华文细黑"/>
                <a:cs typeface="Courier New"/>
              </a:rPr>
              <a:t>F</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的图示，利用刻度尺和三角板，以</a:t>
            </a:r>
            <a:r>
              <a:rPr lang="en-US" altLang="zh-CN" sz="2800" i="1" kern="100" dirty="0">
                <a:solidFill>
                  <a:prstClr val="black"/>
                </a:solidFill>
                <a:latin typeface="Times New Roman"/>
                <a:ea typeface="华文细黑"/>
                <a:cs typeface="Courier New"/>
              </a:rPr>
              <a:t>F</a:t>
            </a:r>
            <a:r>
              <a:rPr lang="en-US" altLang="zh-CN" sz="2800" kern="100" baseline="-250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a:t>
            </a:r>
            <a:r>
              <a:rPr lang="en-US" altLang="zh-CN" sz="2800" i="1" kern="100" dirty="0">
                <a:solidFill>
                  <a:prstClr val="black"/>
                </a:solidFill>
                <a:latin typeface="Times New Roman"/>
                <a:ea typeface="华文细黑"/>
                <a:cs typeface="Courier New"/>
              </a:rPr>
              <a:t>F</a:t>
            </a:r>
            <a:r>
              <a:rPr lang="en-US" altLang="zh-CN" sz="2800" kern="100" baseline="-250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为邻边画</a:t>
            </a:r>
            <a:r>
              <a:rPr lang="zh-CN" altLang="zh-CN" sz="2800" kern="100" dirty="0" smtClean="0">
                <a:solidFill>
                  <a:prstClr val="black"/>
                </a:solidFill>
                <a:latin typeface="Times New Roman"/>
                <a:ea typeface="华文细黑"/>
                <a:cs typeface="Times New Roman"/>
              </a:rPr>
              <a:t>出</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a:t>
            </a:r>
            <a:r>
              <a:rPr lang="zh-CN" altLang="zh-CN" sz="2800" kern="100" dirty="0">
                <a:solidFill>
                  <a:prstClr val="black"/>
                </a:solidFill>
                <a:latin typeface="Times New Roman"/>
                <a:ea typeface="华文细黑"/>
                <a:cs typeface="Times New Roman"/>
              </a:rPr>
              <a:t>并画出对角线</a:t>
            </a:r>
            <a:r>
              <a:rPr lang="en-US" altLang="zh-CN" sz="2800" i="1" kern="100" dirty="0">
                <a:solidFill>
                  <a:prstClr val="black"/>
                </a:solidFill>
                <a:latin typeface="Times New Roman"/>
                <a:ea typeface="华文细黑"/>
                <a:cs typeface="Courier New"/>
              </a:rPr>
              <a:t>F</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5.</a:t>
            </a:r>
            <a:r>
              <a:rPr lang="zh-CN" altLang="zh-CN" sz="2800" kern="100" dirty="0">
                <a:solidFill>
                  <a:prstClr val="black"/>
                </a:solidFill>
                <a:latin typeface="Times New Roman"/>
                <a:ea typeface="华文细黑"/>
                <a:cs typeface="Times New Roman"/>
              </a:rPr>
              <a:t>比较</a:t>
            </a:r>
            <a:r>
              <a:rPr lang="en-US" altLang="zh-CN" sz="2800" i="1" kern="100" dirty="0">
                <a:solidFill>
                  <a:prstClr val="black"/>
                </a:solidFill>
                <a:latin typeface="Times New Roman"/>
                <a:ea typeface="华文细黑"/>
                <a:cs typeface="Courier New"/>
              </a:rPr>
              <a:t>F</a:t>
            </a:r>
            <a:r>
              <a:rPr lang="zh-CN" altLang="zh-CN" sz="2800" kern="100" dirty="0">
                <a:solidFill>
                  <a:prstClr val="black"/>
                </a:solidFill>
                <a:latin typeface="Times New Roman"/>
                <a:ea typeface="华文细黑"/>
                <a:cs typeface="Times New Roman"/>
              </a:rPr>
              <a:t>与</a:t>
            </a:r>
            <a:r>
              <a:rPr lang="en-US" altLang="zh-CN" sz="2800" i="1" kern="100" dirty="0">
                <a:solidFill>
                  <a:prstClr val="black"/>
                </a:solidFill>
                <a:latin typeface="Times New Roman"/>
                <a:ea typeface="华文细黑"/>
                <a:cs typeface="Courier New"/>
              </a:rPr>
              <a:t>F</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的大小和方向，看它们在实验误差允许范围内是否相同，从而验证平行四边形定则</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2" name="矩形 1"/>
          <p:cNvSpPr/>
          <p:nvPr/>
        </p:nvSpPr>
        <p:spPr>
          <a:xfrm>
            <a:off x="372934" y="460837"/>
            <a:ext cx="11322624" cy="1303177"/>
          </a:xfrm>
          <a:prstGeom prst="rect">
            <a:avLst/>
          </a:prstGeom>
        </p:spPr>
        <p:txBody>
          <a:bodyPr wrap="square">
            <a:spAutoFit/>
          </a:bodyPr>
          <a:lstStyle/>
          <a:p>
            <a:pPr lvl="0" algn="just">
              <a:lnSpc>
                <a:spcPct val="150000"/>
              </a:lnSpc>
              <a:tabLst>
                <a:tab pos="2700655" algn="l"/>
              </a:tabLst>
            </a:pPr>
            <a:r>
              <a:rPr lang="en-US" altLang="zh-CN" sz="2800" kern="100" dirty="0">
                <a:solidFill>
                  <a:prstClr val="black"/>
                </a:solidFill>
                <a:latin typeface="Times New Roman"/>
                <a:ea typeface="华文细黑"/>
                <a:cs typeface="Courier New"/>
              </a:rPr>
              <a:t>3.</a:t>
            </a:r>
            <a:r>
              <a:rPr lang="zh-CN" altLang="zh-CN" sz="2800" kern="100" dirty="0">
                <a:solidFill>
                  <a:prstClr val="black"/>
                </a:solidFill>
                <a:latin typeface="Times New Roman"/>
                <a:ea typeface="华文细黑"/>
                <a:cs typeface="Times New Roman"/>
              </a:rPr>
              <a:t>用一个弹簧测力计把橡皮条拉</a:t>
            </a:r>
            <a:r>
              <a:rPr lang="zh-CN" altLang="zh-CN" sz="2800" kern="100" dirty="0" smtClean="0">
                <a:solidFill>
                  <a:prstClr val="black"/>
                </a:solidFill>
                <a:latin typeface="Times New Roman"/>
                <a:ea typeface="华文细黑"/>
                <a:cs typeface="Times New Roman"/>
              </a:rPr>
              <a:t>到</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a:t>
            </a:r>
            <a:r>
              <a:rPr lang="zh-CN" altLang="zh-CN" sz="2800" kern="100" dirty="0">
                <a:solidFill>
                  <a:prstClr val="black"/>
                </a:solidFill>
                <a:latin typeface="Times New Roman"/>
                <a:ea typeface="华文细黑"/>
                <a:cs typeface="Times New Roman"/>
              </a:rPr>
              <a:t>记下弹簧测力计的读数和细绳</a:t>
            </a:r>
            <a:r>
              <a:rPr lang="zh-CN" altLang="zh-CN" sz="2800" kern="100" dirty="0" smtClean="0">
                <a:solidFill>
                  <a:prstClr val="black"/>
                </a:solidFill>
                <a:latin typeface="Times New Roman"/>
                <a:ea typeface="华文细黑"/>
                <a:cs typeface="Times New Roman"/>
              </a:rPr>
              <a:t>的</a:t>
            </a:r>
            <a:r>
              <a:rPr lang="en-US" altLang="zh-CN" sz="2800" u="sng" kern="100" dirty="0" smtClean="0">
                <a:solidFill>
                  <a:prstClr val="black"/>
                </a:solidFill>
                <a:latin typeface="Times New Roman"/>
                <a:ea typeface="华文细黑"/>
                <a:cs typeface="Times New Roman"/>
              </a:rPr>
              <a:t>           </a:t>
            </a:r>
            <a:r>
              <a:rPr lang="en-US" altLang="zh-CN" sz="2800" kern="100" dirty="0" smtClean="0">
                <a:solidFill>
                  <a:prstClr val="black"/>
                </a:solidFill>
                <a:latin typeface="Times New Roman"/>
                <a:ea typeface="华文细黑"/>
                <a:cs typeface="Courier New"/>
              </a:rPr>
              <a:t>.</a:t>
            </a:r>
            <a:endParaRPr lang="en-US" altLang="zh-CN" sz="1050" kern="100" dirty="0" smtClean="0">
              <a:solidFill>
                <a:prstClr val="black"/>
              </a:solidFill>
              <a:latin typeface="宋体"/>
              <a:cs typeface="Courier New"/>
            </a:endParaRPr>
          </a:p>
        </p:txBody>
      </p:sp>
      <p:pic>
        <p:nvPicPr>
          <p:cNvPr id="110594" name="Picture 2" descr="\\贾文\贾文\源文件\同步\物理 人教 必修1 新课标\3-142A.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457"/>
          <a:stretch>
            <a:fillRect/>
          </a:stretch>
        </p:blipFill>
        <p:spPr bwMode="auto">
          <a:xfrm>
            <a:off x="9379386" y="2021321"/>
            <a:ext cx="2188428" cy="349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372934" y="1557586"/>
            <a:ext cx="11194880" cy="296813"/>
          </a:xfrm>
          <a:prstGeom prst="rect">
            <a:avLst/>
          </a:prstGeom>
        </p:spPr>
        <p:txBody>
          <a:bodyPr wrap="square">
            <a:spAutoFit/>
          </a:bodyPr>
          <a:lstStyle/>
          <a:p>
            <a:pPr lvl="0" algn="just">
              <a:lnSpc>
                <a:spcPct val="150000"/>
              </a:lnSpc>
              <a:tabLst>
                <a:tab pos="2700655" algn="l"/>
              </a:tabLst>
            </a:pPr>
            <a:endParaRPr lang="zh-CN" altLang="zh-CN" sz="1050" kern="100" dirty="0">
              <a:solidFill>
                <a:prstClr val="black"/>
              </a:solidFill>
              <a:latin typeface="宋体"/>
              <a:cs typeface="Courier New"/>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4" name="矩形 3"/>
          <p:cNvSpPr/>
          <p:nvPr/>
        </p:nvSpPr>
        <p:spPr>
          <a:xfrm>
            <a:off x="5797014" y="530310"/>
            <a:ext cx="1880643"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同一位置</a:t>
            </a:r>
            <a:r>
              <a:rPr lang="en-US" altLang="zh-CN" sz="2800" i="1" kern="100" dirty="0">
                <a:solidFill>
                  <a:srgbClr val="C00000"/>
                </a:solidFill>
                <a:latin typeface="Times New Roman"/>
                <a:ea typeface="华文细黑"/>
                <a:cs typeface="Courier New"/>
              </a:rPr>
              <a:t>O</a:t>
            </a:r>
            <a:endParaRPr lang="zh-CN" altLang="en-US" dirty="0">
              <a:solidFill>
                <a:srgbClr val="C00000"/>
              </a:solidFill>
            </a:endParaRPr>
          </a:p>
        </p:txBody>
      </p:sp>
      <p:sp>
        <p:nvSpPr>
          <p:cNvPr id="11" name="矩形 10"/>
          <p:cNvSpPr/>
          <p:nvPr/>
        </p:nvSpPr>
        <p:spPr>
          <a:xfrm>
            <a:off x="1910507" y="118738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方向</a:t>
            </a:r>
            <a:endParaRPr lang="zh-CN" altLang="en-US" sz="2800" kern="100" dirty="0">
              <a:solidFill>
                <a:srgbClr val="C00000"/>
              </a:solidFill>
              <a:latin typeface="Times New Roman"/>
              <a:ea typeface="华文细黑"/>
              <a:cs typeface="Times New Roman"/>
            </a:endParaRPr>
          </a:p>
        </p:txBody>
      </p:sp>
      <p:sp>
        <p:nvSpPr>
          <p:cNvPr id="6" name="矩形 5"/>
          <p:cNvSpPr/>
          <p:nvPr/>
        </p:nvSpPr>
        <p:spPr>
          <a:xfrm>
            <a:off x="1507902" y="3717826"/>
            <a:ext cx="1980029"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平行四边形</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1793226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4" grpId="0"/>
      <p:bldP spid="4" grpId="1"/>
      <p:bldP spid="11" grpId="0"/>
      <p:bldP spid="11"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23734" y="369347"/>
            <a:ext cx="11322624" cy="5734903"/>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7030A0"/>
                </a:solidFill>
                <a:latin typeface="Times New Roman"/>
                <a:ea typeface="华文细黑"/>
                <a:cs typeface="Times New Roman"/>
              </a:rPr>
              <a:t>四、注意事项</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结点</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定位</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点时要力求准确；</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同一次实验中橡皮条拉长后的</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点必须</a:t>
            </a:r>
            <a:r>
              <a:rPr lang="zh-CN" altLang="zh-CN" sz="2800" kern="100" dirty="0" smtClean="0">
                <a:latin typeface="Times New Roman"/>
                <a:ea typeface="华文细黑"/>
                <a:cs typeface="Times New Roman"/>
              </a:rPr>
              <a:t>保持</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不变</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拉力</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用弹簧测力计测拉力时要使拉力沿弹簧测力计轴线方向；</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应使橡皮条、弹簧测力计和细绳套位于与</a:t>
            </a:r>
            <a:r>
              <a:rPr lang="zh-CN" altLang="zh-CN" sz="2800" kern="100" dirty="0" smtClean="0">
                <a:latin typeface="Times New Roman"/>
                <a:ea typeface="华文细黑"/>
                <a:cs typeface="Times New Roman"/>
              </a:rPr>
              <a:t>纸面</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同一平面内；</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两个分力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间的夹角</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不要太大或太小</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4" name="矩形 3"/>
          <p:cNvSpPr/>
          <p:nvPr/>
        </p:nvSpPr>
        <p:spPr>
          <a:xfrm>
            <a:off x="7545526" y="2596178"/>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位置</a:t>
            </a:r>
            <a:endParaRPr lang="zh-CN" altLang="en-US" sz="2800" kern="100" dirty="0">
              <a:solidFill>
                <a:srgbClr val="C00000"/>
              </a:solidFill>
              <a:latin typeface="Times New Roman"/>
              <a:ea typeface="华文细黑"/>
              <a:cs typeface="Times New Roman"/>
            </a:endParaRPr>
          </a:p>
        </p:txBody>
      </p:sp>
      <p:sp>
        <p:nvSpPr>
          <p:cNvPr id="5" name="矩形 4"/>
          <p:cNvSpPr/>
          <p:nvPr/>
        </p:nvSpPr>
        <p:spPr>
          <a:xfrm>
            <a:off x="8000707" y="4684410"/>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平行</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9988041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4" grpId="0"/>
      <p:bldP spid="4" grpId="1"/>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nvSpPr>
        <p:spPr>
          <a:xfrm>
            <a:off x="403414" y="96218"/>
            <a:ext cx="11322624" cy="6555641"/>
          </a:xfrm>
          <a:prstGeom prst="rect">
            <a:avLst/>
          </a:prstGeom>
        </p:spPr>
        <p:txBody>
          <a:bodyPr wrap="square">
            <a:spAutoFit/>
          </a:bodyPr>
          <a:lstStyle/>
          <a:p>
            <a:pPr lvl="0" algn="just">
              <a:lnSpc>
                <a:spcPct val="150000"/>
              </a:lnSpc>
              <a:tabLst>
                <a:tab pos="2700655" algn="l"/>
              </a:tabLst>
            </a:pPr>
            <a:r>
              <a:rPr lang="en-US" altLang="zh-CN" sz="2800" kern="100" dirty="0">
                <a:solidFill>
                  <a:prstClr val="black"/>
                </a:solidFill>
                <a:latin typeface="Times New Roman"/>
                <a:ea typeface="华文细黑"/>
                <a:cs typeface="Courier New"/>
              </a:rPr>
              <a:t>3.</a:t>
            </a:r>
            <a:r>
              <a:rPr lang="zh-CN" altLang="zh-CN" sz="2800" kern="100" dirty="0">
                <a:solidFill>
                  <a:prstClr val="black"/>
                </a:solidFill>
                <a:latin typeface="Times New Roman"/>
                <a:ea typeface="华文细黑"/>
                <a:cs typeface="Times New Roman"/>
              </a:rPr>
              <a:t>作图</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在同一次实验中，选定的比例</a:t>
            </a:r>
            <a:r>
              <a:rPr lang="zh-CN" altLang="zh-CN" sz="2800" kern="100" dirty="0" smtClean="0">
                <a:solidFill>
                  <a:prstClr val="black"/>
                </a:solidFill>
                <a:latin typeface="Times New Roman"/>
                <a:ea typeface="华文细黑"/>
                <a:cs typeface="Times New Roman"/>
              </a:rPr>
              <a:t>要</a:t>
            </a:r>
            <a:r>
              <a:rPr lang="en-US" altLang="zh-CN" sz="2800" u="sng" kern="100" dirty="0" smtClean="0">
                <a:solidFill>
                  <a:prstClr val="black"/>
                </a:solidFill>
                <a:latin typeface="Times New Roman"/>
                <a:ea typeface="华文细黑"/>
                <a:cs typeface="Times New Roman"/>
              </a:rPr>
              <a:t>         </a:t>
            </a:r>
            <a:r>
              <a:rPr lang="zh-CN" altLang="zh-CN" sz="2800" kern="100" dirty="0" smtClean="0">
                <a:solidFill>
                  <a:prstClr val="black"/>
                </a:solidFill>
                <a:latin typeface="Times New Roman"/>
                <a:ea typeface="华文细黑"/>
                <a:cs typeface="Times New Roman"/>
              </a:rPr>
              <a:t>；</a:t>
            </a:r>
            <a:endParaRPr lang="zh-CN" altLang="zh-CN" sz="1050" kern="100" dirty="0">
              <a:solidFill>
                <a:prstClr val="black"/>
              </a:solidFill>
              <a:latin typeface="宋体"/>
              <a:cs typeface="Courier New"/>
            </a:endParaRPr>
          </a:p>
          <a:p>
            <a:pPr lvl="0" algn="just">
              <a:lnSpc>
                <a:spcPct val="1500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严格按力的图示要求和几何作图法作出平行四边形，求出合力</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algn="just">
              <a:lnSpc>
                <a:spcPct val="150000"/>
              </a:lnSpc>
              <a:spcAft>
                <a:spcPts val="0"/>
              </a:spcAft>
              <a:tabLst>
                <a:tab pos="2700655" algn="l"/>
              </a:tabLst>
            </a:pPr>
            <a:r>
              <a:rPr lang="zh-CN" altLang="zh-CN" sz="2800" b="1" kern="100" dirty="0" smtClean="0">
                <a:solidFill>
                  <a:srgbClr val="7030A0"/>
                </a:solidFill>
                <a:latin typeface="Times New Roman"/>
                <a:ea typeface="华文细黑"/>
                <a:cs typeface="Times New Roman"/>
              </a:rPr>
              <a:t>五</a:t>
            </a:r>
            <a:r>
              <a:rPr lang="zh-CN" altLang="zh-CN" sz="2800" b="1" kern="100" dirty="0">
                <a:solidFill>
                  <a:srgbClr val="7030A0"/>
                </a:solidFill>
                <a:latin typeface="Times New Roman"/>
                <a:ea typeface="华文细黑"/>
                <a:cs typeface="Times New Roman"/>
              </a:rPr>
              <a:t>、误差分析</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弹簧测力计使用前没调零会造成误差</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使用中，弹簧测力计的弹簧和外壳之间、指针和外壳之间或弹簧测力计的外壳和纸面之间有摩擦力存在会造成误差</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两次测量拉力时，橡皮条的结点没有拉到同一点会造成偶然误差</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两个分力的夹角太小或太大以及</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数值太小，应用平行四边形定则作图时，都会造成偶然误差</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 name="矩形 1"/>
          <p:cNvSpPr/>
          <p:nvPr/>
        </p:nvSpPr>
        <p:spPr>
          <a:xfrm>
            <a:off x="5870947" y="81718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相同</a:t>
            </a:r>
            <a:endParaRPr lang="zh-CN" altLang="en-US" sz="2800" kern="100" dirty="0">
              <a:solidFill>
                <a:srgbClr val="C00000"/>
              </a:solidFill>
              <a:latin typeface="Times New Roman"/>
              <a:ea typeface="华文细黑"/>
              <a:cs typeface="Times New Roman"/>
            </a:endParaRPr>
          </a:p>
        </p:txBody>
      </p:sp>
      <p:pic>
        <p:nvPicPr>
          <p:cNvPr id="4" name="图片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7494" y="6026030"/>
            <a:ext cx="2674827" cy="829568"/>
          </a:xfrm>
          <a:prstGeom prst="rect">
            <a:avLst/>
          </a:prstGeom>
        </p:spPr>
      </p:pic>
    </p:spTree>
    <p:extLst>
      <p:ext uri="{BB962C8B-B14F-4D97-AF65-F5344CB8AC3E}">
        <p14:creationId xmlns:p14="http://schemas.microsoft.com/office/powerpoint/2010/main" val="1509506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2" grpId="0"/>
      <p:bldP spid="2" grpId="1"/>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6415</TotalTime>
  <Words>2220</Words>
  <Application>Microsoft Office PowerPoint</Application>
  <PresentationFormat>自定义</PresentationFormat>
  <Paragraphs>311</Paragraphs>
  <Slides>34</Slides>
  <Notes>0</Notes>
  <HiddenSlides>4</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7490</cp:revision>
  <dcterms:created xsi:type="dcterms:W3CDTF">2014-11-27T01:03:00Z</dcterms:created>
  <dcterms:modified xsi:type="dcterms:W3CDTF">2018-07-02T02:35:46Z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