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672" r:id="rId2"/>
    <p:sldId id="1263" r:id="rId3"/>
    <p:sldId id="699" r:id="rId4"/>
    <p:sldId id="1126" r:id="rId5"/>
    <p:sldId id="1127" r:id="rId6"/>
    <p:sldId id="1403" r:id="rId7"/>
    <p:sldId id="1413" r:id="rId8"/>
    <p:sldId id="1385" r:id="rId9"/>
    <p:sldId id="1435" r:id="rId10"/>
    <p:sldId id="1387" r:id="rId11"/>
    <p:sldId id="1415" r:id="rId12"/>
    <p:sldId id="1416" r:id="rId13"/>
    <p:sldId id="1391" r:id="rId14"/>
    <p:sldId id="1379" r:id="rId15"/>
    <p:sldId id="1380" r:id="rId16"/>
    <p:sldId id="1417" r:id="rId17"/>
    <p:sldId id="1418" r:id="rId18"/>
    <p:sldId id="1419" r:id="rId19"/>
    <p:sldId id="1427" r:id="rId20"/>
    <p:sldId id="1428" r:id="rId21"/>
    <p:sldId id="1429" r:id="rId22"/>
    <p:sldId id="1430" r:id="rId23"/>
    <p:sldId id="1431" r:id="rId24"/>
    <p:sldId id="1115" r:id="rId25"/>
    <p:sldId id="1059" r:id="rId26"/>
    <p:sldId id="1060" r:id="rId27"/>
    <p:sldId id="1061" r:id="rId28"/>
    <p:sldId id="1436" r:id="rId29"/>
    <p:sldId id="1363" r:id="rId30"/>
    <p:sldId id="1432" r:id="rId31"/>
    <p:sldId id="1433" r:id="rId32"/>
    <p:sldId id="1437" r:id="rId33"/>
    <p:sldId id="441" r:id="rId34"/>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4247" autoAdjust="0"/>
  </p:normalViewPr>
  <p:slideViewPr>
    <p:cSldViewPr>
      <p:cViewPr>
        <p:scale>
          <a:sx n="75" d="100"/>
          <a:sy n="75" d="100"/>
        </p:scale>
        <p:origin x="-432"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5.xml"/><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30.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29.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25.xml"/><Relationship Id="rId7" Type="http://schemas.openxmlformats.org/officeDocument/2006/relationships/slide" Target="slide28.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slide" Target="slide30.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24.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30.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slide" Target="slide29.xml"/><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30.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slide" Target="slide29.xml"/><Relationship Id="rId4" Type="http://schemas.openxmlformats.org/officeDocument/2006/relationships/slide" Target="slide27.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slide" Target="slide29.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 Id="rId9"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Administrator\Desktop\用！！！\风景图片\新图！\3运动会\timg (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89"/>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2" name="标题 2"/>
          <p:cNvSpPr txBox="1">
            <a:spLocks/>
          </p:cNvSpPr>
          <p:nvPr/>
        </p:nvSpPr>
        <p:spPr>
          <a:xfrm>
            <a:off x="2926854" y="429159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3600" b="1" kern="100" dirty="0">
                <a:solidFill>
                  <a:schemeClr val="bg2">
                    <a:lumMod val="25000"/>
                  </a:schemeClr>
                </a:solidFill>
                <a:latin typeface="Times New Roman" pitchFamily="18" charset="0"/>
                <a:ea typeface="微软雅黑" pitchFamily="34" charset="-122"/>
                <a:cs typeface="Times New Roman" pitchFamily="18" charset="0"/>
              </a:rPr>
              <a:t>微型专题　三种性质的力及物体的受力分析</a:t>
            </a:r>
          </a:p>
        </p:txBody>
      </p:sp>
      <p:sp>
        <p:nvSpPr>
          <p:cNvPr id="14" name="副标题 3"/>
          <p:cNvSpPr txBox="1">
            <a:spLocks/>
          </p:cNvSpPr>
          <p:nvPr/>
        </p:nvSpPr>
        <p:spPr>
          <a:xfrm>
            <a:off x="2926854" y="379618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a:solidFill>
                  <a:schemeClr val="bg2">
                    <a:lumMod val="25000"/>
                  </a:schemeClr>
                </a:solidFill>
                <a:latin typeface="Times New Roman" pitchFamily="18" charset="0"/>
                <a:ea typeface="微软雅黑"/>
                <a:cs typeface="Times New Roman" pitchFamily="18" charset="0"/>
              </a:rPr>
              <a:t>第三章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a:solidFill>
                  <a:schemeClr val="bg2">
                    <a:lumMod val="25000"/>
                  </a:schemeClr>
                </a:solidFill>
                <a:latin typeface="Times New Roman" pitchFamily="18" charset="0"/>
                <a:ea typeface="微软雅黑"/>
                <a:cs typeface="Times New Roman" pitchFamily="18" charset="0"/>
              </a:rPr>
              <a:t>相互作用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0212" y="109231"/>
            <a:ext cx="11435850" cy="1948739"/>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所示，有三个相同的物体叠放在一起，置于粗糙的水平地面上，现用水平力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作用在</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上，三个物体仍然静止，下列说法中正确的是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5" name="TextBox 4">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4" name="矩形 3"/>
          <p:cNvSpPr/>
          <p:nvPr/>
        </p:nvSpPr>
        <p:spPr>
          <a:xfrm>
            <a:off x="310212" y="3961667"/>
            <a:ext cx="7227055" cy="2595839"/>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对</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有摩擦力作用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受到</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的摩擦力作用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受到</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的摩擦力作用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地面对</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有摩擦力作用，大小等于</a:t>
            </a:r>
            <a:r>
              <a:rPr lang="en-US" altLang="zh-CN" sz="2800" i="1" kern="100" dirty="0">
                <a:latin typeface="Times New Roman"/>
                <a:ea typeface="华文细黑"/>
                <a:cs typeface="Courier New"/>
              </a:rPr>
              <a:t>F</a:t>
            </a:r>
            <a:endParaRPr lang="zh-CN" altLang="zh-CN" sz="1050" kern="100" dirty="0">
              <a:effectLst/>
              <a:latin typeface="宋体"/>
              <a:cs typeface="Courier New"/>
            </a:endParaRPr>
          </a:p>
        </p:txBody>
      </p:sp>
      <p:sp>
        <p:nvSpPr>
          <p:cNvPr id="9" name="矩形 8"/>
          <p:cNvSpPr/>
          <p:nvPr/>
        </p:nvSpPr>
        <p:spPr>
          <a:xfrm>
            <a:off x="5733569" y="3617633"/>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sp>
        <p:nvSpPr>
          <p:cNvPr id="15" name="TextBox 14"/>
          <p:cNvSpPr txBox="1"/>
          <p:nvPr/>
        </p:nvSpPr>
        <p:spPr>
          <a:xfrm>
            <a:off x="154630" y="5287925"/>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7" name="TextBox 16"/>
          <p:cNvSpPr txBox="1"/>
          <p:nvPr/>
        </p:nvSpPr>
        <p:spPr>
          <a:xfrm>
            <a:off x="154630" y="594753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074" name="Picture 2" descr="\\贾文\贾文\源文件\同步\物理 人教 必修1 新课标\3-9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541" y="1704513"/>
            <a:ext cx="3251330" cy="18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45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p:bldP spid="15" grpId="1"/>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488107" y="784312"/>
            <a:ext cx="11074344" cy="4759893"/>
          </a:xfrm>
          <a:prstGeom prst="rect">
            <a:avLst/>
          </a:prstGeom>
        </p:spPr>
        <p:txBody>
          <a:bodyPr>
            <a:spAutoFit/>
          </a:bodyPr>
          <a:lstStyle/>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解析</a:t>
            </a:r>
            <a:r>
              <a:rPr lang="zh-CN" altLang="zh-CN" sz="2800" b="1" kern="100" dirty="0">
                <a:solidFill>
                  <a:srgbClr val="002060"/>
                </a:solidFill>
                <a:latin typeface="Times New Roman"/>
                <a:ea typeface="华文细黑"/>
                <a:cs typeface="Times New Roman"/>
              </a:rPr>
              <a:t>　</a:t>
            </a:r>
            <a:r>
              <a:rPr lang="zh-CN" altLang="zh-CN" sz="2800" kern="100" dirty="0">
                <a:solidFill>
                  <a:srgbClr val="002060"/>
                </a:solidFill>
                <a:latin typeface="Times New Roman"/>
                <a:ea typeface="华文细黑"/>
                <a:cs typeface="Times New Roman"/>
              </a:rPr>
              <a:t>假设</a:t>
            </a:r>
            <a:r>
              <a:rPr lang="en-US" altLang="zh-CN" sz="2800" i="1"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有摩擦力作用，则</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受力不能平衡，与题给条件不符，所以</a:t>
            </a:r>
            <a:r>
              <a:rPr lang="en-US" altLang="zh-CN" sz="2800" i="1"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无摩擦力作用，</a:t>
            </a:r>
            <a:r>
              <a:rPr lang="en-US" altLang="zh-CN" sz="2800"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rPr>
              <a:t>.</a:t>
            </a:r>
          </a:p>
          <a:p>
            <a:pPr algn="just">
              <a:lnSpc>
                <a:spcPts val="5300"/>
              </a:lnSpc>
              <a:spcAft>
                <a:spcPts val="0"/>
              </a:spcAft>
              <a:tabLst>
                <a:tab pos="2430780" algn="l"/>
              </a:tabLst>
            </a:pPr>
            <a:r>
              <a:rPr lang="zh-CN" altLang="zh-CN" sz="2800" kern="100" dirty="0" smtClean="0">
                <a:solidFill>
                  <a:srgbClr val="002060"/>
                </a:solidFill>
                <a:latin typeface="Times New Roman"/>
                <a:ea typeface="华文细黑"/>
                <a:cs typeface="Times New Roman"/>
              </a:rPr>
              <a:t>根据</a:t>
            </a:r>
            <a:r>
              <a:rPr lang="zh-CN" altLang="zh-CN" sz="2800" kern="100" dirty="0">
                <a:solidFill>
                  <a:srgbClr val="002060"/>
                </a:solidFill>
                <a:latin typeface="Times New Roman"/>
                <a:ea typeface="华文细黑"/>
                <a:cs typeface="Times New Roman"/>
              </a:rPr>
              <a:t>力的相互性可知，</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也无摩擦力作用，</a:t>
            </a:r>
            <a:r>
              <a:rPr lang="en-US" altLang="zh-CN" sz="2800"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rPr>
              <a:t>.</a:t>
            </a:r>
          </a:p>
          <a:p>
            <a:pPr algn="just">
              <a:lnSpc>
                <a:spcPts val="5300"/>
              </a:lnSpc>
              <a:spcAft>
                <a:spcPts val="0"/>
              </a:spcAft>
              <a:tabLst>
                <a:tab pos="2430780" algn="l"/>
              </a:tabLst>
            </a:pPr>
            <a:r>
              <a:rPr lang="zh-CN" altLang="zh-CN" sz="2800" kern="100" dirty="0" smtClean="0">
                <a:solidFill>
                  <a:srgbClr val="002060"/>
                </a:solidFill>
                <a:latin typeface="Times New Roman"/>
                <a:ea typeface="华文细黑"/>
                <a:cs typeface="Times New Roman"/>
              </a:rPr>
              <a:t>假设</a:t>
            </a:r>
            <a:r>
              <a:rPr lang="en-US" altLang="zh-CN" sz="2800" i="1" kern="100" dirty="0">
                <a:solidFill>
                  <a:srgbClr val="002060"/>
                </a:solidFill>
                <a:latin typeface="Times New Roman"/>
                <a:ea typeface="华文细黑"/>
              </a:rPr>
              <a:t>C</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无摩擦力作用，则</a:t>
            </a:r>
            <a:r>
              <a:rPr lang="en-US" altLang="zh-CN" sz="2800" i="1"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在水平方向上只受力</a:t>
            </a:r>
            <a:r>
              <a:rPr lang="en-US" altLang="zh-CN" sz="2800" i="1" kern="100" dirty="0">
                <a:solidFill>
                  <a:srgbClr val="002060"/>
                </a:solidFill>
                <a:latin typeface="Times New Roman"/>
                <a:ea typeface="华文细黑"/>
              </a:rPr>
              <a:t>F</a:t>
            </a:r>
            <a:r>
              <a:rPr lang="zh-CN" altLang="zh-CN" sz="2800" kern="100" dirty="0">
                <a:solidFill>
                  <a:srgbClr val="002060"/>
                </a:solidFill>
                <a:latin typeface="Times New Roman"/>
                <a:ea typeface="华文细黑"/>
                <a:cs typeface="Times New Roman"/>
              </a:rPr>
              <a:t>作用，不可能保持静止，与题给条件不符，故</a:t>
            </a:r>
            <a:r>
              <a:rPr lang="en-US" altLang="zh-CN" sz="2800" i="1"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受到</a:t>
            </a:r>
            <a:r>
              <a:rPr lang="en-US" altLang="zh-CN" sz="2800" i="1" kern="100" dirty="0">
                <a:solidFill>
                  <a:srgbClr val="002060"/>
                </a:solidFill>
                <a:latin typeface="Times New Roman"/>
                <a:ea typeface="华文细黑"/>
              </a:rPr>
              <a:t>C</a:t>
            </a:r>
            <a:r>
              <a:rPr lang="zh-CN" altLang="zh-CN" sz="2800" kern="100" dirty="0">
                <a:solidFill>
                  <a:srgbClr val="002060"/>
                </a:solidFill>
                <a:latin typeface="Times New Roman"/>
                <a:ea typeface="华文细黑"/>
                <a:cs typeface="Times New Roman"/>
              </a:rPr>
              <a:t>的摩擦力作用</a:t>
            </a:r>
            <a:r>
              <a:rPr lang="en-US" altLang="zh-CN" sz="2800" kern="100" dirty="0" smtClean="0">
                <a:solidFill>
                  <a:srgbClr val="002060"/>
                </a:solidFill>
                <a:latin typeface="Times New Roman"/>
                <a:ea typeface="华文细黑"/>
              </a:rPr>
              <a:t>.</a:t>
            </a:r>
          </a:p>
          <a:p>
            <a:pPr algn="just">
              <a:lnSpc>
                <a:spcPts val="5300"/>
              </a:lnSpc>
              <a:spcAft>
                <a:spcPts val="0"/>
              </a:spcAft>
              <a:tabLst>
                <a:tab pos="2430780" algn="l"/>
              </a:tabLst>
            </a:pPr>
            <a:r>
              <a:rPr lang="zh-CN" altLang="zh-CN" sz="2800" kern="100" dirty="0" smtClean="0">
                <a:solidFill>
                  <a:srgbClr val="002060"/>
                </a:solidFill>
                <a:latin typeface="Times New Roman"/>
                <a:ea typeface="华文细黑"/>
                <a:cs typeface="Times New Roman"/>
              </a:rPr>
              <a:t>由于</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C</a:t>
            </a:r>
            <a:r>
              <a:rPr lang="zh-CN" altLang="zh-CN" sz="2800" kern="100" dirty="0">
                <a:solidFill>
                  <a:srgbClr val="002060"/>
                </a:solidFill>
                <a:latin typeface="Times New Roman"/>
                <a:ea typeface="华文细黑"/>
                <a:cs typeface="Times New Roman"/>
              </a:rPr>
              <a:t>是保持静止的，那么地面给</a:t>
            </a:r>
            <a:r>
              <a:rPr lang="en-US" altLang="zh-CN" sz="2800" i="1" kern="100" dirty="0">
                <a:solidFill>
                  <a:srgbClr val="002060"/>
                </a:solidFill>
                <a:latin typeface="Times New Roman"/>
                <a:ea typeface="华文细黑"/>
              </a:rPr>
              <a:t>C</a:t>
            </a:r>
            <a:r>
              <a:rPr lang="zh-CN" altLang="zh-CN" sz="2800" kern="100" dirty="0">
                <a:solidFill>
                  <a:srgbClr val="002060"/>
                </a:solidFill>
                <a:latin typeface="Times New Roman"/>
                <a:ea typeface="华文细黑"/>
                <a:cs typeface="Times New Roman"/>
              </a:rPr>
              <a:t>的摩擦力大小为</a:t>
            </a:r>
            <a:r>
              <a:rPr lang="en-US" altLang="zh-CN" sz="2800" i="1" kern="100" dirty="0">
                <a:solidFill>
                  <a:srgbClr val="002060"/>
                </a:solidFill>
                <a:latin typeface="Times New Roman"/>
                <a:ea typeface="华文细黑"/>
              </a:rPr>
              <a:t>F</a:t>
            </a:r>
            <a:r>
              <a:rPr lang="zh-CN" altLang="zh-CN" sz="2800" kern="100" dirty="0">
                <a:solidFill>
                  <a:srgbClr val="002060"/>
                </a:solidFill>
                <a:latin typeface="Times New Roman"/>
                <a:ea typeface="华文细黑"/>
                <a:cs typeface="Times New Roman"/>
              </a:rPr>
              <a:t>，方向向左，所以选项</a:t>
            </a:r>
            <a:r>
              <a:rPr lang="en-US" altLang="zh-CN" sz="2800" kern="100" dirty="0">
                <a:solidFill>
                  <a:srgbClr val="002060"/>
                </a:solidFill>
                <a:latin typeface="Times New Roman"/>
                <a:ea typeface="华文细黑"/>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71033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750"/>
                                        <p:tgtEl>
                                          <p:spTgt spid="3">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1197546"/>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方法点拨</a:t>
              </a:r>
              <a:endParaRPr lang="zh-CN" altLang="en-US" sz="2800" b="1" kern="100" dirty="0">
                <a:solidFill>
                  <a:schemeClr val="bg1"/>
                </a:solidFill>
                <a:latin typeface="宋体"/>
                <a:cs typeface="Courier New"/>
              </a:endParaRPr>
            </a:p>
          </p:txBody>
        </p:sp>
      </p:grpSp>
      <p:sp>
        <p:nvSpPr>
          <p:cNvPr id="6" name="矩形 5"/>
          <p:cNvSpPr/>
          <p:nvPr/>
        </p:nvSpPr>
        <p:spPr>
          <a:xfrm>
            <a:off x="498902" y="2277666"/>
            <a:ext cx="11010769" cy="1433495"/>
          </a:xfrm>
          <a:prstGeom prst="rect">
            <a:avLst/>
          </a:prstGeom>
        </p:spPr>
        <p:txBody>
          <a:bodyPr>
            <a:spAutoFit/>
          </a:bodyPr>
          <a:lstStyle/>
          <a:p>
            <a:pPr algn="just">
              <a:lnSpc>
                <a:spcPts val="5500"/>
              </a:lnSpc>
              <a:spcAft>
                <a:spcPts val="0"/>
              </a:spcAft>
              <a:tabLst>
                <a:tab pos="2430780" algn="l"/>
              </a:tabLst>
            </a:pPr>
            <a:r>
              <a:rPr lang="zh-CN" altLang="zh-CN" sz="2800" kern="100" dirty="0">
                <a:latin typeface="Times New Roman"/>
                <a:ea typeface="华文细黑"/>
                <a:cs typeface="Times New Roman"/>
              </a:rPr>
              <a:t>在分析</a:t>
            </a:r>
            <a:r>
              <a:rPr lang="en-US" altLang="zh-CN" sz="2800" i="1" kern="100" dirty="0">
                <a:latin typeface="Times New Roman"/>
                <a:ea typeface="华文细黑"/>
              </a:rPr>
              <a:t>C</a:t>
            </a:r>
            <a:r>
              <a:rPr lang="zh-CN" altLang="zh-CN" sz="2800" kern="100" dirty="0">
                <a:latin typeface="Times New Roman"/>
                <a:ea typeface="华文细黑"/>
                <a:cs typeface="Times New Roman"/>
              </a:rPr>
              <a:t>对</a:t>
            </a:r>
            <a:r>
              <a:rPr lang="en-US" altLang="zh-CN" sz="2800" i="1" kern="100" dirty="0">
                <a:latin typeface="Times New Roman"/>
                <a:ea typeface="华文细黑"/>
              </a:rPr>
              <a:t>B</a:t>
            </a:r>
            <a:r>
              <a:rPr lang="zh-CN" altLang="zh-CN" sz="2800" kern="100" dirty="0">
                <a:latin typeface="Times New Roman"/>
                <a:ea typeface="华文细黑"/>
                <a:cs typeface="Times New Roman"/>
              </a:rPr>
              <a:t>的摩擦力时，也可以将</a:t>
            </a:r>
            <a:r>
              <a:rPr lang="en-US" altLang="zh-CN" sz="2800" i="1" kern="100" dirty="0">
                <a:latin typeface="Times New Roman"/>
                <a:ea typeface="华文细黑"/>
              </a:rPr>
              <a:t>A</a:t>
            </a:r>
            <a:r>
              <a:rPr lang="zh-CN" altLang="zh-CN" sz="2800" kern="100" dirty="0">
                <a:latin typeface="Times New Roman"/>
                <a:ea typeface="华文细黑"/>
                <a:cs typeface="Times New Roman"/>
              </a:rPr>
              <a:t>、</a:t>
            </a:r>
            <a:r>
              <a:rPr lang="en-US" altLang="zh-CN" sz="2800" i="1" kern="100" dirty="0">
                <a:latin typeface="Times New Roman"/>
                <a:ea typeface="华文细黑"/>
              </a:rPr>
              <a:t>B</a:t>
            </a:r>
            <a:r>
              <a:rPr lang="zh-CN" altLang="zh-CN" sz="2800" kern="100" dirty="0">
                <a:latin typeface="Times New Roman"/>
                <a:ea typeface="华文细黑"/>
                <a:cs typeface="Times New Roman"/>
              </a:rPr>
              <a:t>看做一个整体，因</a:t>
            </a:r>
            <a:r>
              <a:rPr lang="en-US" altLang="zh-CN" sz="2800" i="1" kern="100" dirty="0">
                <a:latin typeface="Times New Roman"/>
                <a:ea typeface="华文细黑"/>
              </a:rPr>
              <a:t>A</a:t>
            </a:r>
            <a:r>
              <a:rPr lang="zh-CN" altLang="zh-CN" sz="2800" kern="100" dirty="0">
                <a:latin typeface="Times New Roman"/>
                <a:ea typeface="华文细黑"/>
                <a:cs typeface="Times New Roman"/>
              </a:rPr>
              <a:t>、</a:t>
            </a:r>
            <a:r>
              <a:rPr lang="en-US" altLang="zh-CN" sz="2800" i="1" kern="100" dirty="0">
                <a:latin typeface="Times New Roman"/>
                <a:ea typeface="华文细黑"/>
              </a:rPr>
              <a:t>B</a:t>
            </a:r>
            <a:r>
              <a:rPr lang="zh-CN" altLang="zh-CN" sz="2800" kern="100" dirty="0">
                <a:latin typeface="Times New Roman"/>
                <a:ea typeface="华文细黑"/>
                <a:cs typeface="Times New Roman"/>
              </a:rPr>
              <a:t>整体保持静止，说明</a:t>
            </a:r>
            <a:r>
              <a:rPr lang="en-US" altLang="zh-CN" sz="2800" i="1" kern="100" dirty="0">
                <a:latin typeface="Times New Roman"/>
                <a:ea typeface="华文细黑"/>
              </a:rPr>
              <a:t>C</a:t>
            </a:r>
            <a:r>
              <a:rPr lang="zh-CN" altLang="zh-CN" sz="2800" kern="100" dirty="0">
                <a:latin typeface="Times New Roman"/>
                <a:ea typeface="华文细黑"/>
                <a:cs typeface="Times New Roman"/>
              </a:rPr>
              <a:t>对</a:t>
            </a:r>
            <a:r>
              <a:rPr lang="en-US" altLang="zh-CN" sz="2800" i="1" kern="100" dirty="0">
                <a:latin typeface="Times New Roman"/>
                <a:ea typeface="华文细黑"/>
              </a:rPr>
              <a:t>B</a:t>
            </a:r>
            <a:r>
              <a:rPr lang="zh-CN" altLang="zh-CN" sz="2800" kern="100" dirty="0">
                <a:latin typeface="Times New Roman"/>
                <a:ea typeface="华文细黑"/>
                <a:cs typeface="Times New Roman"/>
              </a:rPr>
              <a:t>的摩擦力与</a:t>
            </a:r>
            <a:r>
              <a:rPr lang="en-US" altLang="zh-CN" sz="2800" i="1" kern="100" dirty="0">
                <a:latin typeface="Times New Roman"/>
                <a:ea typeface="华文细黑"/>
              </a:rPr>
              <a:t>F</a:t>
            </a:r>
            <a:r>
              <a:rPr lang="zh-CN" altLang="zh-CN" sz="2800" kern="100" dirty="0">
                <a:latin typeface="Times New Roman"/>
                <a:ea typeface="华文细黑"/>
                <a:cs typeface="Times New Roman"/>
              </a:rPr>
              <a:t>大小相等、方向相反</a:t>
            </a:r>
            <a:r>
              <a:rPr lang="en-US" altLang="zh-CN" sz="2800" kern="100" dirty="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4152646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9071" y="179909"/>
            <a:ext cx="11397777"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针对训练</a:t>
            </a:r>
            <a:r>
              <a:rPr lang="en-US" altLang="zh-CN" sz="2800" b="1" kern="100" dirty="0">
                <a:solidFill>
                  <a:srgbClr val="0000FF"/>
                </a:solidFill>
                <a:latin typeface="Times New Roman"/>
                <a:ea typeface="华文细黑"/>
                <a:cs typeface="Courier New"/>
              </a:rPr>
              <a:t>1</a:t>
            </a:r>
            <a:r>
              <a:rPr lang="zh-CN" altLang="zh-CN" sz="2800" b="1" kern="100" dirty="0">
                <a:solidFill>
                  <a:srgbClr val="0000FF"/>
                </a:solidFill>
                <a:latin typeface="Times New Roman"/>
                <a:ea typeface="华文细黑"/>
                <a:cs typeface="Times New Roman"/>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所示，物体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叠放在水平面上，水平力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作用在</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上，使二者一起向右做匀速直线运动，下列说法正确的是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3" name="矩形 2"/>
          <p:cNvSpPr/>
          <p:nvPr/>
        </p:nvSpPr>
        <p:spPr>
          <a:xfrm>
            <a:off x="5733569" y="3141762"/>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sp>
        <p:nvSpPr>
          <p:cNvPr id="7" name="矩形 6"/>
          <p:cNvSpPr/>
          <p:nvPr/>
        </p:nvSpPr>
        <p:spPr>
          <a:xfrm>
            <a:off x="329071" y="3807456"/>
            <a:ext cx="8920506" cy="2595839"/>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之间无摩擦力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受到的摩擦力水平向右</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受到</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的摩擦力水平向右</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地面对</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的摩擦力为滑动摩擦力，水平向左</a:t>
            </a:r>
            <a:endParaRPr lang="zh-CN" altLang="zh-CN" sz="1050" kern="100" dirty="0">
              <a:effectLst/>
              <a:latin typeface="宋体"/>
              <a:cs typeface="Courier New"/>
            </a:endParaRPr>
          </a:p>
        </p:txBody>
      </p:sp>
      <p:sp>
        <p:nvSpPr>
          <p:cNvPr id="15" name="TextBox 1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8" name="TextBox 17"/>
          <p:cNvSpPr txBox="1"/>
          <p:nvPr/>
        </p:nvSpPr>
        <p:spPr>
          <a:xfrm>
            <a:off x="185110" y="512295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TextBox 18"/>
          <p:cNvSpPr txBox="1"/>
          <p:nvPr/>
        </p:nvSpPr>
        <p:spPr>
          <a:xfrm>
            <a:off x="185110" y="574421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4098" name="Picture 2" descr="\\贾文\贾文\源文件\同步\物理 人教 必修1 新课标\3-9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985" y="1701602"/>
            <a:ext cx="3532421" cy="14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101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p:bldP spid="18" grpId="1"/>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三、摩擦力的分析与计算</a:t>
            </a:r>
          </a:p>
        </p:txBody>
      </p:sp>
      <p:sp>
        <p:nvSpPr>
          <p:cNvPr id="12" name="矩形 11"/>
          <p:cNvSpPr/>
          <p:nvPr/>
        </p:nvSpPr>
        <p:spPr>
          <a:xfrm>
            <a:off x="437263" y="693490"/>
            <a:ext cx="9114327"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把一个重为</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的物体，用一个水平力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kt</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k</a:t>
            </a:r>
            <a:r>
              <a:rPr lang="zh-CN" altLang="zh-CN" sz="2800" kern="100" dirty="0">
                <a:latin typeface="Times New Roman"/>
                <a:ea typeface="华文细黑"/>
                <a:cs typeface="Times New Roman"/>
              </a:rPr>
              <a:t>为恒量，</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为时间</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压在竖直的足够高的平整的墙上，</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4</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示，从</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开始物体所受的摩擦力</a:t>
            </a:r>
            <a:r>
              <a:rPr lang="en-US" altLang="zh-CN" sz="2800" i="1" kern="100" dirty="0" err="1">
                <a:latin typeface="Times New Roman"/>
                <a:ea typeface="华文细黑"/>
                <a:cs typeface="Courier New"/>
              </a:rPr>
              <a:t>F</a:t>
            </a:r>
            <a:r>
              <a:rPr lang="en-US" altLang="zh-CN" sz="2800" kern="100" baseline="-25000" dirty="0" err="1">
                <a:latin typeface="Times New Roman"/>
                <a:ea typeface="华文细黑"/>
                <a:cs typeface="Courier New"/>
              </a:rPr>
              <a:t>f</a:t>
            </a:r>
            <a:r>
              <a:rPr lang="zh-CN" altLang="zh-CN" sz="2800" kern="100" dirty="0">
                <a:latin typeface="Times New Roman"/>
                <a:ea typeface="华文细黑"/>
                <a:cs typeface="Times New Roman"/>
              </a:rPr>
              <a:t>随</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的变化关系是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pic>
        <p:nvPicPr>
          <p:cNvPr id="5122" name="Picture 2" descr="\\贾文\贾文\源文件\同步\物理 人教 必修1 新课标\3-9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641" y="886865"/>
            <a:ext cx="1768189" cy="293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466098" y="386184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4</a:t>
            </a:r>
            <a:endParaRPr lang="zh-CN" altLang="en-US" dirty="0"/>
          </a:p>
        </p:txBody>
      </p:sp>
      <p:pic>
        <p:nvPicPr>
          <p:cNvPr id="5123" name="Picture 3" descr="\\贾文\贾文\源文件\同步\物理 人教 必修1 新课标\3-9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950" y="2751242"/>
            <a:ext cx="6040472" cy="401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TextBox 7"/>
          <p:cNvSpPr txBox="1"/>
          <p:nvPr/>
        </p:nvSpPr>
        <p:spPr>
          <a:xfrm>
            <a:off x="4871070" y="419140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TextBox 9">
            <a:hlinkClick r:id="rId4"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524820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矩形 7"/>
          <p:cNvSpPr/>
          <p:nvPr/>
        </p:nvSpPr>
        <p:spPr>
          <a:xfrm>
            <a:off x="363845" y="676047"/>
            <a:ext cx="11368651" cy="5262979"/>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a:t>
            </a:r>
            <a:r>
              <a:rPr lang="zh-CN" altLang="zh-CN" sz="2800" b="1" kern="100" dirty="0">
                <a:solidFill>
                  <a:srgbClr val="002060"/>
                </a:solidFill>
                <a:latin typeface="Times New Roman"/>
                <a:ea typeface="华文细黑"/>
                <a:cs typeface="Times New Roman"/>
              </a:rPr>
              <a:t>　</a:t>
            </a:r>
            <a:r>
              <a:rPr lang="zh-CN" altLang="zh-CN" sz="2800" kern="100" dirty="0">
                <a:solidFill>
                  <a:srgbClr val="002060"/>
                </a:solidFill>
                <a:latin typeface="Times New Roman"/>
                <a:ea typeface="华文细黑"/>
                <a:cs typeface="Times New Roman"/>
              </a:rPr>
              <a:t>由于物体受到的水平推力为</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kt</a:t>
            </a:r>
            <a:r>
              <a:rPr lang="zh-CN" altLang="zh-CN" sz="2800" kern="100" dirty="0">
                <a:solidFill>
                  <a:srgbClr val="002060"/>
                </a:solidFill>
                <a:latin typeface="Times New Roman"/>
                <a:ea typeface="华文细黑"/>
                <a:cs typeface="Times New Roman"/>
              </a:rPr>
              <a:t>，由二力平衡得，墙与物体间的弹力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kt</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当</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比较小时，物体所受的摩擦力</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小于物体的重力</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，物体将沿墙壁下滑，此时物体与墙壁间的摩擦力为滑动摩擦力，由公式可得，滑动摩擦力大小</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μkt</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当摩擦力</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大小等于重力</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时，物体有速度，不能立即停止运动，物体受到的摩擦力仍然是滑动摩擦力；随着摩擦力的增大，摩擦力将大于重力，物体做减速运动直至静止，摩擦力将变为静摩擦力，静摩擦力与正压力无关，跟重力始终平衡，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838345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 y="909514"/>
            <a:ext cx="2333534" cy="668428"/>
            <a:chOff x="164" y="341996"/>
            <a:chExt cx="2333534" cy="668428"/>
          </a:xfrm>
        </p:grpSpPr>
        <p:sp>
          <p:nvSpPr>
            <p:cNvPr id="3" name="五边形 2"/>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4" name="燕尾形 3"/>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矩形 4"/>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6" name="矩形 5"/>
          <p:cNvSpPr/>
          <p:nvPr/>
        </p:nvSpPr>
        <p:spPr>
          <a:xfrm>
            <a:off x="550590" y="1879595"/>
            <a:ext cx="10901751" cy="2817053"/>
          </a:xfrm>
          <a:prstGeom prst="rect">
            <a:avLst/>
          </a:prstGeom>
        </p:spPr>
        <p:txBody>
          <a:bodyPr>
            <a:spAutoFit/>
          </a:bodyPr>
          <a:lstStyle/>
          <a:p>
            <a:pPr algn="just">
              <a:lnSpc>
                <a:spcPts val="5500"/>
              </a:lnSpc>
              <a:spcAft>
                <a:spcPts val="0"/>
              </a:spcAft>
              <a:tabLst>
                <a:tab pos="2430780" algn="l"/>
              </a:tabLst>
            </a:pPr>
            <a:r>
              <a:rPr lang="zh-CN" altLang="zh-CN" sz="2800" kern="100" spc="100" dirty="0">
                <a:latin typeface="Times New Roman"/>
                <a:ea typeface="华文细黑"/>
                <a:cs typeface="Times New Roman"/>
              </a:rPr>
              <a:t>摩擦力的变化过程比较复杂，有些问题会涉及图象问题，分析解答</a:t>
            </a:r>
            <a:r>
              <a:rPr lang="zh-CN" altLang="zh-CN" sz="2800" kern="100" spc="-100" dirty="0">
                <a:latin typeface="Times New Roman"/>
                <a:ea typeface="华文细黑"/>
                <a:cs typeface="Times New Roman"/>
              </a:rPr>
              <a:t>此类问题关键要分析清楚摩擦力的变化情况，涉及静摩擦力的大小变</a:t>
            </a:r>
            <a:r>
              <a:rPr lang="zh-CN" altLang="zh-CN" sz="2800" kern="100" dirty="0">
                <a:latin typeface="Times New Roman"/>
                <a:ea typeface="华文细黑"/>
                <a:cs typeface="Times New Roman"/>
              </a:rPr>
              <a:t>化、</a:t>
            </a:r>
            <a:r>
              <a:rPr lang="zh-CN" altLang="zh-CN" sz="2800" kern="100" spc="100" dirty="0">
                <a:latin typeface="Times New Roman"/>
                <a:ea typeface="华文细黑"/>
                <a:cs typeface="Times New Roman"/>
              </a:rPr>
              <a:t>方向变化，静摩擦力与滑动摩擦力之间的转化，需要根据题意做出正</a:t>
            </a:r>
            <a:r>
              <a:rPr lang="zh-CN" altLang="zh-CN" sz="2800" kern="100" dirty="0">
                <a:latin typeface="Times New Roman"/>
                <a:ea typeface="华文细黑"/>
                <a:cs typeface="Times New Roman"/>
              </a:rPr>
              <a:t>确判断</a:t>
            </a:r>
            <a:r>
              <a:rPr lang="en-US" altLang="zh-CN" sz="2800" kern="100" dirty="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593863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四、物体的受力分析</a:t>
            </a:r>
          </a:p>
        </p:txBody>
      </p:sp>
      <p:sp>
        <p:nvSpPr>
          <p:cNvPr id="3" name="Rectangle 4"/>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347988" y="1024748"/>
            <a:ext cx="11435850" cy="4933017"/>
          </a:xfrm>
          <a:prstGeom prst="rect">
            <a:avLst/>
          </a:prstGeom>
        </p:spPr>
        <p:txBody>
          <a:bodyPr wrap="square">
            <a:spAutoFit/>
          </a:bodyPr>
          <a:lstStyle/>
          <a:p>
            <a:pPr algn="just">
              <a:lnSpc>
                <a:spcPts val="5500"/>
              </a:lnSpc>
              <a:spcAft>
                <a:spcPts val="0"/>
              </a:spcAft>
              <a:tabLst>
                <a:tab pos="2700655" algn="l"/>
              </a:tabLst>
            </a:pPr>
            <a:r>
              <a:rPr lang="zh-CN" altLang="zh-CN" sz="2800" b="1" kern="100" dirty="0">
                <a:latin typeface="Times New Roman"/>
                <a:ea typeface="华文细黑"/>
                <a:cs typeface="Times New Roman"/>
              </a:rPr>
              <a:t>受力分析的一般步骤：</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明确研究对象，即首先确定我们要分析哪个物体的受力情况，研究对象可以是单个物体</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质点、结点</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，也可以是两个</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或多个</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物体组成的整体</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隔离分析：将研究对象从周围物体中隔离出来，分析周围有哪些物体对它施加了力的作用</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按重力、弹力、摩擦力、其他力的顺序，依据各力的方向，画出各力的示意图</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98109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07673" y="164073"/>
            <a:ext cx="11322624"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4</a:t>
            </a:r>
            <a:r>
              <a:rPr lang="zh-CN" altLang="zh-CN" sz="2800" kern="100" dirty="0">
                <a:latin typeface="Times New Roman"/>
                <a:ea typeface="华文细黑"/>
                <a:cs typeface="Times New Roman"/>
              </a:rPr>
              <a:t>　画出图</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中物体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所受力的示意图，并写出力的名称和施力物体：</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静止，接触面光滑；</a:t>
            </a:r>
            <a:endParaRPr lang="zh-CN" altLang="zh-CN" sz="1050" kern="100" dirty="0">
              <a:effectLst/>
              <a:latin typeface="宋体"/>
              <a:cs typeface="Courier New"/>
            </a:endParaRP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矩形 2"/>
          <p:cNvSpPr/>
          <p:nvPr/>
        </p:nvSpPr>
        <p:spPr>
          <a:xfrm>
            <a:off x="5733569" y="3595018"/>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5</a:t>
            </a:r>
            <a:endParaRPr lang="zh-CN" altLang="en-US" dirty="0"/>
          </a:p>
        </p:txBody>
      </p:sp>
      <p:sp>
        <p:nvSpPr>
          <p:cNvPr id="7" name="矩形 6"/>
          <p:cNvSpPr/>
          <p:nvPr/>
        </p:nvSpPr>
        <p:spPr>
          <a:xfrm>
            <a:off x="307673" y="3940403"/>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6" name="矩形 15"/>
          <p:cNvSpPr/>
          <p:nvPr/>
        </p:nvSpPr>
        <p:spPr>
          <a:xfrm>
            <a:off x="307673" y="4506942"/>
            <a:ext cx="8307314" cy="1948739"/>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物体</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受重力</a:t>
            </a:r>
            <a:r>
              <a:rPr lang="en-US" altLang="zh-CN" sz="2800" i="1" kern="100" dirty="0">
                <a:solidFill>
                  <a:srgbClr val="002060"/>
                </a:solidFill>
                <a:latin typeface="Times New Roman"/>
                <a:ea typeface="华文细黑"/>
              </a:rPr>
              <a:t>G</a:t>
            </a:r>
            <a:r>
              <a:rPr lang="zh-CN" altLang="zh-CN" sz="2800" kern="100" dirty="0">
                <a:solidFill>
                  <a:srgbClr val="002060"/>
                </a:solidFill>
                <a:latin typeface="Times New Roman"/>
                <a:ea typeface="华文细黑"/>
                <a:cs typeface="Times New Roman"/>
              </a:rPr>
              <a:t>、推力</a:t>
            </a:r>
            <a:r>
              <a:rPr lang="en-US" altLang="zh-CN" sz="2800" i="1" kern="100" dirty="0">
                <a:solidFill>
                  <a:srgbClr val="002060"/>
                </a:solidFill>
                <a:latin typeface="Times New Roman"/>
                <a:ea typeface="华文细黑"/>
              </a:rPr>
              <a:t>F</a:t>
            </a:r>
            <a:r>
              <a:rPr lang="zh-CN" altLang="zh-CN" sz="2800" kern="100" dirty="0">
                <a:solidFill>
                  <a:srgbClr val="002060"/>
                </a:solidFill>
                <a:latin typeface="Times New Roman"/>
                <a:ea typeface="华文细黑"/>
                <a:cs typeface="Times New Roman"/>
              </a:rPr>
              <a:t>、支持力</a:t>
            </a:r>
            <a:r>
              <a:rPr lang="en-US" altLang="zh-CN" sz="2800" i="1" kern="100" dirty="0">
                <a:solidFill>
                  <a:srgbClr val="002060"/>
                </a:solidFill>
                <a:latin typeface="Times New Roman"/>
                <a:ea typeface="华文细黑"/>
              </a:rPr>
              <a:t>F</a:t>
            </a:r>
            <a:r>
              <a:rPr lang="en-US" altLang="zh-CN" sz="2800" kern="100" baseline="-25000" dirty="0">
                <a:solidFill>
                  <a:srgbClr val="002060"/>
                </a:solidFill>
                <a:latin typeface="Times New Roman"/>
                <a:ea typeface="华文细黑"/>
              </a:rPr>
              <a:t>N</a:t>
            </a:r>
            <a:r>
              <a:rPr lang="zh-CN" altLang="zh-CN" sz="2800" kern="100" dirty="0">
                <a:solidFill>
                  <a:srgbClr val="002060"/>
                </a:solidFill>
                <a:latin typeface="Times New Roman"/>
                <a:ea typeface="华文细黑"/>
                <a:cs typeface="Times New Roman"/>
              </a:rPr>
              <a:t>、墙壁对</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向左的弹力</a:t>
            </a:r>
            <a:r>
              <a:rPr lang="en-US" altLang="zh-CN" sz="2800" i="1" kern="100" dirty="0">
                <a:solidFill>
                  <a:srgbClr val="002060"/>
                </a:solidFill>
                <a:latin typeface="Times New Roman"/>
                <a:ea typeface="华文细黑"/>
              </a:rPr>
              <a:t>F</a:t>
            </a:r>
            <a:r>
              <a:rPr lang="en-US" altLang="zh-CN" sz="2800" kern="100" baseline="-25000" dirty="0">
                <a:solidFill>
                  <a:srgbClr val="002060"/>
                </a:solidFill>
                <a:latin typeface="Times New Roman"/>
                <a:ea typeface="华文细黑"/>
              </a:rPr>
              <a:t>N</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，施力物体分别是地球、推</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的物体、地面、墙壁；</a:t>
            </a:r>
            <a:endParaRPr lang="zh-CN" altLang="zh-CN" sz="2800" kern="100" dirty="0">
              <a:effectLst/>
              <a:latin typeface="宋体"/>
              <a:cs typeface="Courier New"/>
            </a:endParaRPr>
          </a:p>
        </p:txBody>
      </p:sp>
      <p:pic>
        <p:nvPicPr>
          <p:cNvPr id="6146"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 r="71386" b="54093"/>
          <a:stretch>
            <a:fillRect/>
          </a:stretch>
        </p:blipFill>
        <p:spPr bwMode="auto">
          <a:xfrm>
            <a:off x="917665" y="1672404"/>
            <a:ext cx="1655665" cy="19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24" r="69306"/>
          <a:stretch>
            <a:fillRect/>
          </a:stretch>
        </p:blipFill>
        <p:spPr bwMode="auto">
          <a:xfrm>
            <a:off x="6687813" y="1859807"/>
            <a:ext cx="1864664" cy="175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575" r="415" b="54093"/>
          <a:stretch>
            <a:fillRect/>
          </a:stretch>
        </p:blipFill>
        <p:spPr bwMode="auto">
          <a:xfrm>
            <a:off x="3658285" y="1672404"/>
            <a:ext cx="1944573" cy="19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67" t="45613" r="7196" b="-1"/>
          <a:stretch>
            <a:fillRect/>
          </a:stretch>
        </p:blipFill>
        <p:spPr bwMode="auto">
          <a:xfrm>
            <a:off x="9637432" y="1313818"/>
            <a:ext cx="1211190" cy="229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贾文\贾文\源文件\同步\物理 人教 必修1 新课标\3-95.TIF"/>
          <p:cNvPicPr>
            <a:picLocks noChangeAspect="1" noChangeArrowheads="1"/>
          </p:cNvPicPr>
          <p:nvPr/>
        </p:nvPicPr>
        <p:blipFill rotWithShape="1">
          <a:blip r:embed="rId3">
            <a:extLst>
              <a:ext uri="{28A0092B-C50C-407E-A947-70E740481C1C}">
                <a14:useLocalDpi xmlns:a14="http://schemas.microsoft.com/office/drawing/2010/main" val="0"/>
              </a:ext>
            </a:extLst>
          </a:blip>
          <a:srcRect t="13541" r="51925" b="50000"/>
          <a:stretch>
            <a:fillRect/>
          </a:stretch>
        </p:blipFill>
        <p:spPr bwMode="auto">
          <a:xfrm>
            <a:off x="8992329" y="4364381"/>
            <a:ext cx="2040892" cy="18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376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blinds(horizontal)">
                                      <p:cBhvr>
                                        <p:cTn id="21" dur="500"/>
                                        <p:tgtEl>
                                          <p:spTgt spid="61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147"/>
                                        </p:tgtEl>
                                      </p:cBhvr>
                                    </p:animEffect>
                                    <p:set>
                                      <p:cBhvr>
                                        <p:cTn id="29" dur="1" fill="hold">
                                          <p:stCondLst>
                                            <p:cond delay="499"/>
                                          </p:stCondLst>
                                        </p:cTn>
                                        <p:tgtEl>
                                          <p:spTgt spid="6147"/>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16" grpId="0"/>
      <p:bldP spid="1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6574" y="366204"/>
            <a:ext cx="11322624" cy="656846"/>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a:ea typeface="华文细黑"/>
              </a:rPr>
              <a:t>(2)</a:t>
            </a:r>
            <a:r>
              <a:rPr lang="en-US" altLang="zh-CN" sz="2800" i="1" kern="100" dirty="0">
                <a:latin typeface="Times New Roman"/>
                <a:ea typeface="华文细黑"/>
              </a:rPr>
              <a:t>A</a:t>
            </a:r>
            <a:r>
              <a:rPr lang="zh-CN" altLang="zh-CN" sz="2800" kern="100" dirty="0">
                <a:latin typeface="Times New Roman"/>
                <a:ea typeface="华文细黑"/>
                <a:cs typeface="Times New Roman"/>
              </a:rPr>
              <a:t>沿粗糙斜面上滑；</a:t>
            </a:r>
            <a:endParaRPr lang="zh-CN" altLang="zh-CN" sz="1050" kern="100" dirty="0">
              <a:effectLst/>
              <a:latin typeface="宋体"/>
              <a:cs typeface="Courier New"/>
            </a:endParaRP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7" name="矩形 6"/>
          <p:cNvSpPr/>
          <p:nvPr/>
        </p:nvSpPr>
        <p:spPr>
          <a:xfrm>
            <a:off x="406574" y="3454063"/>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6" name="矩形 15"/>
          <p:cNvSpPr/>
          <p:nvPr/>
        </p:nvSpPr>
        <p:spPr>
          <a:xfrm>
            <a:off x="406574" y="3984692"/>
            <a:ext cx="8784976" cy="2031325"/>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物体</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受竖直向下的重力</a:t>
            </a:r>
            <a:r>
              <a:rPr lang="en-US" altLang="zh-CN" sz="2800" i="1" kern="100" dirty="0">
                <a:solidFill>
                  <a:srgbClr val="002060"/>
                </a:solidFill>
                <a:latin typeface="Times New Roman"/>
                <a:ea typeface="华文细黑"/>
              </a:rPr>
              <a:t>G</a:t>
            </a:r>
            <a:r>
              <a:rPr lang="zh-CN" altLang="zh-CN" sz="2800" kern="100" dirty="0">
                <a:solidFill>
                  <a:srgbClr val="002060"/>
                </a:solidFill>
                <a:latin typeface="Times New Roman"/>
                <a:ea typeface="华文细黑"/>
                <a:cs typeface="Times New Roman"/>
              </a:rPr>
              <a:t>、垂直于斜面向上的支持力</a:t>
            </a:r>
            <a:r>
              <a:rPr lang="en-US" altLang="zh-CN" sz="2800" i="1" kern="100" dirty="0">
                <a:solidFill>
                  <a:srgbClr val="002060"/>
                </a:solidFill>
                <a:latin typeface="Times New Roman"/>
                <a:ea typeface="华文细黑"/>
              </a:rPr>
              <a:t>F</a:t>
            </a:r>
            <a:r>
              <a:rPr lang="en-US" altLang="zh-CN" sz="2800" kern="100" baseline="-25000" dirty="0">
                <a:solidFill>
                  <a:srgbClr val="002060"/>
                </a:solidFill>
                <a:latin typeface="Times New Roman"/>
                <a:ea typeface="华文细黑"/>
              </a:rPr>
              <a:t>N</a:t>
            </a:r>
            <a:r>
              <a:rPr lang="zh-CN" altLang="zh-CN" sz="2800" kern="100" dirty="0">
                <a:solidFill>
                  <a:srgbClr val="002060"/>
                </a:solidFill>
                <a:latin typeface="Times New Roman"/>
                <a:ea typeface="华文细黑"/>
                <a:cs typeface="Times New Roman"/>
              </a:rPr>
              <a:t>、沿斜面向下的滑动摩擦力</a:t>
            </a:r>
            <a:r>
              <a:rPr lang="en-US" altLang="zh-CN" sz="2800" i="1" kern="100" dirty="0" err="1">
                <a:solidFill>
                  <a:srgbClr val="002060"/>
                </a:solidFill>
                <a:latin typeface="Times New Roman"/>
                <a:ea typeface="华文细黑"/>
              </a:rPr>
              <a:t>F</a:t>
            </a:r>
            <a:r>
              <a:rPr lang="en-US" altLang="zh-CN" sz="2800" kern="100" baseline="-25000" dirty="0" err="1">
                <a:solidFill>
                  <a:srgbClr val="002060"/>
                </a:solidFill>
                <a:latin typeface="Times New Roman"/>
                <a:ea typeface="华文细黑"/>
              </a:rPr>
              <a:t>f</a:t>
            </a:r>
            <a:r>
              <a:rPr lang="zh-CN" altLang="zh-CN" sz="2800" kern="100" dirty="0">
                <a:solidFill>
                  <a:srgbClr val="002060"/>
                </a:solidFill>
                <a:latin typeface="Times New Roman"/>
                <a:ea typeface="华文细黑"/>
                <a:cs typeface="Times New Roman"/>
              </a:rPr>
              <a:t>，施力物体分别是地球、斜面、斜面；</a:t>
            </a:r>
            <a:endParaRPr lang="zh-CN" altLang="zh-CN" sz="1050" kern="100" dirty="0">
              <a:effectLst/>
              <a:latin typeface="宋体"/>
              <a:cs typeface="Courier New"/>
            </a:endParaRPr>
          </a:p>
        </p:txBody>
      </p:sp>
      <p:pic>
        <p:nvPicPr>
          <p:cNvPr id="20"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 r="71386" b="54093"/>
          <a:stretch>
            <a:fillRect/>
          </a:stretch>
        </p:blipFill>
        <p:spPr bwMode="auto">
          <a:xfrm>
            <a:off x="917665" y="1340108"/>
            <a:ext cx="1655665" cy="19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24" r="69306"/>
          <a:stretch>
            <a:fillRect/>
          </a:stretch>
        </p:blipFill>
        <p:spPr bwMode="auto">
          <a:xfrm>
            <a:off x="6687813" y="1527511"/>
            <a:ext cx="1864664" cy="175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575" r="415" b="54093"/>
          <a:stretch>
            <a:fillRect/>
          </a:stretch>
        </p:blipFill>
        <p:spPr bwMode="auto">
          <a:xfrm>
            <a:off x="3658285" y="1340108"/>
            <a:ext cx="1944573" cy="19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67" t="45613" r="7196" b="-1"/>
          <a:stretch>
            <a:fillRect/>
          </a:stretch>
        </p:blipFill>
        <p:spPr bwMode="auto">
          <a:xfrm>
            <a:off x="9637432" y="981522"/>
            <a:ext cx="1211190" cy="229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贾文\贾文\源文件\同步\物理 人教 必修1 新课标\3-95.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329" b="50000"/>
          <a:stretch>
            <a:fillRect/>
          </a:stretch>
        </p:blipFill>
        <p:spPr bwMode="auto">
          <a:xfrm>
            <a:off x="9389267" y="3899205"/>
            <a:ext cx="1858168" cy="231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8903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1769" y="957421"/>
            <a:ext cx="10625594" cy="4324261"/>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进一步熟练判定弹力的方向，能根据平衡法、假设法确定弹力的有无和方向</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进一步熟练掌握静摩擦力、滑动摩擦力方向的判定和大小的计算方法</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学会对物体进行受力分析的方法</a:t>
            </a:r>
            <a:r>
              <a:rPr lang="en-US" altLang="zh-CN" sz="2800" kern="100" dirty="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7" name="矩形 6"/>
          <p:cNvSpPr/>
          <p:nvPr/>
        </p:nvSpPr>
        <p:spPr>
          <a:xfrm>
            <a:off x="406574" y="3554646"/>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6" name="矩形 15"/>
          <p:cNvSpPr/>
          <p:nvPr/>
        </p:nvSpPr>
        <p:spPr>
          <a:xfrm>
            <a:off x="406574" y="4051469"/>
            <a:ext cx="8143627" cy="130317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物体</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受重力</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、支持力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、滑动摩擦力</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，施力物体分别是地球、水平面、水平面；</a:t>
            </a:r>
            <a:endParaRPr lang="zh-CN" altLang="zh-CN" sz="1050" kern="100" dirty="0">
              <a:effectLst/>
              <a:latin typeface="宋体"/>
              <a:cs typeface="Courier New"/>
            </a:endParaRPr>
          </a:p>
        </p:txBody>
      </p:sp>
      <p:pic>
        <p:nvPicPr>
          <p:cNvPr id="20"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 r="71386" b="54093"/>
          <a:stretch>
            <a:fillRect/>
          </a:stretch>
        </p:blipFill>
        <p:spPr bwMode="auto">
          <a:xfrm>
            <a:off x="917665" y="1340108"/>
            <a:ext cx="1655665" cy="19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24" r="69306"/>
          <a:stretch>
            <a:fillRect/>
          </a:stretch>
        </p:blipFill>
        <p:spPr bwMode="auto">
          <a:xfrm>
            <a:off x="6687813" y="1527511"/>
            <a:ext cx="1864664" cy="175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575" r="415" b="54093"/>
          <a:stretch>
            <a:fillRect/>
          </a:stretch>
        </p:blipFill>
        <p:spPr bwMode="auto">
          <a:xfrm>
            <a:off x="3658285" y="1340108"/>
            <a:ext cx="1944573" cy="19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67" t="45613" r="7196" b="-1"/>
          <a:stretch>
            <a:fillRect/>
          </a:stretch>
        </p:blipFill>
        <p:spPr bwMode="auto">
          <a:xfrm>
            <a:off x="9637432" y="981522"/>
            <a:ext cx="1211190" cy="229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406574" y="366204"/>
            <a:ext cx="11322624" cy="656846"/>
          </a:xfrm>
          <a:prstGeom prst="rect">
            <a:avLst/>
          </a:prstGeom>
        </p:spPr>
        <p:txBody>
          <a:bodyPr wrap="square">
            <a:spAutoFit/>
          </a:bodyPr>
          <a:lstStyle/>
          <a:p>
            <a:pPr lvl="0" algn="just">
              <a:lnSpc>
                <a:spcPct val="150000"/>
              </a:lnSpc>
              <a:tabLst>
                <a:tab pos="2430780" algn="l"/>
              </a:tabLst>
            </a:pPr>
            <a:r>
              <a:rPr lang="en-US" altLang="zh-CN" sz="2800" kern="100" dirty="0">
                <a:solidFill>
                  <a:prstClr val="black"/>
                </a:solidFill>
                <a:latin typeface="Times New Roman"/>
                <a:ea typeface="华文细黑"/>
              </a:rPr>
              <a:t>(3)</a:t>
            </a:r>
            <a:r>
              <a:rPr lang="en-US" altLang="zh-CN" sz="2800" i="1" kern="100" dirty="0">
                <a:solidFill>
                  <a:prstClr val="black"/>
                </a:solidFill>
                <a:latin typeface="Times New Roman"/>
                <a:ea typeface="华文细黑"/>
              </a:rPr>
              <a:t>A</a:t>
            </a:r>
            <a:r>
              <a:rPr lang="zh-CN" altLang="zh-CN" sz="2800" kern="100" dirty="0">
                <a:solidFill>
                  <a:prstClr val="black"/>
                </a:solidFill>
                <a:latin typeface="Times New Roman"/>
                <a:ea typeface="华文细黑"/>
                <a:cs typeface="Times New Roman"/>
              </a:rPr>
              <a:t>沿粗糙水平面滑行；</a:t>
            </a:r>
            <a:endParaRPr lang="zh-CN" altLang="zh-CN" sz="1050" kern="100" dirty="0">
              <a:solidFill>
                <a:prstClr val="black"/>
              </a:solidFill>
              <a:latin typeface="宋体"/>
              <a:cs typeface="Courier New"/>
            </a:endParaRPr>
          </a:p>
        </p:txBody>
      </p:sp>
      <p:pic>
        <p:nvPicPr>
          <p:cNvPr id="25" name="Picture 3" descr="\\贾文\贾文\源文件\同步\物理 人教 必修1 新课标\3-95.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935" r="47937"/>
          <a:stretch>
            <a:fillRect/>
          </a:stretch>
        </p:blipFill>
        <p:spPr bwMode="auto">
          <a:xfrm>
            <a:off x="8617881" y="4251767"/>
            <a:ext cx="2188325" cy="185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1860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7" name="矩形 6"/>
          <p:cNvSpPr/>
          <p:nvPr/>
        </p:nvSpPr>
        <p:spPr>
          <a:xfrm>
            <a:off x="406574" y="3554646"/>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6" name="矩形 15"/>
          <p:cNvSpPr/>
          <p:nvPr/>
        </p:nvSpPr>
        <p:spPr>
          <a:xfrm>
            <a:off x="406574" y="4122631"/>
            <a:ext cx="9505056" cy="1303177"/>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物体</a:t>
            </a:r>
            <a:r>
              <a:rPr lang="en-US" altLang="zh-CN" sz="2800" i="1"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受重力</a:t>
            </a:r>
            <a:r>
              <a:rPr lang="en-US" altLang="zh-CN" sz="2800" i="1" kern="100" dirty="0">
                <a:solidFill>
                  <a:srgbClr val="002060"/>
                </a:solidFill>
                <a:latin typeface="Times New Roman"/>
                <a:ea typeface="华文细黑"/>
              </a:rPr>
              <a:t>G</a:t>
            </a:r>
            <a:r>
              <a:rPr lang="zh-CN" altLang="zh-CN" sz="2800" kern="100" dirty="0">
                <a:solidFill>
                  <a:srgbClr val="002060"/>
                </a:solidFill>
                <a:latin typeface="Times New Roman"/>
                <a:ea typeface="华文细黑"/>
                <a:cs typeface="Times New Roman"/>
              </a:rPr>
              <a:t>、拉力</a:t>
            </a:r>
            <a:r>
              <a:rPr lang="en-US" altLang="zh-CN" sz="2800" i="1" kern="100" dirty="0">
                <a:solidFill>
                  <a:srgbClr val="002060"/>
                </a:solidFill>
                <a:latin typeface="Times New Roman"/>
                <a:ea typeface="华文细黑"/>
              </a:rPr>
              <a:t>F</a:t>
            </a:r>
            <a:r>
              <a:rPr lang="en-US" altLang="zh-CN" sz="2800" kern="100" baseline="-25000" dirty="0">
                <a:solidFill>
                  <a:srgbClr val="002060"/>
                </a:solidFill>
                <a:latin typeface="Times New Roman"/>
                <a:ea typeface="华文细黑"/>
              </a:rPr>
              <a:t>T</a:t>
            </a:r>
            <a:r>
              <a:rPr lang="zh-CN" altLang="zh-CN" sz="2800" kern="100" dirty="0">
                <a:solidFill>
                  <a:srgbClr val="002060"/>
                </a:solidFill>
                <a:latin typeface="Times New Roman"/>
                <a:ea typeface="华文细黑"/>
                <a:cs typeface="Times New Roman"/>
              </a:rPr>
              <a:t>、弹力</a:t>
            </a:r>
            <a:r>
              <a:rPr lang="en-US" altLang="zh-CN" sz="2800" i="1" kern="100" dirty="0">
                <a:solidFill>
                  <a:srgbClr val="002060"/>
                </a:solidFill>
                <a:latin typeface="Times New Roman"/>
                <a:ea typeface="华文细黑"/>
              </a:rPr>
              <a:t>F</a:t>
            </a:r>
            <a:r>
              <a:rPr lang="en-US" altLang="zh-CN" sz="2800" kern="100" baseline="-25000" dirty="0">
                <a:solidFill>
                  <a:srgbClr val="002060"/>
                </a:solidFill>
                <a:latin typeface="Times New Roman"/>
                <a:ea typeface="华文细黑"/>
              </a:rPr>
              <a:t>N</a:t>
            </a:r>
            <a:r>
              <a:rPr lang="zh-CN" altLang="zh-CN" sz="2800" kern="100" dirty="0">
                <a:solidFill>
                  <a:srgbClr val="002060"/>
                </a:solidFill>
                <a:latin typeface="Times New Roman"/>
                <a:ea typeface="华文细黑"/>
                <a:cs typeface="Times New Roman"/>
              </a:rPr>
              <a:t>，施力物体分别是地球、绳子、墙壁</a:t>
            </a:r>
            <a:r>
              <a:rPr lang="en-US" altLang="zh-CN" sz="2800" kern="100" dirty="0">
                <a:solidFill>
                  <a:srgbClr val="002060"/>
                </a:solidFill>
                <a:latin typeface="Times New Roman"/>
                <a:ea typeface="华文细黑"/>
              </a:rPr>
              <a:t>.</a:t>
            </a:r>
            <a:endParaRPr lang="zh-CN" altLang="zh-CN" sz="1050" kern="100" dirty="0">
              <a:effectLst/>
              <a:latin typeface="宋体"/>
              <a:cs typeface="Courier New"/>
            </a:endParaRPr>
          </a:p>
        </p:txBody>
      </p:sp>
      <p:pic>
        <p:nvPicPr>
          <p:cNvPr id="15"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 r="71386" b="54093"/>
          <a:stretch>
            <a:fillRect/>
          </a:stretch>
        </p:blipFill>
        <p:spPr bwMode="auto">
          <a:xfrm>
            <a:off x="917665" y="1340108"/>
            <a:ext cx="1655665" cy="19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24" r="69306"/>
          <a:stretch>
            <a:fillRect/>
          </a:stretch>
        </p:blipFill>
        <p:spPr bwMode="auto">
          <a:xfrm>
            <a:off x="6687813" y="1527511"/>
            <a:ext cx="1864664" cy="175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575" r="415" b="54093"/>
          <a:stretch>
            <a:fillRect/>
          </a:stretch>
        </p:blipFill>
        <p:spPr bwMode="auto">
          <a:xfrm>
            <a:off x="3658285" y="1340108"/>
            <a:ext cx="1944573" cy="19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贾文\贾文\源文件\同步\物理 人教 必修1 新课标\3-9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67" t="45613" r="7196" b="-1"/>
          <a:stretch>
            <a:fillRect/>
          </a:stretch>
        </p:blipFill>
        <p:spPr bwMode="auto">
          <a:xfrm>
            <a:off x="9637432" y="981522"/>
            <a:ext cx="1211190" cy="229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406574" y="366204"/>
            <a:ext cx="11322624" cy="656846"/>
          </a:xfrm>
          <a:prstGeom prst="rect">
            <a:avLst/>
          </a:prstGeom>
        </p:spPr>
        <p:txBody>
          <a:bodyPr wrap="square">
            <a:spAutoFit/>
          </a:bodyPr>
          <a:lstStyle/>
          <a:p>
            <a:pPr lvl="0" algn="just">
              <a:lnSpc>
                <a:spcPct val="150000"/>
              </a:lnSpc>
              <a:tabLst>
                <a:tab pos="2430780" algn="l"/>
              </a:tabLst>
            </a:pPr>
            <a:r>
              <a:rPr lang="en-US" altLang="zh-CN" sz="2800" kern="100" dirty="0">
                <a:latin typeface="Times New Roman"/>
                <a:ea typeface="华文细黑"/>
              </a:rPr>
              <a:t>(4)</a:t>
            </a:r>
            <a:r>
              <a:rPr lang="zh-CN" altLang="zh-CN" sz="2800" kern="100" dirty="0">
                <a:latin typeface="Times New Roman"/>
                <a:ea typeface="华文细黑"/>
                <a:cs typeface="Times New Roman"/>
              </a:rPr>
              <a:t>接触面光滑，</a:t>
            </a:r>
            <a:r>
              <a:rPr lang="en-US" altLang="zh-CN" sz="2800" i="1" kern="100" dirty="0">
                <a:latin typeface="Times New Roman"/>
                <a:ea typeface="华文细黑"/>
              </a:rPr>
              <a:t>A</a:t>
            </a:r>
            <a:r>
              <a:rPr lang="zh-CN" altLang="zh-CN" sz="2800" kern="100" dirty="0">
                <a:latin typeface="Times New Roman"/>
                <a:ea typeface="华文细黑"/>
                <a:cs typeface="Times New Roman"/>
              </a:rPr>
              <a:t>静止</a:t>
            </a:r>
            <a:r>
              <a:rPr lang="en-US" altLang="zh-CN" sz="2800" kern="100" dirty="0">
                <a:latin typeface="Times New Roman"/>
                <a:ea typeface="华文细黑"/>
              </a:rPr>
              <a:t>.</a:t>
            </a:r>
            <a:endParaRPr lang="zh-CN" altLang="zh-CN" sz="1050" kern="100" dirty="0">
              <a:solidFill>
                <a:prstClr val="black"/>
              </a:solidFill>
              <a:latin typeface="宋体"/>
              <a:cs typeface="Courier New"/>
            </a:endParaRPr>
          </a:p>
        </p:txBody>
      </p:sp>
      <p:pic>
        <p:nvPicPr>
          <p:cNvPr id="21" name="Picture 3" descr="\\贾文\贾文\源文件\同步\物理 人教 必修1 新课标\3-95.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554" t="51674" r="13105"/>
          <a:stretch>
            <a:fillRect/>
          </a:stretch>
        </p:blipFill>
        <p:spPr bwMode="auto">
          <a:xfrm>
            <a:off x="10104323" y="3717826"/>
            <a:ext cx="1195869" cy="251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045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16" grpId="0"/>
      <p:bldP spid="1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0092" y="4791263"/>
            <a:ext cx="11409907" cy="138499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物体受到三个力作</a:t>
            </a:r>
            <a:r>
              <a:rPr lang="zh-CN" altLang="zh-CN" sz="2800" kern="100" dirty="0" smtClean="0">
                <a:latin typeface="Times New Roman"/>
                <a:ea typeface="华文细黑"/>
                <a:cs typeface="Times New Roman"/>
              </a:rPr>
              <a:t>用</a:t>
            </a: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Courier New"/>
              </a:rPr>
              <a:t>B.</a:t>
            </a:r>
            <a:r>
              <a:rPr lang="en-US" altLang="zh-CN" sz="2800" i="1" kern="100" dirty="0" smtClean="0">
                <a:latin typeface="Times New Roman"/>
                <a:ea typeface="华文细黑"/>
                <a:cs typeface="Courier New"/>
              </a:rPr>
              <a:t>B</a:t>
            </a:r>
            <a:r>
              <a:rPr lang="zh-CN" altLang="zh-CN" sz="2800" kern="100" dirty="0">
                <a:latin typeface="Times New Roman"/>
                <a:ea typeface="华文细黑"/>
                <a:cs typeface="Times New Roman"/>
              </a:rPr>
              <a:t>物体受到三个力作用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物体受到三个力作</a:t>
            </a:r>
            <a:r>
              <a:rPr lang="zh-CN" altLang="zh-CN" sz="2800" kern="100" dirty="0" smtClean="0">
                <a:latin typeface="Times New Roman"/>
                <a:ea typeface="华文细黑"/>
                <a:cs typeface="Times New Roman"/>
              </a:rPr>
              <a:t>用</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D.</a:t>
            </a:r>
            <a:r>
              <a:rPr lang="en-US" altLang="zh-CN" sz="2800" i="1" kern="100" dirty="0" smtClean="0">
                <a:latin typeface="Times New Roman"/>
                <a:ea typeface="华文细黑"/>
                <a:cs typeface="Courier New"/>
              </a:rPr>
              <a:t>D</a:t>
            </a:r>
            <a:r>
              <a:rPr lang="zh-CN" altLang="zh-CN" sz="2800" kern="100" dirty="0">
                <a:latin typeface="Times New Roman"/>
                <a:ea typeface="华文细黑"/>
                <a:cs typeface="Times New Roman"/>
              </a:rPr>
              <a:t>物体受到三个力作用</a:t>
            </a:r>
            <a:endParaRPr lang="zh-CN" altLang="zh-CN" sz="1050" kern="100" dirty="0">
              <a:effectLst/>
              <a:latin typeface="宋体"/>
              <a:cs typeface="Courier New"/>
            </a:endParaRPr>
          </a:p>
        </p:txBody>
      </p:sp>
      <p:sp>
        <p:nvSpPr>
          <p:cNvPr id="2" name="TextBox 1">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7" name="矩形 6"/>
          <p:cNvSpPr/>
          <p:nvPr/>
        </p:nvSpPr>
        <p:spPr>
          <a:xfrm>
            <a:off x="380092" y="406093"/>
            <a:ext cx="11409907" cy="130317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针对训练</a:t>
            </a:r>
            <a:r>
              <a:rPr lang="en-US" altLang="zh-CN" sz="2800" b="1" kern="100" dirty="0">
                <a:solidFill>
                  <a:srgbClr val="0000FF"/>
                </a:solidFill>
                <a:latin typeface="Times New Roman"/>
                <a:ea typeface="华文细黑"/>
                <a:cs typeface="Courier New"/>
              </a:rPr>
              <a:t>2</a:t>
            </a:r>
            <a:r>
              <a:rPr lang="zh-CN" altLang="zh-CN" sz="2800" b="1" kern="100" dirty="0">
                <a:solidFill>
                  <a:srgbClr val="0000FF"/>
                </a:solidFill>
                <a:latin typeface="Times New Roman"/>
                <a:ea typeface="华文细黑"/>
                <a:cs typeface="Times New Roman"/>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所示，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物体沿竖直墙自由下滑，</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D</a:t>
            </a:r>
            <a:r>
              <a:rPr lang="zh-CN" altLang="zh-CN" sz="2800" kern="100" dirty="0">
                <a:latin typeface="Times New Roman"/>
                <a:ea typeface="华文细黑"/>
                <a:cs typeface="Times New Roman"/>
              </a:rPr>
              <a:t>物体均静止，各接触面均粗糙</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下列说法正确的是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9" name="矩形 8"/>
          <p:cNvSpPr/>
          <p:nvPr/>
        </p:nvSpPr>
        <p:spPr>
          <a:xfrm>
            <a:off x="5733569" y="4140870"/>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6</a:t>
            </a:r>
            <a:endParaRPr lang="zh-CN" altLang="en-US" dirty="0"/>
          </a:p>
        </p:txBody>
      </p:sp>
      <p:sp>
        <p:nvSpPr>
          <p:cNvPr id="5" name="TextBox 4"/>
          <p:cNvSpPr txBox="1"/>
          <p:nvPr/>
        </p:nvSpPr>
        <p:spPr>
          <a:xfrm>
            <a:off x="5627238" y="484963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2"/>
          <p:cNvSpPr txBox="1"/>
          <p:nvPr/>
        </p:nvSpPr>
        <p:spPr>
          <a:xfrm>
            <a:off x="226638" y="548084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4" name="图片 1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pic>
        <p:nvPicPr>
          <p:cNvPr id="8194" name="Picture 2" descr="\\贾文\贾文\源文件\同步\物理 人教 必修1 新课标\3-96.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490" y="1942562"/>
            <a:ext cx="8021432" cy="212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911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5" grpId="0"/>
      <p:bldP spid="5" grpId="1"/>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634171" y="745178"/>
            <a:ext cx="10901751" cy="4759893"/>
          </a:xfrm>
          <a:prstGeom prst="rect">
            <a:avLst/>
          </a:prstGeom>
        </p:spPr>
        <p:txBody>
          <a:bodyPr>
            <a:spAutoFit/>
          </a:bodyPr>
          <a:lstStyle/>
          <a:p>
            <a:pPr algn="just">
              <a:lnSpc>
                <a:spcPts val="5300"/>
              </a:lnSpc>
              <a:spcAft>
                <a:spcPts val="0"/>
              </a:spcAft>
              <a:tabLst>
                <a:tab pos="2700655" algn="l"/>
              </a:tabLst>
            </a:pPr>
            <a:r>
              <a:rPr lang="zh-CN" altLang="zh-CN" sz="2800" b="1" kern="100" dirty="0">
                <a:solidFill>
                  <a:srgbClr val="0000FF"/>
                </a:solidFill>
                <a:latin typeface="Times New Roman"/>
                <a:ea typeface="华文细黑"/>
                <a:cs typeface="Times New Roman"/>
              </a:rPr>
              <a:t>解析</a:t>
            </a:r>
            <a:r>
              <a:rPr lang="zh-CN" altLang="zh-CN" sz="2800" b="1" kern="100" dirty="0">
                <a:solidFill>
                  <a:srgbClr val="002060"/>
                </a:solidFill>
                <a:latin typeface="Times New Roman"/>
                <a:ea typeface="华文细黑"/>
                <a:cs typeface="Times New Roman"/>
              </a:rPr>
              <a:t>　</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物体沿竖直墙自由下滑，</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自由</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说明物体</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与竖直墙之间没有弹力和摩擦力，因此</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只受重力作用，故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选项错误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300"/>
              </a:lnSpc>
              <a:spcAft>
                <a:spcPts val="0"/>
              </a:spcAft>
              <a:tabLst>
                <a:tab pos="2700655" algn="l"/>
              </a:tabLst>
            </a:pPr>
            <a:r>
              <a:rPr lang="en-US" altLang="zh-CN" sz="2800" i="1" kern="100" dirty="0" smtClean="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物体处于静止状态，受到重力、弹力、摩擦力三个力的作用，故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300"/>
              </a:lnSpc>
              <a:spcAft>
                <a:spcPts val="0"/>
              </a:spcAft>
              <a:tabLst>
                <a:tab pos="2700655" algn="l"/>
              </a:tabLst>
            </a:pPr>
            <a:r>
              <a:rPr lang="en-US" altLang="zh-CN" sz="2800" i="1" kern="100" dirty="0" smtClean="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物体受到重力和两个绳子的拉力，故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300"/>
              </a:lnSpc>
              <a:spcAft>
                <a:spcPts val="0"/>
              </a:spcAft>
              <a:tabLst>
                <a:tab pos="2700655" algn="l"/>
              </a:tabLst>
            </a:pPr>
            <a:r>
              <a:rPr lang="en-US" altLang="zh-CN" sz="2800" i="1" kern="100" dirty="0" smtClean="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物体处于静止状态，受到重力、支持力、绳子的拉力和摩擦力四个力的作用，故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4" name="图片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284213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750"/>
                                        <p:tgtEl>
                                          <p:spTgt spid="3">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3" descr="C:\Users\Administrator\Desktop\用！！！\风景图片\新图！\3运动会\timg (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85" r="18485"/>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descr="\\贾文\贾文\源文件\同步\物理 人教 必修1 新课标\3-98.TI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2887" y="4379392"/>
            <a:ext cx="6184638" cy="198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矩形 11"/>
          <p:cNvSpPr/>
          <p:nvPr/>
        </p:nvSpPr>
        <p:spPr>
          <a:xfrm>
            <a:off x="369583" y="35893"/>
            <a:ext cx="11390287" cy="2062079"/>
          </a:xfrm>
          <a:prstGeom prst="rect">
            <a:avLst/>
          </a:prstGeom>
        </p:spPr>
        <p:txBody>
          <a:bodyPr wrap="square" lIns="121898" tIns="60948" rIns="121898" bIns="60948">
            <a:spAutoFit/>
          </a:bodyPr>
          <a:lstStyle/>
          <a:p>
            <a:pPr algn="just">
              <a:lnSpc>
                <a:spcPct val="150000"/>
              </a:lnSpc>
              <a:spcAft>
                <a:spcPts val="0"/>
              </a:spcAft>
              <a:tabLst>
                <a:tab pos="2430780" algn="l"/>
              </a:tabLst>
            </a:pPr>
            <a:r>
              <a:rPr lang="en-US" altLang="zh-CN" sz="2800" kern="100" dirty="0">
                <a:latin typeface="Times New Roman"/>
                <a:ea typeface="华文细黑"/>
              </a:rPr>
              <a:t>1.</a:t>
            </a:r>
            <a:r>
              <a:rPr lang="en-US" altLang="zh-CN" sz="2800" b="1" kern="100" spc="-100" dirty="0">
                <a:latin typeface="Times New Roman"/>
                <a:ea typeface="华文细黑"/>
              </a:rPr>
              <a:t>(</a:t>
            </a:r>
            <a:r>
              <a:rPr lang="zh-CN" altLang="zh-CN" sz="2800" b="1" kern="100" spc="-100" dirty="0">
                <a:latin typeface="Times New Roman"/>
                <a:ea typeface="华文细黑"/>
                <a:cs typeface="Times New Roman"/>
              </a:rPr>
              <a:t>弹力方向的判断</a:t>
            </a:r>
            <a:r>
              <a:rPr lang="en-US" altLang="zh-CN" sz="2800" b="1" kern="100" spc="-100" dirty="0">
                <a:latin typeface="Times New Roman"/>
                <a:ea typeface="华文细黑"/>
              </a:rPr>
              <a:t>)</a:t>
            </a:r>
            <a:r>
              <a:rPr lang="zh-CN" altLang="zh-CN" sz="2800" kern="100" spc="-100" dirty="0">
                <a:latin typeface="Times New Roman"/>
                <a:ea typeface="华文细黑"/>
                <a:cs typeface="Times New Roman"/>
              </a:rPr>
              <a:t>分别画出图</a:t>
            </a:r>
            <a:r>
              <a:rPr lang="en-US" altLang="zh-CN" sz="2800" kern="100" spc="-100" dirty="0">
                <a:latin typeface="Times New Roman"/>
                <a:ea typeface="华文细黑"/>
              </a:rPr>
              <a:t>7</a:t>
            </a:r>
            <a:r>
              <a:rPr lang="zh-CN" altLang="zh-CN" sz="2800" kern="100" spc="-100" dirty="0">
                <a:latin typeface="Times New Roman"/>
                <a:ea typeface="华文细黑"/>
                <a:cs typeface="Times New Roman"/>
              </a:rPr>
              <a:t>中小球的受力示意图</a:t>
            </a:r>
            <a:r>
              <a:rPr lang="en-US" altLang="zh-CN" sz="2800" kern="100" spc="-100" dirty="0">
                <a:latin typeface="Times New Roman"/>
                <a:ea typeface="华文细黑"/>
              </a:rPr>
              <a:t>.(</a:t>
            </a:r>
            <a:r>
              <a:rPr lang="zh-CN" altLang="zh-CN" sz="2800" kern="100" spc="-100" dirty="0">
                <a:latin typeface="Times New Roman"/>
                <a:ea typeface="华文细黑"/>
                <a:cs typeface="Times New Roman"/>
              </a:rPr>
              <a:t>图甲中小球用细绳</a:t>
            </a:r>
            <a:r>
              <a:rPr lang="zh-CN" altLang="zh-CN" sz="2800" kern="100" spc="100" dirty="0">
                <a:latin typeface="Times New Roman"/>
                <a:ea typeface="华文细黑"/>
                <a:cs typeface="Times New Roman"/>
              </a:rPr>
              <a:t>悬</a:t>
            </a:r>
            <a:r>
              <a:rPr lang="zh-CN" altLang="zh-CN" sz="2800" kern="100" spc="-100" dirty="0">
                <a:latin typeface="Times New Roman"/>
                <a:ea typeface="华文细黑"/>
                <a:cs typeface="Times New Roman"/>
              </a:rPr>
              <a:t>挂着静止在光滑的斜面上，乙中小球用细绳挂着静止在桌角上，丙中小</a:t>
            </a:r>
            <a:r>
              <a:rPr lang="zh-CN" altLang="zh-CN" sz="2800" kern="100" dirty="0">
                <a:latin typeface="Times New Roman"/>
                <a:ea typeface="华文细黑"/>
                <a:cs typeface="Times New Roman"/>
              </a:rPr>
              <a:t>球固定在杆上</a:t>
            </a:r>
            <a:r>
              <a:rPr lang="en-US" altLang="zh-CN" sz="2800" kern="100" dirty="0">
                <a:latin typeface="Times New Roman"/>
                <a:ea typeface="华文细黑"/>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矩形 2"/>
          <p:cNvSpPr/>
          <p:nvPr/>
        </p:nvSpPr>
        <p:spPr>
          <a:xfrm>
            <a:off x="5733569" y="3612545"/>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7</a:t>
            </a:r>
            <a:endParaRPr lang="zh-CN" altLang="en-US" dirty="0"/>
          </a:p>
        </p:txBody>
      </p:sp>
      <p:sp>
        <p:nvSpPr>
          <p:cNvPr id="5" name="矩形 4"/>
          <p:cNvSpPr/>
          <p:nvPr/>
        </p:nvSpPr>
        <p:spPr>
          <a:xfrm>
            <a:off x="369583" y="3861842"/>
            <a:ext cx="2698175" cy="656077"/>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如图所示</a:t>
            </a:r>
            <a:endParaRPr lang="zh-CN" altLang="zh-CN" sz="2800" kern="100" dirty="0">
              <a:effectLst/>
              <a:latin typeface="宋体"/>
              <a:cs typeface="Courier New"/>
            </a:endParaRPr>
          </a:p>
        </p:txBody>
      </p:sp>
      <p:pic>
        <p:nvPicPr>
          <p:cNvPr id="9218" name="Picture 2" descr="\\贾文\贾文\源文件\同步\物理 人教 必修1 新课标\3-97.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0844" y="1547426"/>
            <a:ext cx="6868724" cy="205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1">
            <a:hlinkClick r:id="rId8"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blinds(horizontal)">
                                      <p:cBhvr>
                                        <p:cTn id="10" dur="500"/>
                                        <p:tgtEl>
                                          <p:spTgt spid="92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219"/>
                                        </p:tgtEl>
                                      </p:cBhvr>
                                    </p:animEffect>
                                    <p:set>
                                      <p:cBhvr>
                                        <p:cTn id="18" dur="1" fill="hold">
                                          <p:stCondLst>
                                            <p:cond delay="499"/>
                                          </p:stCondLst>
                                        </p:cTn>
                                        <p:tgtEl>
                                          <p:spTgt spid="921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a:off x="365046" y="4525293"/>
            <a:ext cx="11418792"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因两个物体都处于静止状态，故所受的摩擦力均为静摩擦力；对物体</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受力分析可知：</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N</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整体受力分析，由平衡条件可知：</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，解得</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N</a:t>
            </a:r>
            <a:r>
              <a:rPr lang="zh-CN" altLang="zh-CN" sz="2800" kern="100" dirty="0">
                <a:solidFill>
                  <a:srgbClr val="002060"/>
                </a:solidFill>
                <a:latin typeface="Times New Roman"/>
                <a:ea typeface="华文细黑"/>
                <a:cs typeface="Times New Roman"/>
              </a:rPr>
              <a:t>，故选项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6" name="矩形 5"/>
          <p:cNvSpPr/>
          <p:nvPr/>
        </p:nvSpPr>
        <p:spPr>
          <a:xfrm>
            <a:off x="365046" y="3925426"/>
            <a:ext cx="10793813" cy="738664"/>
          </a:xfrm>
          <a:prstGeom prst="rect">
            <a:avLst/>
          </a:prstGeom>
        </p:spPr>
        <p:txBody>
          <a:bodyPr>
            <a:spAutoFit/>
          </a:bodyPr>
          <a:lstStyle/>
          <a:p>
            <a:pPr lvl="0" algn="just">
              <a:lnSpc>
                <a:spcPct val="150000"/>
              </a:lnSpc>
            </a:pPr>
            <a:r>
              <a:rPr lang="en-US" altLang="zh-CN" sz="2800" kern="100" dirty="0">
                <a:solidFill>
                  <a:prstClr val="black"/>
                </a:solidFill>
                <a:latin typeface="Times New Roman"/>
                <a:ea typeface="华文细黑"/>
                <a:cs typeface="Courier New"/>
              </a:rPr>
              <a:t>A.3 N,6 </a:t>
            </a:r>
            <a:r>
              <a:rPr lang="en-US" altLang="zh-CN" sz="2800" kern="100" dirty="0" smtClean="0">
                <a:solidFill>
                  <a:prstClr val="black"/>
                </a:solidFill>
                <a:latin typeface="Times New Roman"/>
                <a:ea typeface="华文细黑"/>
                <a:cs typeface="Courier New"/>
              </a:rPr>
              <a:t>N</a:t>
            </a:r>
            <a:r>
              <a:rPr lang="en-US" altLang="zh-CN" sz="2800" kern="100" dirty="0">
                <a:solidFill>
                  <a:prstClr val="black"/>
                </a:solidFill>
                <a:latin typeface="Times New Roman"/>
                <a:ea typeface="华文细黑"/>
                <a:cs typeface="Times New Roman"/>
              </a:rPr>
              <a:t>	</a:t>
            </a:r>
            <a:r>
              <a:rPr lang="en-US" altLang="zh-CN" sz="2800" kern="100" dirty="0">
                <a:solidFill>
                  <a:prstClr val="black"/>
                </a:solidFill>
                <a:latin typeface="Times New Roman"/>
                <a:ea typeface="华文细黑"/>
                <a:cs typeface="Courier New"/>
              </a:rPr>
              <a:t>B.1 N,2 </a:t>
            </a:r>
            <a:r>
              <a:rPr lang="en-US" altLang="zh-CN" sz="2800" kern="100" dirty="0" smtClean="0">
                <a:solidFill>
                  <a:prstClr val="black"/>
                </a:solidFill>
                <a:latin typeface="Times New Roman"/>
                <a:ea typeface="华文细黑"/>
                <a:cs typeface="Courier New"/>
              </a:rPr>
              <a:t>N</a:t>
            </a:r>
            <a:r>
              <a:rPr lang="en-US" altLang="zh-CN" sz="1050" kern="100" dirty="0" smtClean="0">
                <a:solidFill>
                  <a:prstClr val="black"/>
                </a:solidFill>
                <a:latin typeface="宋体"/>
                <a:cs typeface="Courier New"/>
              </a:rPr>
              <a:t>	</a:t>
            </a:r>
            <a:r>
              <a:rPr lang="en-US" altLang="zh-CN" sz="2800" kern="100" dirty="0" smtClean="0">
                <a:solidFill>
                  <a:prstClr val="black"/>
                </a:solidFill>
                <a:latin typeface="Times New Roman"/>
                <a:ea typeface="华文细黑"/>
                <a:cs typeface="Courier New"/>
              </a:rPr>
              <a:t>C.1 </a:t>
            </a:r>
            <a:r>
              <a:rPr lang="en-US" altLang="zh-CN" sz="2800" kern="100" dirty="0">
                <a:solidFill>
                  <a:prstClr val="black"/>
                </a:solidFill>
                <a:latin typeface="Times New Roman"/>
                <a:ea typeface="华文细黑"/>
                <a:cs typeface="Courier New"/>
              </a:rPr>
              <a:t>N,1 N 	D.0 N,1 N</a:t>
            </a:r>
            <a:endParaRPr lang="zh-CN" altLang="zh-CN" sz="1050" kern="100" dirty="0">
              <a:solidFill>
                <a:prstClr val="black"/>
              </a:solidFill>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0" name="矩形 19"/>
          <p:cNvSpPr/>
          <p:nvPr/>
        </p:nvSpPr>
        <p:spPr>
          <a:xfrm>
            <a:off x="365046" y="35258"/>
            <a:ext cx="11418792" cy="198026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摩擦力的分析与计算</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8</a:t>
            </a:r>
            <a:r>
              <a:rPr lang="zh-CN" altLang="zh-CN" sz="2800" kern="100" dirty="0">
                <a:latin typeface="Times New Roman"/>
                <a:ea typeface="华文细黑"/>
                <a:cs typeface="Times New Roman"/>
              </a:rPr>
              <a:t>所示，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两物体重力都等于</a:t>
            </a:r>
            <a:r>
              <a:rPr lang="en-US" altLang="zh-CN" sz="2800" kern="100" dirty="0">
                <a:latin typeface="Times New Roman"/>
                <a:ea typeface="华文细黑"/>
                <a:cs typeface="Courier New"/>
              </a:rPr>
              <a:t>10 N</a:t>
            </a:r>
            <a:r>
              <a:rPr lang="zh-CN" altLang="zh-CN" sz="2800" kern="100" dirty="0">
                <a:latin typeface="Times New Roman"/>
                <a:ea typeface="华文细黑"/>
                <a:cs typeface="Times New Roman"/>
              </a:rPr>
              <a:t>，各接</a:t>
            </a:r>
            <a:r>
              <a:rPr lang="zh-CN" altLang="zh-CN" sz="2800" kern="100" spc="-100" dirty="0">
                <a:latin typeface="Times New Roman"/>
                <a:ea typeface="华文细黑"/>
                <a:cs typeface="Times New Roman"/>
              </a:rPr>
              <a:t>触面间的动摩擦因数都等于</a:t>
            </a:r>
            <a:r>
              <a:rPr lang="en-US" altLang="zh-CN" sz="2800" kern="100" spc="-100" dirty="0">
                <a:latin typeface="Times New Roman"/>
                <a:ea typeface="华文细黑"/>
                <a:cs typeface="Courier New"/>
              </a:rPr>
              <a:t>0.3, </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1</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1 N </a:t>
            </a:r>
            <a:r>
              <a:rPr lang="zh-CN" altLang="zh-CN" sz="2800" kern="100" spc="-100" dirty="0">
                <a:latin typeface="Times New Roman"/>
                <a:ea typeface="华文细黑"/>
                <a:cs typeface="Times New Roman"/>
              </a:rPr>
              <a:t>和</a:t>
            </a:r>
            <a:r>
              <a:rPr lang="zh-CN" altLang="zh-CN" sz="2800" kern="100" spc="-100" dirty="0">
                <a:latin typeface="宋体"/>
                <a:ea typeface="Times New Roman"/>
                <a:cs typeface="Courier New"/>
              </a:rPr>
              <a:t> </a:t>
            </a:r>
            <a:r>
              <a:rPr lang="en-US" altLang="zh-CN" sz="2800" i="1" kern="100" spc="-100" dirty="0">
                <a:latin typeface="宋体"/>
                <a:ea typeface="Times New Roman"/>
                <a:cs typeface="Courier New"/>
              </a:rPr>
              <a:t>F</a:t>
            </a:r>
            <a:r>
              <a:rPr lang="en-US" altLang="zh-CN" sz="2800" kern="100" spc="-100" baseline="-25000" dirty="0">
                <a:latin typeface="宋体"/>
                <a:ea typeface="Times New Roman"/>
                <a:cs typeface="Courier New"/>
              </a:rPr>
              <a:t>2</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2 N</a:t>
            </a:r>
            <a:r>
              <a:rPr lang="zh-CN" altLang="zh-CN" sz="2800" kern="100" spc="-100" dirty="0">
                <a:latin typeface="Times New Roman"/>
                <a:ea typeface="华文细黑"/>
                <a:cs typeface="Times New Roman"/>
              </a:rPr>
              <a:t>的两个水平力分别作</a:t>
            </a:r>
            <a:r>
              <a:rPr lang="zh-CN" altLang="zh-CN" sz="2800" kern="100" dirty="0">
                <a:latin typeface="Times New Roman"/>
                <a:ea typeface="华文细黑"/>
                <a:cs typeface="Times New Roman"/>
              </a:rPr>
              <a:t>用</a:t>
            </a:r>
            <a:r>
              <a:rPr lang="zh-CN" altLang="zh-CN" sz="2800" kern="100" spc="-100" dirty="0">
                <a:latin typeface="Times New Roman"/>
                <a:ea typeface="华文细黑"/>
                <a:cs typeface="Times New Roman"/>
              </a:rPr>
              <a:t>在</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和</a:t>
            </a:r>
            <a:r>
              <a:rPr lang="en-US" altLang="zh-CN" sz="2800" i="1" kern="100" spc="-100" dirty="0">
                <a:latin typeface="Times New Roman"/>
                <a:ea typeface="华文细黑"/>
                <a:cs typeface="Courier New"/>
              </a:rPr>
              <a:t>B</a:t>
            </a:r>
            <a:r>
              <a:rPr lang="zh-CN" altLang="zh-CN" sz="2800" kern="100" spc="-100" dirty="0">
                <a:latin typeface="Times New Roman"/>
                <a:ea typeface="华文细黑"/>
                <a:cs typeface="Times New Roman"/>
              </a:rPr>
              <a:t>上，</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B</a:t>
            </a:r>
            <a:r>
              <a:rPr lang="zh-CN" altLang="zh-CN" sz="2800" kern="100" spc="-100" dirty="0">
                <a:latin typeface="Times New Roman"/>
                <a:ea typeface="华文细黑"/>
                <a:cs typeface="Times New Roman"/>
              </a:rPr>
              <a:t>均静止，则</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受的摩擦力和地面对</a:t>
            </a:r>
            <a:r>
              <a:rPr lang="en-US" altLang="zh-CN" sz="2800" i="1" kern="100" spc="-100" dirty="0">
                <a:latin typeface="Times New Roman"/>
                <a:ea typeface="华文细黑"/>
                <a:cs typeface="Courier New"/>
              </a:rPr>
              <a:t>B</a:t>
            </a:r>
            <a:r>
              <a:rPr lang="zh-CN" altLang="zh-CN" sz="2800" kern="100" spc="-100" dirty="0">
                <a:latin typeface="Times New Roman"/>
                <a:ea typeface="华文细黑"/>
                <a:cs typeface="Times New Roman"/>
              </a:rPr>
              <a:t>的摩擦力大小分别为</a:t>
            </a:r>
            <a:r>
              <a:rPr lang="zh-CN" altLang="zh-CN" sz="2800" kern="100" spc="-100" dirty="0">
                <a:latin typeface="宋体"/>
                <a:ea typeface="Times New Roman"/>
                <a:cs typeface="Courier New"/>
              </a:rPr>
              <a:t> </a:t>
            </a:r>
            <a:endParaRPr lang="en-US" altLang="zh-CN" sz="1050" kern="100" spc="-100" dirty="0">
              <a:latin typeface="宋体"/>
              <a:cs typeface="Courier New"/>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6" name="TextBox 2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5733569" y="3441110"/>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sp>
        <p:nvSpPr>
          <p:cNvPr id="22" name="TextBox 21"/>
          <p:cNvSpPr txBox="1"/>
          <p:nvPr/>
        </p:nvSpPr>
        <p:spPr>
          <a:xfrm>
            <a:off x="5099678" y="396521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0242" name="Picture 2" descr="\\贾文\贾文\源文件\同步\物理 人教 必修1 新课标\3-99.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908" y="2078118"/>
            <a:ext cx="3308597" cy="136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 restart="whenNotActive" fill="hold" evtFilter="cancelBubble" nodeType="interactiveSeq">
                <p:stCondLst>
                  <p:cond evt="onClick" delay="0">
                    <p:tgtEl>
                      <p:spTgt spid="2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7" grpId="0"/>
      <p:bldP spid="17" grpId="1"/>
      <p:bldP spid="22" grpId="0"/>
      <p:bldP spid="22"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3" descr="\\贾文\贾文\源文件\同步\物理 人教 必修1 新课标\3-101.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2783" b="48053"/>
          <a:stretch>
            <a:fillRect/>
          </a:stretch>
        </p:blipFill>
        <p:spPr bwMode="auto">
          <a:xfrm>
            <a:off x="535895" y="3409474"/>
            <a:ext cx="2370639" cy="278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贾文\贾文\源文件\同步\物理 人教 必修1 新课标\3-101.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947" r="62648"/>
          <a:stretch>
            <a:fillRect/>
          </a:stretch>
        </p:blipFill>
        <p:spPr bwMode="auto">
          <a:xfrm>
            <a:off x="6427275" y="3607117"/>
            <a:ext cx="2379251" cy="25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贾文\贾文\源文件\同步\物理 人教 必修1 新课标\3-101.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968" b="48053"/>
          <a:stretch>
            <a:fillRect/>
          </a:stretch>
        </p:blipFill>
        <p:spPr bwMode="auto">
          <a:xfrm>
            <a:off x="3487462" y="3409474"/>
            <a:ext cx="2358885" cy="278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贾文\贾文\源文件\同步\物理 人教 必修1 新课标\3-101.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510" t="51947"/>
          <a:stretch>
            <a:fillRect/>
          </a:stretch>
        </p:blipFill>
        <p:spPr bwMode="auto">
          <a:xfrm>
            <a:off x="9387454" y="3607117"/>
            <a:ext cx="2324376" cy="25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6" name="矩形 15"/>
          <p:cNvSpPr/>
          <p:nvPr/>
        </p:nvSpPr>
        <p:spPr>
          <a:xfrm>
            <a:off x="329726" y="45418"/>
            <a:ext cx="11526120"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摩擦力的分析与计算</a:t>
            </a:r>
            <a:r>
              <a:rPr lang="en-US" altLang="zh-CN" sz="2800" b="1" kern="100" spc="-100" dirty="0">
                <a:latin typeface="Times New Roman"/>
                <a:ea typeface="华文细黑"/>
                <a:cs typeface="Courier New"/>
              </a:rPr>
              <a:t>)</a:t>
            </a:r>
            <a:r>
              <a:rPr lang="zh-CN" altLang="zh-CN" sz="2800" kern="100" spc="-100" dirty="0">
                <a:latin typeface="Times New Roman"/>
                <a:ea typeface="华文细黑"/>
                <a:cs typeface="Times New Roman"/>
              </a:rPr>
              <a:t>如图</a:t>
            </a:r>
            <a:r>
              <a:rPr lang="en-US" altLang="zh-CN" sz="2800" kern="100" spc="-100" dirty="0">
                <a:latin typeface="Times New Roman"/>
                <a:ea typeface="华文细黑"/>
                <a:cs typeface="Courier New"/>
              </a:rPr>
              <a:t>9</a:t>
            </a:r>
            <a:r>
              <a:rPr lang="zh-CN" altLang="zh-CN" sz="2800" kern="100" spc="-100" dirty="0">
                <a:latin typeface="Times New Roman"/>
                <a:ea typeface="华文细黑"/>
                <a:cs typeface="Times New Roman"/>
              </a:rPr>
              <a:t>所示，物体</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的质量为</a:t>
            </a:r>
            <a:r>
              <a:rPr lang="en-US" altLang="zh-CN" sz="2800" kern="100" spc="-100" dirty="0">
                <a:latin typeface="Times New Roman"/>
                <a:ea typeface="华文细黑"/>
                <a:cs typeface="Courier New"/>
              </a:rPr>
              <a:t>1 kg</a:t>
            </a:r>
            <a:r>
              <a:rPr lang="zh-CN" altLang="zh-CN" sz="2800" kern="100" spc="-100" dirty="0">
                <a:latin typeface="Times New Roman"/>
                <a:ea typeface="华文细黑"/>
                <a:cs typeface="Times New Roman"/>
              </a:rPr>
              <a:t>，置于水平地面上，</a:t>
            </a:r>
            <a:r>
              <a:rPr lang="zh-CN" altLang="zh-CN" sz="2800" kern="100" dirty="0">
                <a:latin typeface="Times New Roman"/>
                <a:ea typeface="华文细黑"/>
                <a:cs typeface="Times New Roman"/>
              </a:rPr>
              <a:t>物体与地面间的动摩擦因数</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0.2</a:t>
            </a:r>
            <a:r>
              <a:rPr lang="zh-CN" altLang="zh-CN" sz="2800" kern="100" dirty="0">
                <a:latin typeface="Times New Roman"/>
                <a:ea typeface="华文细黑"/>
                <a:cs typeface="Times New Roman"/>
              </a:rPr>
              <a:t>，从</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开始，物体以一定的初速度</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向右滑行的同时，受到一个水平向左、大小</a:t>
            </a:r>
            <a:r>
              <a:rPr lang="zh-CN" altLang="zh-CN" sz="2800" kern="100" dirty="0" smtClean="0">
                <a:latin typeface="Times New Roman"/>
                <a:ea typeface="华文细黑"/>
                <a:cs typeface="Times New Roman"/>
              </a:rPr>
              <a:t>恒为</a:t>
            </a:r>
            <a:r>
              <a:rPr lang="en-US" altLang="zh-CN" sz="2800" i="1" kern="100" dirty="0" smtClean="0">
                <a:latin typeface="Times New Roman"/>
                <a:ea typeface="华文细黑"/>
                <a:cs typeface="Courier New"/>
              </a:rPr>
              <a:t>F</a:t>
            </a:r>
            <a:r>
              <a:rPr lang="en-US" altLang="zh-CN" sz="2800" kern="100" baseline="-25000" dirty="0" smtClean="0">
                <a:latin typeface="Times New Roman"/>
                <a:ea typeface="华文细黑"/>
                <a:cs typeface="Courier New"/>
              </a:rPr>
              <a:t>0</a:t>
            </a:r>
          </a:p>
          <a:p>
            <a:pPr algn="just">
              <a:lnSpc>
                <a:spcPct val="150000"/>
              </a:lnSpc>
              <a:spcAft>
                <a:spcPts val="0"/>
              </a:spcAft>
              <a:tabLst>
                <a:tab pos="2700655" algn="l"/>
              </a:tabLst>
            </a:pPr>
            <a:r>
              <a:rPr lang="zh-CN" altLang="zh-CN" sz="2800" kern="100" spc="-100" dirty="0" smtClean="0">
                <a:latin typeface="Times New Roman"/>
                <a:ea typeface="华文细黑"/>
                <a:cs typeface="Times New Roman"/>
              </a:rPr>
              <a:t>＝</a:t>
            </a:r>
            <a:r>
              <a:rPr lang="en-US" altLang="zh-CN" sz="2800" kern="100" spc="-100" dirty="0">
                <a:latin typeface="Times New Roman"/>
                <a:ea typeface="华文细黑"/>
                <a:cs typeface="Courier New"/>
              </a:rPr>
              <a:t>1 N</a:t>
            </a:r>
            <a:r>
              <a:rPr lang="zh-CN" altLang="zh-CN" sz="2800" kern="100" spc="-100" dirty="0">
                <a:latin typeface="Times New Roman"/>
                <a:ea typeface="华文细黑"/>
                <a:cs typeface="Times New Roman"/>
              </a:rPr>
              <a:t>的作用力，则反映物体受到的摩擦力</a:t>
            </a:r>
            <a:r>
              <a:rPr lang="en-US" altLang="zh-CN" sz="2800" i="1" kern="100" spc="-100" dirty="0" err="1" smtClean="0">
                <a:latin typeface="Times New Roman"/>
                <a:ea typeface="华文细黑"/>
                <a:cs typeface="Courier New"/>
              </a:rPr>
              <a:t>F</a:t>
            </a:r>
            <a:r>
              <a:rPr lang="en-US" altLang="zh-CN" sz="2800" kern="100" spc="-100" baseline="-25000" dirty="0" err="1" smtClean="0">
                <a:latin typeface="Times New Roman"/>
                <a:ea typeface="华文细黑"/>
                <a:cs typeface="Courier New"/>
              </a:rPr>
              <a:t>f</a:t>
            </a:r>
            <a:r>
              <a:rPr lang="zh-CN" altLang="zh-CN" sz="2800" kern="100" spc="-100" dirty="0" smtClean="0">
                <a:latin typeface="Times New Roman"/>
                <a:ea typeface="华文细黑"/>
                <a:cs typeface="Times New Roman"/>
              </a:rPr>
              <a:t>随时间</a:t>
            </a:r>
            <a:endParaRPr lang="en-US" altLang="zh-CN" sz="2800" kern="100" spc="-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spc="-100" dirty="0" smtClean="0">
                <a:latin typeface="Times New Roman"/>
                <a:ea typeface="华文细黑"/>
                <a:cs typeface="Times New Roman"/>
              </a:rPr>
              <a:t>变化</a:t>
            </a:r>
            <a:r>
              <a:rPr lang="zh-CN" altLang="zh-CN" sz="2800" kern="100" spc="-100" dirty="0">
                <a:latin typeface="Times New Roman"/>
                <a:ea typeface="华文细黑"/>
                <a:cs typeface="Times New Roman"/>
              </a:rPr>
              <a:t>的图象是图中的</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取向右为正方向，</a:t>
            </a:r>
            <a:r>
              <a:rPr lang="en-US" altLang="zh-CN" sz="2800" i="1" kern="100" spc="-100" dirty="0">
                <a:latin typeface="Times New Roman"/>
                <a:ea typeface="华文细黑"/>
                <a:cs typeface="Courier New"/>
              </a:rPr>
              <a:t>g</a:t>
            </a:r>
            <a:r>
              <a:rPr lang="zh-CN" altLang="zh-CN" sz="2800" kern="100" spc="-100" dirty="0" smtClean="0">
                <a:latin typeface="Times New Roman"/>
                <a:ea typeface="华文细黑"/>
                <a:cs typeface="Times New Roman"/>
              </a:rPr>
              <a:t>取</a:t>
            </a:r>
            <a:r>
              <a:rPr lang="en-US" altLang="zh-CN" sz="2800" kern="100" spc="-100" dirty="0" smtClean="0">
                <a:latin typeface="Times New Roman"/>
                <a:ea typeface="华文细黑"/>
                <a:cs typeface="Courier New"/>
              </a:rPr>
              <a:t>10 </a:t>
            </a:r>
            <a:r>
              <a:rPr lang="en-US" altLang="zh-CN" sz="2800" kern="100" spc="-100" dirty="0">
                <a:latin typeface="Times New Roman"/>
                <a:ea typeface="华文细黑"/>
                <a:cs typeface="Courier New"/>
              </a:rPr>
              <a:t>N/kg) </a:t>
            </a:r>
            <a:endParaRPr lang="zh-CN" altLang="zh-CN" sz="1050" kern="100" spc="-100" dirty="0">
              <a:effectLst/>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7"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0" name="矩形 19"/>
          <p:cNvSpPr/>
          <p:nvPr/>
        </p:nvSpPr>
        <p:spPr>
          <a:xfrm>
            <a:off x="9710929" y="2862827"/>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9</a:t>
            </a:r>
            <a:endParaRPr lang="zh-CN" altLang="en-US" dirty="0"/>
          </a:p>
        </p:txBody>
      </p:sp>
      <p:sp>
        <p:nvSpPr>
          <p:cNvPr id="17" name="TextBox 16"/>
          <p:cNvSpPr txBox="1"/>
          <p:nvPr/>
        </p:nvSpPr>
        <p:spPr>
          <a:xfrm>
            <a:off x="7129246" y="567781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1266" name="Picture 2" descr="\\贾文\贾文\源文件\同步\物理 人教 必修1 新课标\3-100.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9302" y="1495738"/>
            <a:ext cx="3366529" cy="138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6" name="矩形 15"/>
          <p:cNvSpPr/>
          <p:nvPr/>
        </p:nvSpPr>
        <p:spPr>
          <a:xfrm>
            <a:off x="499217" y="1446083"/>
            <a:ext cx="11187139" cy="2847807"/>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物体向右滑动时，受到地面向左的滑动摩擦力，由</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f1</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μmg</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f1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 N</a:t>
            </a:r>
            <a:r>
              <a:rPr lang="zh-CN" altLang="zh-CN" sz="2800" kern="100" dirty="0">
                <a:solidFill>
                  <a:srgbClr val="002060"/>
                </a:solidFill>
                <a:latin typeface="Times New Roman"/>
                <a:ea typeface="华文细黑"/>
                <a:cs typeface="Times New Roman"/>
              </a:rPr>
              <a:t>；物体静止后，因受到向左的拉力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N&lt;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f1</a:t>
            </a:r>
            <a:r>
              <a:rPr lang="zh-CN" altLang="zh-CN" sz="2800" kern="100" dirty="0">
                <a:solidFill>
                  <a:srgbClr val="002060"/>
                </a:solidFill>
                <a:latin typeface="Times New Roman"/>
                <a:ea typeface="华文细黑"/>
                <a:cs typeface="Times New Roman"/>
              </a:rPr>
              <a:t>，故物体</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不再运动</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由二力平衡可知，物体受到向右的静摩擦力，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f2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N</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27"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883627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贾文\贾文\源文件\同步\物理 人教 必修1 新课标\3-10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519" y="1223085"/>
            <a:ext cx="2813943" cy="221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822085" y="3463529"/>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10</a:t>
            </a:r>
            <a:endParaRPr lang="zh-CN" altLang="en-US" dirty="0"/>
          </a:p>
        </p:txBody>
      </p:sp>
      <p:sp>
        <p:nvSpPr>
          <p:cNvPr id="17" name="矩形 16"/>
          <p:cNvSpPr/>
          <p:nvPr/>
        </p:nvSpPr>
        <p:spPr>
          <a:xfrm>
            <a:off x="319566" y="297141"/>
            <a:ext cx="11526120" cy="400107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物体的受力分析</a:t>
            </a:r>
            <a:r>
              <a:rPr lang="en-US" altLang="zh-CN" sz="2800" b="1"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10</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示，在水平桌面上叠放着木块</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，水平力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推动两个木块一起做匀速直线运动，下列说法正确的是</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受</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个力，</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受</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个力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受</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个力，</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受</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个力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受</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个力，</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受</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个力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受</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个力，</a:t>
            </a:r>
            <a:r>
              <a:rPr lang="en-US" altLang="zh-CN" sz="2800" i="1" kern="100" dirty="0">
                <a:latin typeface="Times New Roman"/>
                <a:ea typeface="华文细黑"/>
                <a:cs typeface="Courier New"/>
              </a:rPr>
              <a:t>Q</a:t>
            </a:r>
            <a:r>
              <a:rPr lang="zh-CN" altLang="zh-CN" sz="2800" kern="100" dirty="0">
                <a:latin typeface="Times New Roman"/>
                <a:ea typeface="华文细黑"/>
                <a:cs typeface="Times New Roman"/>
              </a:rPr>
              <a:t>受</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个</a:t>
            </a:r>
            <a:r>
              <a:rPr lang="zh-CN" altLang="zh-CN" sz="2800" kern="100" dirty="0" smtClean="0">
                <a:latin typeface="Times New Roman"/>
                <a:ea typeface="华文细黑"/>
                <a:cs typeface="Times New Roman"/>
              </a:rPr>
              <a:t>力</a:t>
            </a:r>
            <a:endParaRPr lang="zh-CN" altLang="zh-CN" sz="1050" kern="100" dirty="0">
              <a:latin typeface="宋体"/>
              <a:cs typeface="Courier New"/>
            </a:endParaRPr>
          </a:p>
        </p:txBody>
      </p:sp>
      <p:sp>
        <p:nvSpPr>
          <p:cNvPr id="24"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5" name="矩形 4"/>
          <p:cNvSpPr/>
          <p:nvPr/>
        </p:nvSpPr>
        <p:spPr>
          <a:xfrm>
            <a:off x="319566" y="4144933"/>
            <a:ext cx="11526120"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两木块一起做匀速直线运动，</a:t>
            </a:r>
            <a:r>
              <a:rPr lang="en-US" altLang="zh-CN" sz="2800" i="1" kern="100" dirty="0">
                <a:solidFill>
                  <a:srgbClr val="002060"/>
                </a:solidFill>
                <a:latin typeface="Times New Roman"/>
                <a:ea typeface="华文细黑"/>
                <a:cs typeface="Courier New"/>
              </a:rPr>
              <a:t>P</a:t>
            </a:r>
            <a:r>
              <a:rPr lang="zh-CN" altLang="zh-CN" sz="2800" kern="100" dirty="0">
                <a:solidFill>
                  <a:srgbClr val="002060"/>
                </a:solidFill>
                <a:latin typeface="Times New Roman"/>
                <a:ea typeface="华文细黑"/>
                <a:cs typeface="Times New Roman"/>
              </a:rPr>
              <a:t>不受摩擦力，只受到重力和</a:t>
            </a:r>
            <a:r>
              <a:rPr lang="en-US" altLang="zh-CN" sz="2800" i="1" kern="100" dirty="0">
                <a:solidFill>
                  <a:srgbClr val="002060"/>
                </a:solidFill>
                <a:latin typeface="Times New Roman"/>
                <a:ea typeface="华文细黑"/>
                <a:cs typeface="Courier New"/>
              </a:rPr>
              <a:t>Q</a:t>
            </a:r>
            <a:r>
              <a:rPr lang="zh-CN" altLang="zh-CN" sz="2800" kern="100" dirty="0">
                <a:solidFill>
                  <a:srgbClr val="002060"/>
                </a:solidFill>
                <a:latin typeface="Times New Roman"/>
                <a:ea typeface="华文细黑"/>
                <a:cs typeface="Times New Roman"/>
              </a:rPr>
              <a:t>的支持力；以</a:t>
            </a:r>
            <a:r>
              <a:rPr lang="en-US" altLang="zh-CN" sz="2800" i="1" kern="100" dirty="0">
                <a:solidFill>
                  <a:srgbClr val="002060"/>
                </a:solidFill>
                <a:latin typeface="Times New Roman"/>
                <a:ea typeface="华文细黑"/>
                <a:cs typeface="Courier New"/>
              </a:rPr>
              <a:t>P</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Q</a:t>
            </a:r>
            <a:r>
              <a:rPr lang="zh-CN" altLang="zh-CN" sz="2800" kern="100" dirty="0">
                <a:solidFill>
                  <a:srgbClr val="002060"/>
                </a:solidFill>
                <a:latin typeface="Times New Roman"/>
                <a:ea typeface="华文细黑"/>
                <a:cs typeface="Times New Roman"/>
              </a:rPr>
              <a:t>整体为研究对象，由平衡条件可知</a:t>
            </a:r>
            <a:r>
              <a:rPr lang="en-US" altLang="zh-CN" sz="2800" i="1" kern="100" dirty="0">
                <a:solidFill>
                  <a:srgbClr val="002060"/>
                </a:solidFill>
                <a:latin typeface="Times New Roman"/>
                <a:ea typeface="华文细黑"/>
                <a:cs typeface="Courier New"/>
              </a:rPr>
              <a:t>Q</a:t>
            </a:r>
            <a:r>
              <a:rPr lang="zh-CN" altLang="zh-CN" sz="2800" kern="100" dirty="0">
                <a:solidFill>
                  <a:srgbClr val="002060"/>
                </a:solidFill>
                <a:latin typeface="Times New Roman"/>
                <a:ea typeface="华文细黑"/>
                <a:cs typeface="Times New Roman"/>
              </a:rPr>
              <a:t>必定受到地面的摩擦力作用，</a:t>
            </a:r>
            <a:r>
              <a:rPr lang="en-US" altLang="zh-CN" sz="2800" i="1" kern="100" dirty="0">
                <a:solidFill>
                  <a:srgbClr val="002060"/>
                </a:solidFill>
                <a:latin typeface="Times New Roman"/>
                <a:ea typeface="华文细黑"/>
                <a:cs typeface="Courier New"/>
              </a:rPr>
              <a:t>Q</a:t>
            </a:r>
            <a:r>
              <a:rPr lang="zh-CN" altLang="zh-CN" sz="2800" kern="100" dirty="0">
                <a:solidFill>
                  <a:srgbClr val="002060"/>
                </a:solidFill>
                <a:latin typeface="Times New Roman"/>
                <a:ea typeface="华文细黑"/>
                <a:cs typeface="Times New Roman"/>
              </a:rPr>
              <a:t>共受到</a:t>
            </a:r>
            <a:r>
              <a:rPr lang="en-US" altLang="zh-CN" sz="2800" kern="100" dirty="0">
                <a:solidFill>
                  <a:srgbClr val="002060"/>
                </a:solidFill>
                <a:latin typeface="Times New Roman"/>
                <a:ea typeface="华文细黑"/>
                <a:cs typeface="Courier New"/>
              </a:rPr>
              <a:t>5</a:t>
            </a:r>
            <a:r>
              <a:rPr lang="zh-CN" altLang="zh-CN" sz="2800" kern="100" dirty="0">
                <a:solidFill>
                  <a:srgbClr val="002060"/>
                </a:solidFill>
                <a:latin typeface="Times New Roman"/>
                <a:ea typeface="华文细黑"/>
                <a:cs typeface="Times New Roman"/>
              </a:rPr>
              <a:t>个力</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重力、压力、支持力、摩擦力、推力</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4" name="TextBox 13"/>
          <p:cNvSpPr txBox="1"/>
          <p:nvPr/>
        </p:nvSpPr>
        <p:spPr>
          <a:xfrm>
            <a:off x="200710" y="289997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5"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5" grpId="0"/>
      <p:bldP spid="5" grpId="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7" name="矩形 16"/>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18" name="表格 17"/>
          <p:cNvGraphicFramePr>
            <a:graphicFrameLocks noGrp="1"/>
          </p:cNvGraphicFramePr>
          <p:nvPr>
            <p:extLst>
              <p:ext uri="{D42A27DB-BD31-4B8C-83A1-F6EECF244321}">
                <p14:modId xmlns:p14="http://schemas.microsoft.com/office/powerpoint/2010/main" val="2020984027"/>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6102000">
                  <a:extLst>
                    <a:ext uri="{9D8B030D-6E8A-4147-A177-3AD203B41FA5}">
                      <a16:colId xmlns:a16="http://schemas.microsoft.com/office/drawing/2014/main" xmlns="" val="1008561275"/>
                    </a:ext>
                  </a:extLst>
                </a:gridCol>
                <a:gridCol w="6102000"/>
              </a:tblGrid>
              <a:tr h="1116000">
                <a:tc>
                  <a:txBody>
                    <a:bodyPr/>
                    <a:lstStyle/>
                    <a:p>
                      <a:pPr algn="ctr"/>
                      <a:endParaRPr lang="zh-CN" altLang="en-US" dirty="0"/>
                    </a:p>
                  </a:txBody>
                  <a:tcPr>
                    <a:noFill/>
                  </a:tcPr>
                </a:tc>
                <a:tc>
                  <a:txBody>
                    <a:bodyPr/>
                    <a:lstStyle/>
                    <a:p>
                      <a:pPr algn="ctr"/>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19" name="TextBox 24">
            <a:hlinkClick r:id="rId4" action="ppaction://hlinksldjump"/>
          </p:cNvPr>
          <p:cNvSpPr txBox="1"/>
          <p:nvPr/>
        </p:nvSpPr>
        <p:spPr>
          <a:xfrm>
            <a:off x="127374" y="2656924"/>
            <a:ext cx="5850544"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重点探究</a:t>
            </a: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a:t>
            </a:r>
            <a:r>
              <a:rPr lang="zh-CN" altLang="en-US" sz="1800" dirty="0">
                <a:solidFill>
                  <a:prstClr val="black">
                    <a:lumMod val="65000"/>
                    <a:lumOff val="35000"/>
                  </a:prstClr>
                </a:solidFill>
                <a:latin typeface="微软雅黑" pitchFamily="34" charset="-122"/>
                <a:ea typeface="微软雅黑" pitchFamily="34" charset="-122"/>
              </a:rPr>
              <a:t>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20" name="TextBox 25">
            <a:hlinkClick r:id="rId5" action="ppaction://hlinksldjump"/>
          </p:cNvPr>
          <p:cNvSpPr txBox="1"/>
          <p:nvPr/>
        </p:nvSpPr>
        <p:spPr>
          <a:xfrm>
            <a:off x="6204039" y="2656924"/>
            <a:ext cx="5850544"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7" name="矩形 16"/>
          <p:cNvSpPr/>
          <p:nvPr/>
        </p:nvSpPr>
        <p:spPr>
          <a:xfrm>
            <a:off x="393246" y="208866"/>
            <a:ext cx="11342960" cy="400107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5.</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摩擦力大小的计算</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11</a:t>
            </a:r>
            <a:r>
              <a:rPr lang="zh-CN" altLang="zh-CN" sz="2800" kern="100" dirty="0">
                <a:latin typeface="Times New Roman"/>
                <a:ea typeface="华文细黑"/>
                <a:cs typeface="Times New Roman"/>
              </a:rPr>
              <a:t>所示，一个质量为</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kg</a:t>
            </a:r>
            <a:r>
              <a:rPr lang="zh-CN" altLang="zh-CN" sz="2800" kern="100" dirty="0">
                <a:latin typeface="Times New Roman"/>
                <a:ea typeface="华文细黑"/>
                <a:cs typeface="Times New Roman"/>
              </a:rPr>
              <a:t>的物体放在粗糙水平面上，物体与水平面间的动摩擦因数</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0.2</a:t>
            </a:r>
            <a:r>
              <a:rPr lang="zh-CN" altLang="zh-CN" sz="2800" kern="100" dirty="0">
                <a:latin typeface="Times New Roman"/>
                <a:ea typeface="华文细黑"/>
                <a:cs typeface="Times New Roman"/>
              </a:rPr>
              <a:t>，用一条质量不计的细绳绕过定滑轮和一个质量为</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0.1 kg</a:t>
            </a:r>
            <a:r>
              <a:rPr lang="zh-CN" altLang="zh-CN" sz="2800" kern="100" dirty="0">
                <a:latin typeface="Times New Roman"/>
                <a:ea typeface="华文细黑"/>
                <a:cs typeface="Times New Roman"/>
              </a:rPr>
              <a:t>的小桶相连，已知：</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受到的最大静摩擦力</a:t>
            </a:r>
            <a:r>
              <a:rPr lang="en-US" altLang="zh-CN" sz="2800" i="1" kern="100" dirty="0" err="1">
                <a:latin typeface="Times New Roman"/>
                <a:ea typeface="华文细黑"/>
                <a:cs typeface="Courier New"/>
              </a:rPr>
              <a:t>F</a:t>
            </a:r>
            <a:r>
              <a:rPr lang="en-US" altLang="zh-CN" sz="2800" kern="100" baseline="-25000" dirty="0" err="1">
                <a:latin typeface="Times New Roman"/>
                <a:ea typeface="华文细黑"/>
                <a:cs typeface="Courier New"/>
              </a:rPr>
              <a:t>max</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4.5 N</a:t>
            </a:r>
            <a:r>
              <a:rPr lang="zh-CN" altLang="zh-CN" sz="2800" kern="100" dirty="0">
                <a:latin typeface="Times New Roman"/>
                <a:ea typeface="华文细黑"/>
                <a:cs typeface="Times New Roman"/>
              </a:rPr>
              <a:t>，物体与定滑轮间的细绳水平，滑轮上的摩擦不计，</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N/kg</a:t>
            </a:r>
            <a:r>
              <a:rPr lang="zh-CN" altLang="zh-CN" sz="2800" kern="100" dirty="0">
                <a:latin typeface="Times New Roman"/>
                <a:ea typeface="华文细黑"/>
                <a:cs typeface="Times New Roman"/>
              </a:rPr>
              <a:t>，求在以下情况中，</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受到的摩擦力的大小</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只挂</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处于静止状态时</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3314" name="Picture 2" descr="\\贾文\贾文\源文件\同步\物理 人教 必修1 新课标\3-105.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7934" y="3614450"/>
            <a:ext cx="3182881" cy="215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9497969" y="5663198"/>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11</a:t>
            </a:r>
            <a:endParaRPr lang="zh-CN" altLang="en-US" dirty="0"/>
          </a:p>
        </p:txBody>
      </p:sp>
      <p:sp>
        <p:nvSpPr>
          <p:cNvPr id="3" name="矩形 2"/>
          <p:cNvSpPr/>
          <p:nvPr/>
        </p:nvSpPr>
        <p:spPr>
          <a:xfrm>
            <a:off x="393246" y="4200942"/>
            <a:ext cx="179087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 N</a:t>
            </a:r>
            <a:endParaRPr lang="zh-CN" altLang="en-US" sz="2800" dirty="0"/>
          </a:p>
        </p:txBody>
      </p:sp>
      <p:sp>
        <p:nvSpPr>
          <p:cNvPr id="6" name="矩形 5"/>
          <p:cNvSpPr/>
          <p:nvPr/>
        </p:nvSpPr>
        <p:spPr>
          <a:xfrm>
            <a:off x="393246" y="4728527"/>
            <a:ext cx="7713061" cy="138499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因为</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0</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N&lt;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max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处于静止状态，受静摩擦力作用，由二力平衡得</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0</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 N.</a:t>
            </a:r>
            <a:endParaRPr lang="zh-CN" altLang="zh-CN" sz="2800" kern="100" dirty="0">
              <a:effectLst/>
              <a:latin typeface="宋体"/>
              <a:cs typeface="Courier New"/>
            </a:endParaRPr>
          </a:p>
        </p:txBody>
      </p:sp>
      <p:sp>
        <p:nvSpPr>
          <p:cNvPr id="18"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Tree>
    <p:extLst>
      <p:ext uri="{BB962C8B-B14F-4D97-AF65-F5344CB8AC3E}">
        <p14:creationId xmlns:p14="http://schemas.microsoft.com/office/powerpoint/2010/main" val="1771073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 grpId="0"/>
      <p:bldP spid="3" grpId="1"/>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7" name="矩形 16"/>
          <p:cNvSpPr/>
          <p:nvPr/>
        </p:nvSpPr>
        <p:spPr>
          <a:xfrm>
            <a:off x="414892" y="439366"/>
            <a:ext cx="7773581"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只挂</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但在</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上再放一个</a:t>
            </a:r>
            <a:r>
              <a:rPr lang="en-US" altLang="zh-CN" sz="2800" i="1" kern="100" dirty="0">
                <a:latin typeface="Times New Roman"/>
                <a:ea typeface="华文细黑"/>
                <a:cs typeface="Courier New"/>
              </a:rPr>
              <a:t>M</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 kg</a:t>
            </a:r>
            <a:r>
              <a:rPr lang="zh-CN" altLang="zh-CN" sz="2800" kern="100" dirty="0">
                <a:latin typeface="Times New Roman"/>
                <a:ea typeface="华文细黑"/>
                <a:cs typeface="Times New Roman"/>
              </a:rPr>
              <a:t>的物体时；</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3" name="Picture 2" descr="\\贾文\贾文\源文件\同步\物理 人教 必修1 新课标\3-105.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7477" y="700241"/>
            <a:ext cx="3182881" cy="215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414892" y="1219022"/>
            <a:ext cx="179087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 N</a:t>
            </a:r>
            <a:endParaRPr lang="zh-CN" altLang="en-US" sz="2800" dirty="0"/>
          </a:p>
        </p:txBody>
      </p:sp>
      <p:sp>
        <p:nvSpPr>
          <p:cNvPr id="15" name="矩形 14"/>
          <p:cNvSpPr/>
          <p:nvPr/>
        </p:nvSpPr>
        <p:spPr>
          <a:xfrm>
            <a:off x="414892" y="1746607"/>
            <a:ext cx="7713061"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在</a:t>
            </a:r>
            <a:r>
              <a:rPr lang="en-US" altLang="zh-CN" sz="2800" i="1" kern="100" dirty="0">
                <a:solidFill>
                  <a:srgbClr val="002060"/>
                </a:solidFill>
                <a:latin typeface="Times New Roman"/>
                <a:ea typeface="华文细黑"/>
              </a:rPr>
              <a:t>M</a:t>
            </a:r>
            <a:r>
              <a:rPr lang="zh-CN" altLang="zh-CN" sz="2800" kern="100" dirty="0">
                <a:solidFill>
                  <a:srgbClr val="002060"/>
                </a:solidFill>
                <a:latin typeface="Times New Roman"/>
                <a:ea typeface="华文细黑"/>
                <a:cs typeface="Times New Roman"/>
              </a:rPr>
              <a:t>上再放一个</a:t>
            </a:r>
            <a:r>
              <a:rPr lang="en-US" altLang="zh-CN" sz="2800" i="1" kern="100" dirty="0">
                <a:solidFill>
                  <a:srgbClr val="002060"/>
                </a:solidFill>
                <a:latin typeface="Times New Roman"/>
                <a:ea typeface="华文细黑"/>
              </a:rPr>
              <a:t>M</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3 kg</a:t>
            </a:r>
            <a:r>
              <a:rPr lang="zh-CN" altLang="zh-CN" sz="2800" kern="100" dirty="0">
                <a:solidFill>
                  <a:srgbClr val="002060"/>
                </a:solidFill>
                <a:latin typeface="Times New Roman"/>
                <a:ea typeface="华文细黑"/>
                <a:cs typeface="Times New Roman"/>
              </a:rPr>
              <a:t>的物体，</a:t>
            </a:r>
            <a:r>
              <a:rPr lang="en-US" altLang="zh-CN" sz="2800" i="1" kern="100" dirty="0">
                <a:solidFill>
                  <a:srgbClr val="002060"/>
                </a:solidFill>
                <a:latin typeface="Times New Roman"/>
                <a:ea typeface="华文细黑"/>
              </a:rPr>
              <a:t>M</a:t>
            </a:r>
            <a:r>
              <a:rPr lang="zh-CN" altLang="zh-CN" sz="2800" kern="100" dirty="0">
                <a:solidFill>
                  <a:srgbClr val="002060"/>
                </a:solidFill>
                <a:latin typeface="Times New Roman"/>
                <a:ea typeface="华文细黑"/>
                <a:cs typeface="Times New Roman"/>
              </a:rPr>
              <a:t>仍静止，仍受静摩擦力</a:t>
            </a:r>
            <a:r>
              <a:rPr lang="en-US" altLang="zh-CN" sz="2800" i="1" kern="100" dirty="0">
                <a:solidFill>
                  <a:srgbClr val="002060"/>
                </a:solidFill>
                <a:latin typeface="Times New Roman"/>
                <a:ea typeface="华文细黑"/>
              </a:rPr>
              <a:t>F</a:t>
            </a:r>
            <a:r>
              <a:rPr lang="en-US" altLang="zh-CN" sz="2800" kern="100" baseline="-25000" dirty="0">
                <a:solidFill>
                  <a:srgbClr val="002060"/>
                </a:solidFill>
                <a:latin typeface="Times New Roman"/>
                <a:ea typeface="华文细黑"/>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F</a:t>
            </a:r>
            <a:r>
              <a:rPr lang="en-US" altLang="zh-CN" sz="2800" kern="100" baseline="-25000" dirty="0">
                <a:solidFill>
                  <a:srgbClr val="002060"/>
                </a:solidFill>
                <a:latin typeface="Times New Roman"/>
                <a:ea typeface="华文细黑"/>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m</a:t>
            </a:r>
            <a:r>
              <a:rPr lang="en-US" altLang="zh-CN" sz="2800" kern="100" baseline="-25000" dirty="0">
                <a:solidFill>
                  <a:srgbClr val="002060"/>
                </a:solidFill>
                <a:latin typeface="Times New Roman"/>
                <a:ea typeface="华文细黑"/>
              </a:rPr>
              <a:t>0</a:t>
            </a:r>
            <a:r>
              <a:rPr lang="en-US" altLang="zh-CN" sz="2800" i="1" kern="100" dirty="0">
                <a:solidFill>
                  <a:srgbClr val="002060"/>
                </a:solidFill>
                <a:latin typeface="Times New Roman"/>
                <a:ea typeface="华文细黑"/>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1 N.</a:t>
            </a:r>
            <a:endParaRPr lang="zh-CN" altLang="zh-CN" sz="2800" kern="100" dirty="0">
              <a:effectLst/>
              <a:latin typeface="宋体"/>
              <a:cs typeface="Courier New"/>
            </a:endParaRPr>
          </a:p>
        </p:txBody>
      </p:sp>
      <p:sp>
        <p:nvSpPr>
          <p:cNvPr id="16" name="矩形 15"/>
          <p:cNvSpPr/>
          <p:nvPr/>
        </p:nvSpPr>
        <p:spPr>
          <a:xfrm>
            <a:off x="414892" y="3119634"/>
            <a:ext cx="7773581"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只在桶内加入</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0.33 kg</a:t>
            </a:r>
            <a:r>
              <a:rPr lang="zh-CN" altLang="zh-CN" sz="2800" kern="100" dirty="0">
                <a:latin typeface="Times New Roman"/>
                <a:ea typeface="华文细黑"/>
                <a:cs typeface="Times New Roman"/>
              </a:rPr>
              <a:t>的砂子时；</a:t>
            </a:r>
            <a:endParaRPr lang="zh-CN" altLang="zh-CN" sz="1050" kern="100" dirty="0">
              <a:effectLst/>
              <a:latin typeface="宋体"/>
              <a:cs typeface="Courier New"/>
            </a:endParaRPr>
          </a:p>
        </p:txBody>
      </p:sp>
      <p:sp>
        <p:nvSpPr>
          <p:cNvPr id="18" name="矩形 17"/>
          <p:cNvSpPr/>
          <p:nvPr/>
        </p:nvSpPr>
        <p:spPr>
          <a:xfrm>
            <a:off x="414892" y="3909450"/>
            <a:ext cx="2060179"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4.3 N</a:t>
            </a:r>
            <a:endParaRPr lang="zh-CN" altLang="en-US" sz="2800" dirty="0"/>
          </a:p>
        </p:txBody>
      </p:sp>
      <p:sp>
        <p:nvSpPr>
          <p:cNvPr id="19" name="矩形 18"/>
          <p:cNvSpPr/>
          <p:nvPr/>
        </p:nvSpPr>
        <p:spPr>
          <a:xfrm>
            <a:off x="414892" y="4426875"/>
            <a:ext cx="11327236" cy="138499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因为</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4.3 N&lt;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max</a:t>
            </a:r>
            <a:r>
              <a:rPr lang="zh-CN" altLang="zh-CN" sz="2800" kern="100" dirty="0">
                <a:solidFill>
                  <a:srgbClr val="002060"/>
                </a:solidFill>
                <a:latin typeface="Times New Roman"/>
                <a:ea typeface="华文细黑"/>
                <a:cs typeface="Times New Roman"/>
              </a:rPr>
              <a:t>，故</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处于静止状态，所受静摩擦力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4.3 N.</a:t>
            </a:r>
            <a:endParaRPr lang="zh-CN" altLang="zh-CN" sz="1050" kern="100" dirty="0">
              <a:effectLst/>
              <a:latin typeface="宋体"/>
              <a:cs typeface="Courier New"/>
            </a:endParaRPr>
          </a:p>
        </p:txBody>
      </p:sp>
      <p:sp>
        <p:nvSpPr>
          <p:cNvPr id="22"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Tree>
    <p:extLst>
      <p:ext uri="{BB962C8B-B14F-4D97-AF65-F5344CB8AC3E}">
        <p14:creationId xmlns:p14="http://schemas.microsoft.com/office/powerpoint/2010/main" val="3428564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4" grpId="0"/>
      <p:bldP spid="14" grpId="1"/>
      <p:bldP spid="15" grpId="0"/>
      <p:bldP spid="15" grpId="1"/>
      <p:bldP spid="18" grpId="0"/>
      <p:bldP spid="18" grpId="1"/>
      <p:bldP spid="19" grpId="0"/>
      <p:bldP spid="19"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24" name="Rectangle 21">
            <a:hlinkClick r:id="rId4"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5"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6"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7"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7" name="矩形 16"/>
          <p:cNvSpPr/>
          <p:nvPr/>
        </p:nvSpPr>
        <p:spPr>
          <a:xfrm>
            <a:off x="414892" y="439366"/>
            <a:ext cx="7773581"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只在桶内加入</a:t>
            </a:r>
            <a:r>
              <a:rPr lang="en-US" altLang="zh-CN" sz="2800" i="1" kern="100" dirty="0">
                <a:latin typeface="Times New Roman"/>
                <a:ea typeface="华文细黑"/>
                <a:cs typeface="Courier New"/>
              </a:rPr>
              <a:t>m</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0.5 kg</a:t>
            </a:r>
            <a:r>
              <a:rPr lang="zh-CN" altLang="zh-CN" sz="2800" kern="100" dirty="0">
                <a:latin typeface="Times New Roman"/>
                <a:ea typeface="华文细黑"/>
                <a:cs typeface="Times New Roman"/>
              </a:rPr>
              <a:t>的砂子时</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2" name="Picture 2" descr="\\贾文\贾文\源文件\同步\物理 人教 必修1 新课标\3-105.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3766" y="1348313"/>
            <a:ext cx="3182881" cy="215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414892" y="3543248"/>
            <a:ext cx="179087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smtClean="0">
                <a:solidFill>
                  <a:srgbClr val="C00000"/>
                </a:solidFill>
                <a:latin typeface="Times New Roman"/>
                <a:ea typeface="华文细黑"/>
              </a:rPr>
              <a:t>4 </a:t>
            </a:r>
            <a:r>
              <a:rPr lang="en-US" altLang="zh-CN" sz="2800" kern="100" dirty="0">
                <a:solidFill>
                  <a:srgbClr val="C00000"/>
                </a:solidFill>
                <a:latin typeface="Times New Roman"/>
                <a:ea typeface="华文细黑"/>
              </a:rPr>
              <a:t>N</a:t>
            </a:r>
            <a:endParaRPr lang="zh-CN" altLang="en-US" sz="2800" dirty="0"/>
          </a:p>
        </p:txBody>
      </p:sp>
      <p:sp>
        <p:nvSpPr>
          <p:cNvPr id="14" name="矩形 13"/>
          <p:cNvSpPr/>
          <p:nvPr/>
        </p:nvSpPr>
        <p:spPr>
          <a:xfrm>
            <a:off x="414892" y="4070833"/>
            <a:ext cx="11286850" cy="138499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因为</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 N&gt;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max</a:t>
            </a:r>
            <a:r>
              <a:rPr lang="zh-CN" altLang="zh-CN" sz="2800" kern="100" dirty="0">
                <a:solidFill>
                  <a:srgbClr val="002060"/>
                </a:solidFill>
                <a:latin typeface="Times New Roman"/>
                <a:ea typeface="华文细黑"/>
                <a:cs typeface="Times New Roman"/>
              </a:rPr>
              <a:t>，故物体运动，受到滑动摩擦力作用，所以</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μF</a:t>
            </a:r>
            <a:r>
              <a:rPr lang="en-US" altLang="zh-CN" sz="2800" kern="100" baseline="-25000" dirty="0" err="1">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μMg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N.</a:t>
            </a:r>
            <a:endParaRPr lang="zh-CN" altLang="zh-CN" sz="1050" kern="100" dirty="0">
              <a:effectLst/>
              <a:latin typeface="宋体"/>
              <a:cs typeface="Courier New"/>
            </a:endParaRPr>
          </a:p>
        </p:txBody>
      </p:sp>
      <p:sp>
        <p:nvSpPr>
          <p:cNvPr id="15"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Tree>
    <p:extLst>
      <p:ext uri="{BB962C8B-B14F-4D97-AF65-F5344CB8AC3E}">
        <p14:creationId xmlns:p14="http://schemas.microsoft.com/office/powerpoint/2010/main" val="4209611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3" grpId="0"/>
      <p:bldP spid="13" grpId="1"/>
      <p:bldP spid="14" grpId="0"/>
      <p:bldP spid="14"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descr="C:\Users\Administrator\Desktop\用！！！\风景图片\新图！\3运动会\timg (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89"/>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C:\Users\Administrator\Desktop\用！！！\风景图片\新图！\3运动会\timg (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85" r="18485"/>
          <a:stretch/>
        </p:blipFill>
        <p:spPr bwMode="auto">
          <a:xfrm>
            <a:off x="8590412" y="0"/>
            <a:ext cx="3600001"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一、弹力有无及方向的判断</a:t>
            </a:r>
          </a:p>
        </p:txBody>
      </p:sp>
      <p:sp>
        <p:nvSpPr>
          <p:cNvPr id="6" name="矩形 5"/>
          <p:cNvSpPr/>
          <p:nvPr/>
        </p:nvSpPr>
        <p:spPr>
          <a:xfrm>
            <a:off x="334566" y="663010"/>
            <a:ext cx="11435850" cy="6053709"/>
          </a:xfrm>
          <a:prstGeom prst="rect">
            <a:avLst/>
          </a:prstGeom>
        </p:spPr>
        <p:txBody>
          <a:bodyPr wrap="square">
            <a:spAutoFit/>
          </a:bodyPr>
          <a:lstStyle/>
          <a:p>
            <a:pPr algn="just">
              <a:lnSpc>
                <a:spcPct val="14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条件法：</a:t>
            </a:r>
            <a:r>
              <a:rPr lang="zh-CN" altLang="zh-CN" sz="2800" kern="100" dirty="0">
                <a:latin typeface="Times New Roman"/>
                <a:ea typeface="华文细黑"/>
                <a:cs typeface="Times New Roman"/>
              </a:rPr>
              <a:t>根据物体是否直接接触并发生形变来判断，常用于形变明显的情况</a:t>
            </a:r>
            <a:r>
              <a:rPr lang="en-US" altLang="zh-CN" sz="2800" kern="100" dirty="0">
                <a:latin typeface="Times New Roman"/>
                <a:ea typeface="华文细黑"/>
                <a:cs typeface="Courier New"/>
              </a:rPr>
              <a:t>.</a:t>
            </a:r>
            <a:endParaRPr lang="zh-CN" altLang="zh-CN" sz="1000" kern="100" dirty="0">
              <a:latin typeface="宋体"/>
              <a:cs typeface="Courier New"/>
            </a:endParaRPr>
          </a:p>
          <a:p>
            <a:pPr algn="just">
              <a:lnSpc>
                <a:spcPct val="14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对于形变不明显的情况通常有以下三种方法</a:t>
            </a:r>
            <a:endParaRPr lang="zh-CN" altLang="zh-CN" sz="100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假设法：可以假设将与所研究物体接触的其他物体撤去</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看所研究物体还能否保持原来的状态，若能则无弹力，若不能，则存在弹力</a:t>
            </a:r>
            <a:r>
              <a:rPr lang="en-US" altLang="zh-CN" sz="2800" kern="100" dirty="0">
                <a:latin typeface="Times New Roman"/>
                <a:ea typeface="华文细黑"/>
                <a:cs typeface="Courier New"/>
              </a:rPr>
              <a:t>.</a:t>
            </a:r>
            <a:endParaRPr lang="zh-CN" altLang="zh-CN" sz="100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状态法：因为物体的受力必须与物体的运动状态相吻合，所以可以依据物体的运动状态由相应的规律</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如二力平衡等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来判断物体间的弹力</a:t>
            </a:r>
            <a:r>
              <a:rPr lang="en-US" altLang="zh-CN" sz="2800" kern="100" dirty="0">
                <a:latin typeface="Times New Roman"/>
                <a:ea typeface="华文细黑"/>
                <a:cs typeface="Courier New"/>
              </a:rPr>
              <a:t>.</a:t>
            </a:r>
            <a:endParaRPr lang="zh-CN" altLang="zh-CN" sz="100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替换法：可以将硬的、形变不明显的施力物体用软的易产生明显形变的物体来替换，若替换后能发生形变，则表示原接触处有弹力存在；若替换后不能发生形变，则表示原接触处无弹力存在</a:t>
            </a:r>
            <a:r>
              <a:rPr lang="en-US" altLang="zh-CN" sz="2800" kern="100" dirty="0">
                <a:latin typeface="Times New Roman"/>
                <a:ea typeface="华文细黑"/>
                <a:cs typeface="Courier New"/>
              </a:rPr>
              <a:t>.</a:t>
            </a:r>
            <a:endParaRPr lang="zh-CN" altLang="zh-CN" sz="1000" kern="100" dirty="0">
              <a:effectLst/>
              <a:latin typeface="宋体"/>
              <a:cs typeface="Courier New"/>
            </a:endParaRP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贾文\贾文\源文件\同步\物理 人教 必修1 新课标\3-88.TIF"/>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6897" y="4263410"/>
            <a:ext cx="7956619" cy="23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97628" y="189434"/>
            <a:ext cx="11232086" cy="656846"/>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rPr>
              <a:t>1</a:t>
            </a:r>
            <a:r>
              <a:rPr lang="zh-CN" altLang="zh-CN" sz="2800" kern="100" dirty="0">
                <a:latin typeface="Times New Roman"/>
                <a:ea typeface="华文细黑"/>
                <a:cs typeface="Times New Roman"/>
              </a:rPr>
              <a:t>　在图</a:t>
            </a:r>
            <a:r>
              <a:rPr lang="en-US" altLang="zh-CN" sz="2800" kern="100" dirty="0">
                <a:latin typeface="Times New Roman"/>
                <a:ea typeface="华文细黑"/>
              </a:rPr>
              <a:t>1</a:t>
            </a:r>
            <a:r>
              <a:rPr lang="zh-CN" altLang="zh-CN" sz="2800" kern="100" dirty="0">
                <a:latin typeface="Times New Roman"/>
                <a:ea typeface="华文细黑"/>
                <a:cs typeface="Times New Roman"/>
              </a:rPr>
              <a:t>中画出物体</a:t>
            </a:r>
            <a:r>
              <a:rPr lang="en-US" altLang="zh-CN" sz="2800" i="1" kern="100" dirty="0">
                <a:latin typeface="Times New Roman"/>
                <a:ea typeface="华文细黑"/>
              </a:rPr>
              <a:t>A</a:t>
            </a:r>
            <a:r>
              <a:rPr lang="zh-CN" altLang="zh-CN" sz="2800" kern="100" dirty="0">
                <a:latin typeface="Times New Roman"/>
                <a:ea typeface="华文细黑"/>
                <a:cs typeface="Times New Roman"/>
              </a:rPr>
              <a:t>所受弹力的示意图</a:t>
            </a:r>
            <a:r>
              <a:rPr lang="en-US" altLang="zh-CN" sz="2800" kern="100" dirty="0">
                <a:latin typeface="Times New Roman"/>
                <a:ea typeface="华文细黑"/>
              </a:rPr>
              <a:t>(</a:t>
            </a:r>
            <a:r>
              <a:rPr lang="zh-CN" altLang="zh-CN" sz="2800" kern="100" dirty="0">
                <a:latin typeface="Times New Roman"/>
                <a:ea typeface="华文细黑"/>
                <a:cs typeface="Times New Roman"/>
              </a:rPr>
              <a:t>已知各接触面都是光滑的</a:t>
            </a:r>
            <a:r>
              <a:rPr lang="en-US" altLang="zh-CN" sz="2800" kern="100" dirty="0">
                <a:latin typeface="Times New Roman"/>
                <a:ea typeface="华文细黑"/>
              </a:rPr>
              <a:t>).</a:t>
            </a:r>
            <a:endParaRPr lang="zh-CN" altLang="zh-CN" sz="1050" kern="100" dirty="0">
              <a:effectLst/>
              <a:latin typeface="宋体"/>
              <a:cs typeface="Courier New"/>
            </a:endParaRPr>
          </a:p>
        </p:txBody>
      </p:sp>
      <p:sp>
        <p:nvSpPr>
          <p:cNvPr id="8" name="矩形 7"/>
          <p:cNvSpPr/>
          <p:nvPr/>
        </p:nvSpPr>
        <p:spPr>
          <a:xfrm>
            <a:off x="5733569" y="3338622"/>
            <a:ext cx="723275"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
        <p:nvSpPr>
          <p:cNvPr id="10" name="矩形 9"/>
          <p:cNvSpPr/>
          <p:nvPr/>
        </p:nvSpPr>
        <p:spPr>
          <a:xfrm>
            <a:off x="297628" y="3533803"/>
            <a:ext cx="2698175" cy="656077"/>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如图所示</a:t>
            </a:r>
            <a:endParaRPr lang="zh-CN" altLang="zh-CN" sz="2800" kern="100" dirty="0">
              <a:solidFill>
                <a:srgbClr val="C00000"/>
              </a:solidFill>
              <a:effectLst/>
              <a:latin typeface="宋体"/>
              <a:cs typeface="Courier New"/>
            </a:endParaRPr>
          </a:p>
        </p:txBody>
      </p:sp>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TextBox 2">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026" name="Picture 2" descr="\\贾文\贾文\源文件\同步\物理 人教 必修1 新课标\3-87.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7921" y="1090761"/>
            <a:ext cx="7094570" cy="215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437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27"/>
                                        </p:tgtEl>
                                      </p:cBhvr>
                                    </p:animEffect>
                                    <p:set>
                                      <p:cBhvr>
                                        <p:cTn id="18" dur="1" fill="hold">
                                          <p:stCondLst>
                                            <p:cond delay="49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550590" y="765498"/>
            <a:ext cx="11010769" cy="4933017"/>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用假设法判断</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题图甲中，若拿走</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球，</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球将向右下运动，说明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间有弹力</a:t>
            </a:r>
            <a:r>
              <a:rPr lang="en-US" altLang="zh-CN" sz="2800" kern="100" dirty="0" smtClean="0">
                <a:solidFill>
                  <a:srgbClr val="002060"/>
                </a:solidFill>
                <a:latin typeface="Times New Roman"/>
                <a:ea typeface="华文细黑"/>
                <a:cs typeface="Courier New"/>
              </a:rPr>
              <a:t>.</a:t>
            </a: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题</a:t>
            </a:r>
            <a:r>
              <a:rPr lang="zh-CN" altLang="zh-CN" sz="2800" kern="100" dirty="0">
                <a:solidFill>
                  <a:srgbClr val="002060"/>
                </a:solidFill>
                <a:latin typeface="Times New Roman"/>
                <a:ea typeface="华文细黑"/>
                <a:cs typeface="Times New Roman"/>
              </a:rPr>
              <a:t>图乙中，若拿走</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球，</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球将向下运动，说明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间有弹力；将容器左壁或底拿走，</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球则会运动，说明容器左壁或底对</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也会有弹力作用</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题</a:t>
            </a:r>
            <a:r>
              <a:rPr lang="zh-CN" altLang="zh-CN" sz="2800" kern="100" dirty="0">
                <a:solidFill>
                  <a:srgbClr val="002060"/>
                </a:solidFill>
                <a:latin typeface="Times New Roman"/>
                <a:ea typeface="华文细黑"/>
                <a:cs typeface="Times New Roman"/>
              </a:rPr>
              <a:t>图丙中，球受到地面的支持力，斜面对球</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没有力的作用</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题</a:t>
            </a:r>
            <a:r>
              <a:rPr lang="zh-CN" altLang="zh-CN" sz="2800" kern="100" dirty="0">
                <a:solidFill>
                  <a:srgbClr val="002060"/>
                </a:solidFill>
                <a:latin typeface="Times New Roman"/>
                <a:ea typeface="华文细黑"/>
                <a:cs typeface="Times New Roman"/>
              </a:rPr>
              <a:t>图丁中杆给重物的弹力</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并不沿着杆的方向，根据假设法判断</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的方向应竖直向上</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48829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750"/>
                                        <p:tgtEl>
                                          <p:spTgt spid="3">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二、静摩擦力有无及方向的判断</a:t>
            </a:r>
          </a:p>
        </p:txBody>
      </p:sp>
      <p:sp>
        <p:nvSpPr>
          <p:cNvPr id="3" name="Rectangle 4"/>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309942" y="602432"/>
            <a:ext cx="11550209" cy="3887731"/>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静摩擦力产生的条件：</a:t>
            </a:r>
            <a:r>
              <a:rPr lang="zh-CN" altLang="zh-CN" sz="2800" kern="100" dirty="0">
                <a:latin typeface="Times New Roman"/>
                <a:ea typeface="华文细黑"/>
                <a:cs typeface="Times New Roman"/>
              </a:rPr>
              <a:t>接触面间有压力、接触面粗糙且有相对运动趋势</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平衡条件法</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当相互接触的两物体处于静止状态或匀速直线运动状态时，可根据二力平衡条件判断静摩擦力的存在与否及其方向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3.</a:t>
            </a:r>
            <a:r>
              <a:rPr lang="zh-CN" altLang="zh-CN" sz="2800" b="1" kern="100" dirty="0">
                <a:latin typeface="Times New Roman"/>
                <a:ea typeface="华文细黑"/>
                <a:cs typeface="Times New Roman"/>
              </a:rPr>
              <a:t>假设法</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利用假设法进行判断时，可按以下思路进行分析：</a:t>
            </a:r>
            <a:endParaRPr lang="zh-CN" altLang="zh-CN" sz="1050" kern="100" dirty="0">
              <a:effectLst/>
              <a:latin typeface="宋体"/>
              <a:cs typeface="Courier New"/>
            </a:endParaRPr>
          </a:p>
        </p:txBody>
      </p:sp>
      <p:pic>
        <p:nvPicPr>
          <p:cNvPr id="2050" name="Picture 2" descr="\\贾文\贾文\源文件\同步\物理 人教 必修1 新课标\3-8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250" y="4520074"/>
            <a:ext cx="7871913" cy="22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356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590232" y="1624302"/>
            <a:ext cx="10989628" cy="2208297"/>
          </a:xfrm>
          <a:prstGeom prst="rect">
            <a:avLst/>
          </a:prstGeom>
        </p:spPr>
        <p:txBody>
          <a:bodyPr wrap="square">
            <a:spAutoFit/>
          </a:bodyPr>
          <a:lstStyle/>
          <a:p>
            <a:pPr algn="just">
              <a:lnSpc>
                <a:spcPts val="5500"/>
              </a:lnSpc>
              <a:spcAft>
                <a:spcPts val="0"/>
              </a:spcAft>
              <a:tabLst>
                <a:tab pos="2700655" algn="l"/>
              </a:tabLst>
            </a:pPr>
            <a:r>
              <a:rPr lang="en-US" altLang="zh-CN" sz="2800" b="1" kern="100" dirty="0">
                <a:latin typeface="Times New Roman"/>
                <a:ea typeface="华文细黑"/>
              </a:rPr>
              <a:t>4.</a:t>
            </a:r>
            <a:r>
              <a:rPr lang="zh-CN" altLang="zh-CN" sz="2800" b="1" kern="100" dirty="0">
                <a:latin typeface="Times New Roman"/>
                <a:ea typeface="华文细黑"/>
                <a:cs typeface="Times New Roman"/>
              </a:rPr>
              <a:t>力的相互作用法：</a:t>
            </a:r>
            <a:r>
              <a:rPr lang="zh-CN" altLang="zh-CN" sz="2800" kern="100" dirty="0">
                <a:latin typeface="Times New Roman"/>
                <a:ea typeface="华文细黑"/>
                <a:cs typeface="Times New Roman"/>
              </a:rPr>
              <a:t>当一物体所受摩擦力方向不易判断时，可根据与之相互作用的另一物体所受摩擦力情况和相互作用力等大反向的特点进行判定</a:t>
            </a:r>
            <a:r>
              <a:rPr lang="en-US" altLang="zh-CN" sz="2800" kern="100" dirty="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4365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5884</TotalTime>
  <Words>1305</Words>
  <Application>Microsoft Office PowerPoint</Application>
  <PresentationFormat>自定义</PresentationFormat>
  <Paragraphs>198</Paragraphs>
  <Slides>33</Slides>
  <Notes>0</Notes>
  <HiddenSlides>5</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5921</cp:revision>
  <dcterms:created xsi:type="dcterms:W3CDTF">2014-11-27T01:03:00Z</dcterms:created>
  <dcterms:modified xsi:type="dcterms:W3CDTF">2018-07-02T02:17:37Z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