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672" r:id="rId2"/>
    <p:sldId id="1263" r:id="rId3"/>
    <p:sldId id="699" r:id="rId4"/>
    <p:sldId id="1126" r:id="rId5"/>
    <p:sldId id="1127" r:id="rId6"/>
    <p:sldId id="1403" r:id="rId7"/>
    <p:sldId id="1457" r:id="rId8"/>
    <p:sldId id="1413" r:id="rId9"/>
    <p:sldId id="1385" r:id="rId10"/>
    <p:sldId id="1441" r:id="rId11"/>
    <p:sldId id="1442" r:id="rId12"/>
    <p:sldId id="1438" r:id="rId13"/>
    <p:sldId id="1387" r:id="rId14"/>
    <p:sldId id="1415" r:id="rId15"/>
    <p:sldId id="1444" r:id="rId16"/>
    <p:sldId id="1391" r:id="rId17"/>
    <p:sldId id="1379" r:id="rId18"/>
    <p:sldId id="1445" r:id="rId19"/>
    <p:sldId id="1447" r:id="rId20"/>
    <p:sldId id="1435" r:id="rId21"/>
    <p:sldId id="1448" r:id="rId22"/>
    <p:sldId id="1451" r:id="rId23"/>
    <p:sldId id="1446" r:id="rId24"/>
    <p:sldId id="1452" r:id="rId25"/>
    <p:sldId id="1115" r:id="rId26"/>
    <p:sldId id="1059" r:id="rId27"/>
    <p:sldId id="1060" r:id="rId28"/>
    <p:sldId id="1453" r:id="rId29"/>
    <p:sldId id="1061" r:id="rId30"/>
    <p:sldId id="1363" r:id="rId31"/>
    <p:sldId id="1454" r:id="rId32"/>
    <p:sldId id="1456" r:id="rId33"/>
    <p:sldId id="441" r:id="rId34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 varScale="1">
        <p:scale>
          <a:sx n="84" d="100"/>
          <a:sy n="84" d="100"/>
        </p:scale>
        <p:origin x="-82" y="-67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__1.docx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__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3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package" Target="../embeddings/Microsoft_Word___6.docx"/><Relationship Id="rId7" Type="http://schemas.openxmlformats.org/officeDocument/2006/relationships/slide" Target="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10" Type="http://schemas.openxmlformats.org/officeDocument/2006/relationships/image" Target="../media/image27.png"/><Relationship Id="rId4" Type="http://schemas.openxmlformats.org/officeDocument/2006/relationships/image" Target="../media/image26.emf"/><Relationship Id="rId9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7.docx"/><Relationship Id="rId3" Type="http://schemas.openxmlformats.org/officeDocument/2006/relationships/slide" Target="slide2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slide" Target="slide30.xml"/><Relationship Id="rId11" Type="http://schemas.openxmlformats.org/officeDocument/2006/relationships/image" Target="../media/image29.emf"/><Relationship Id="rId5" Type="http://schemas.openxmlformats.org/officeDocument/2006/relationships/slide" Target="slide29.xml"/><Relationship Id="rId10" Type="http://schemas.openxmlformats.org/officeDocument/2006/relationships/package" Target="../embeddings/Microsoft_Word___8.docx"/><Relationship Id="rId4" Type="http://schemas.openxmlformats.org/officeDocument/2006/relationships/slide" Target="slide27.xml"/><Relationship Id="rId9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7.xml"/><Relationship Id="rId7" Type="http://schemas.openxmlformats.org/officeDocument/2006/relationships/image" Target="../media/image3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9.docx"/><Relationship Id="rId3" Type="http://schemas.openxmlformats.org/officeDocument/2006/relationships/slide" Target="slide2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7.xml"/><Relationship Id="rId9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0.docx"/><Relationship Id="rId3" Type="http://schemas.openxmlformats.org/officeDocument/2006/relationships/image" Target="../media/image35.png"/><Relationship Id="rId7" Type="http://schemas.openxmlformats.org/officeDocument/2006/relationships/slide" Target="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slide" Target="slide29.xml"/><Relationship Id="rId11" Type="http://schemas.openxmlformats.org/officeDocument/2006/relationships/image" Target="../media/image22.png"/><Relationship Id="rId5" Type="http://schemas.openxmlformats.org/officeDocument/2006/relationships/slide" Target="slide27.xml"/><Relationship Id="rId10" Type="http://schemas.openxmlformats.org/officeDocument/2006/relationships/slide" Target="slide3.xml"/><Relationship Id="rId4" Type="http://schemas.openxmlformats.org/officeDocument/2006/relationships/slide" Target="slide26.xml"/><Relationship Id="rId9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istrator\Desktop\用！！！\风景图片\新图！\3运动会\timg (1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2"/>
          <p:cNvSpPr txBox="1">
            <a:spLocks/>
          </p:cNvSpPr>
          <p:nvPr/>
        </p:nvSpPr>
        <p:spPr>
          <a:xfrm>
            <a:off x="2926854" y="4322077"/>
            <a:ext cx="914501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000" b="1" kern="100" spc="-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微型专题　力的合成与分解　简单的共点力的平衡</a:t>
            </a:r>
            <a:r>
              <a:rPr lang="zh-CN" altLang="zh-CN" sz="3000" b="1" kern="100" spc="-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问题</a:t>
            </a:r>
            <a:endParaRPr lang="zh-CN" altLang="zh-CN" sz="3000" b="1" kern="100" spc="-1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926854" y="3796184"/>
            <a:ext cx="6120000" cy="504056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第三章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相互作用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8902" y="128474"/>
            <a:ext cx="11010769" cy="64738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力的效果分解法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一般用于受力个数为三个时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确定要分解的力；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按实际作用效果确定两分力的方向；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沿两分力方向作平行四边形；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根据平衡条件确定分力及合力的大小关系；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用三角函数或勾股定理解直角三角形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正交分解法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一般用于受力个数为三个或三个以上时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建立直角坐标系；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正交分解各力；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沿坐标轴方向根据平衡条件列式求解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301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\\贾文\贾文\源文件\同步\物理 人教 必修1 新课标\3-20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30" y="3583357"/>
            <a:ext cx="308163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23683" y="189434"/>
            <a:ext cx="82640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所示，重物的质量为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，轻细绳的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端是固定的，平衡时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水平，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与竖直方向的夹角为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的拉力大小是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θ		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tan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θ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θ		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73500" y="285373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3074" name="Picture 2" descr="\\贾文\贾文\源文件\同步\物理 人教 必修1 新课标\3-208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458" y="333450"/>
            <a:ext cx="2681358" cy="255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339933"/>
              </p:ext>
            </p:extLst>
          </p:nvPr>
        </p:nvGraphicFramePr>
        <p:xfrm>
          <a:off x="6325626" y="2674645"/>
          <a:ext cx="12207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" name="文档" r:id="rId5" imgW="1220190" imgH="1279872" progId="Word.Document.12">
                  <p:embed/>
                </p:oleObj>
              </mc:Choice>
              <mc:Fallback>
                <p:oleObj name="文档" r:id="rId5" imgW="1220190" imgH="12798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5626" y="2674645"/>
                        <a:ext cx="1220788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38782" y="21438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3683" y="3477931"/>
            <a:ext cx="61755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</a:t>
            </a:r>
            <a:r>
              <a:rPr lang="zh-CN" altLang="zh-CN" sz="2800" b="1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对重物进行受力分析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，如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图，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将力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合成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，由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平衡条件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得</a:t>
            </a:r>
            <a:r>
              <a:rPr lang="en-US" altLang="zh-CN" sz="2800" i="1" kern="100" spc="-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spc="-100" baseline="-250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spc="-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，可知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的拉力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tan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正确，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961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二、利用正交分解法分析多力平衡问题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9627" y="1475418"/>
            <a:ext cx="11210519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将各个力分解到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轴和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轴上，根据共点力平衡的条件：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轴方向的选择原则是：使尽可能多的力落在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轴上，需要分解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的力尽可能少，被分解的力尽可能是已知力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250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0212" y="109231"/>
            <a:ext cx="11435850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所示，物体的质量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4.4 kg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，用与竖直方向成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37°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的斜向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右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上方的推力把该物体压在竖直墙壁上，并使它沿墙壁在竖直方向上做匀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速直线运动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物体与墙壁间的动摩擦因数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，取重力加速度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N/kg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，求推力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的大小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.(sin 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0.6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 37°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0.8)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9" name="矩形 8"/>
          <p:cNvSpPr/>
          <p:nvPr/>
        </p:nvSpPr>
        <p:spPr>
          <a:xfrm>
            <a:off x="5733569" y="585890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  <p:pic>
        <p:nvPicPr>
          <p:cNvPr id="4098" name="Picture 2" descr="\\贾文\贾文\源文件\同步\物理 人教 必修1 新课标\3-21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78" y="2781722"/>
            <a:ext cx="1659057" cy="298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10212" y="6002918"/>
            <a:ext cx="3038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88 N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40 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0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贾文\贾文\源文件\同步\物理 人教 必修1 新课标\3-211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3"/>
          <a:stretch>
            <a:fillRect/>
          </a:stretch>
        </p:blipFill>
        <p:spPr bwMode="auto">
          <a:xfrm>
            <a:off x="8667171" y="1382422"/>
            <a:ext cx="2612611" cy="32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88107" y="651709"/>
            <a:ext cx="11074344" cy="2817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若物体向上做匀速直线运动，则受力如图甲所示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endParaRPr lang="zh-CN" altLang="zh-CN" sz="1050" kern="100" dirty="0" smtClean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i="1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endParaRPr lang="zh-CN" altLang="zh-CN" sz="1050" kern="100" dirty="0" smtClean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i="1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354195"/>
              </p:ext>
            </p:extLst>
          </p:nvPr>
        </p:nvGraphicFramePr>
        <p:xfrm>
          <a:off x="591230" y="3684786"/>
          <a:ext cx="80899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" name="文档" r:id="rId4" imgW="8089799" imgH="1472788" progId="Word.Document.12">
                  <p:embed/>
                </p:oleObj>
              </mc:Choice>
              <mc:Fallback>
                <p:oleObj name="文档" r:id="rId4" imgW="8089799" imgH="14727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230" y="3684786"/>
                        <a:ext cx="80899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3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贾文\贾文\源文件\同步\物理 人教 必修1 新课标\3-211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6"/>
          <a:stretch>
            <a:fillRect/>
          </a:stretch>
        </p:blipFill>
        <p:spPr bwMode="auto">
          <a:xfrm>
            <a:off x="8615486" y="1228783"/>
            <a:ext cx="2896782" cy="32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88107" y="659994"/>
            <a:ext cx="11074344" cy="28170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若物体向下做匀速直线运动，受力如图乙所示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′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47413"/>
              </p:ext>
            </p:extLst>
          </p:nvPr>
        </p:nvGraphicFramePr>
        <p:xfrm>
          <a:off x="588963" y="3695899"/>
          <a:ext cx="8088312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8" name="文档" r:id="rId4" imgW="8089799" imgH="1472788" progId="Word.Document.12">
                  <p:embed/>
                </p:oleObj>
              </mc:Choice>
              <mc:Fallback>
                <p:oleObj name="文档" r:id="rId4" imgW="8089799" imgH="1472788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3695899"/>
                        <a:ext cx="8088312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8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5495" y="5387439"/>
            <a:ext cx="11284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A.(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en-US" altLang="zh-CN" sz="1050" kern="100" dirty="0" smtClean="0">
                <a:solidFill>
                  <a:prstClr val="black"/>
                </a:solidFill>
                <a:latin typeface="宋体"/>
                <a:cs typeface="Courier New"/>
              </a:rPr>
              <a:t>			</a:t>
            </a:r>
            <a:r>
              <a:rPr lang="en-US" altLang="zh-CN" sz="2800" kern="100" dirty="0" err="1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 err="1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)sin 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θ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θ		</a:t>
            </a:r>
            <a:r>
              <a:rPr lang="en-US" altLang="zh-CN" sz="2800" kern="100" dirty="0" err="1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 err="1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μ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33569" y="493940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798" y="545246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13022" y="545246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7170" name="Picture 2" descr="\\贾文\贾文\源文件\同步\物理 人教 必修1 新课标\3-2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5" y="2349674"/>
            <a:ext cx="2196723" cy="260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85495" y="56466"/>
            <a:ext cx="11284928" cy="259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所示，建筑装修中，工人用质量为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的磨石对斜壁进行打磨，当对磨石加竖直向上、大小为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的推力时，磨石恰好沿斜壁向上匀速运动，已知磨石与斜壁之间的动摩擦因数为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，则磨石受到的摩擦力是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11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三、利用解析法或图解法分析动态平衡问题</a:t>
            </a:r>
          </a:p>
        </p:txBody>
      </p:sp>
      <p:sp>
        <p:nvSpPr>
          <p:cNvPr id="12" name="矩形 11"/>
          <p:cNvSpPr/>
          <p:nvPr/>
        </p:nvSpPr>
        <p:spPr>
          <a:xfrm>
            <a:off x="385255" y="961202"/>
            <a:ext cx="11362505" cy="493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动态平衡：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是指平衡问题中的一部分力是变力，是动态力，力的大小和方向均要发生变化，所以叫动态平衡，这是力平衡问题中的一类难题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基本方法：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解析法、图解法和相似三角形法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处理动态平衡问题的一般步骤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解析法：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列平衡方程求出未知量与已知量的关系表达式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根据已知量的变化情况来确定未知量的变化情况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48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5255" y="416506"/>
            <a:ext cx="11362505" cy="563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图解法：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适用情况：一般物体只受三个力作用，且其中一个力大小、方向均不变，另一个力的方向不变，第三个力大小、方向均变化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一般步骤：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首先对物体进行受力分析，根据力的平行四边形定则将三个力的大小、方向放在同一个三角形中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.b.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明确大小、方向不变的力，方向不变的力及方向变化的力的方向如何变化，画示意图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③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注意：由图解可知，当大小、方向都可变的分力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设为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与方向不变、大小可变的分力垂直时，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有最小值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190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9886" y="333450"/>
            <a:ext cx="9503112" cy="563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示，一小球放置在木板与竖直墙面之间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设墙面对球的压力大小为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，木板对小球的支持力大小为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N2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以木板与墙连接点为轴，将木板从图示位置开始缓慢地转到水平位置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不计摩擦，在此过程中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始终减小，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始终增大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始终减小，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始终减小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先增大后减小，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始终减小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先增大后减小，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先减小后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增大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646" y="390337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36885" y="373575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5</a:t>
            </a:r>
            <a:endParaRPr lang="zh-CN" altLang="en-US" dirty="0"/>
          </a:p>
        </p:txBody>
      </p:sp>
      <p:pic>
        <p:nvPicPr>
          <p:cNvPr id="8194" name="Picture 2" descr="\\贾文\贾文\源文件\同步\物理 人教 必修1 新课标\3-2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78" y="621482"/>
            <a:ext cx="1109689" cy="304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1070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1769" y="1308264"/>
            <a:ext cx="10625594" cy="29136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进一步理解力的效果分解法和正交分解法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理解什么是平衡状态，掌握共点力的平衡条件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会用合成法或正交分解法求解平衡问题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9886" y="184052"/>
            <a:ext cx="11055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方法一：解析法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对球进行受力分析，如图甲所示，小球受重力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、墙面对球的压力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N1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、木板对小球的支持力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N2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而处于平衡状态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372116"/>
              </p:ext>
            </p:extLst>
          </p:nvPr>
        </p:nvGraphicFramePr>
        <p:xfrm>
          <a:off x="514350" y="2183130"/>
          <a:ext cx="57213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" name="文档" r:id="rId3" imgW="5721416" imgH="1259280" progId="Word.Document.12">
                  <p:embed/>
                </p:oleObj>
              </mc:Choice>
              <mc:Fallback>
                <p:oleObj name="文档" r:id="rId3" imgW="5721416" imgH="1259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2183130"/>
                        <a:ext cx="5721350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39886" y="3208388"/>
            <a:ext cx="85356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从图示位置开始缓慢地转到水平位置过程中，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逐渐增大，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tan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逐渐增大，故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始终减小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从图中可以看出，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N2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       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从图示位置开始缓慢地转到水平位置，</a:t>
            </a:r>
            <a:r>
              <a:rPr lang="zh-CN" altLang="zh-CN" sz="2800" kern="10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逐渐增大，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sin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逐渐增大，故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N2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始终减小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Courier New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49997"/>
              </p:ext>
            </p:extLst>
          </p:nvPr>
        </p:nvGraphicFramePr>
        <p:xfrm>
          <a:off x="4238982" y="4421476"/>
          <a:ext cx="12700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" name="文档" r:id="rId5" imgW="1276108" imgH="1249128" progId="Word.Document.12">
                  <p:embed/>
                </p:oleObj>
              </mc:Choice>
              <mc:Fallback>
                <p:oleObj name="文档" r:id="rId5" imgW="1276108" imgH="1249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8982" y="4421476"/>
                        <a:ext cx="1270000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45" name="Picture 29" descr="\\贾文\贾文\源文件\同步\物理 人教 必修1 新课标\3-214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871" y="2548957"/>
            <a:ext cx="2482662" cy="38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贾文\贾文\源文件\同步\物理 人教 必修1 新课标\3-214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07" y="2996858"/>
            <a:ext cx="3259599" cy="372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39886" y="153572"/>
            <a:ext cx="11055920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方法二：图解法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小球受重力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、墙面对球的压力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、木板对小球的支持力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而处于平衡状态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由平衡条件知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的合力与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等大反向，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增大时，画出多个平行四边形，如图乙，由图可知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增大的过程中，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始终减小，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始终减小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580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123" y="5940182"/>
            <a:ext cx="9250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绳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OA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的拉力逐渐减小　绳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OB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的拉力先减小后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增大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45123" y="209754"/>
            <a:ext cx="112392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用绳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悬挂一个重物，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水平，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为半圆形支架的圆心，悬点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在支架上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悬点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固定不动，将悬点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从图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所示位置逐渐移动到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点的过程中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分析绳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上的拉力的大小变化情况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" name="矩形 1"/>
          <p:cNvSpPr/>
          <p:nvPr/>
        </p:nvSpPr>
        <p:spPr>
          <a:xfrm>
            <a:off x="5733569" y="538328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</a:t>
            </a:r>
            <a:endParaRPr lang="zh-CN" altLang="en-US" dirty="0"/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1266" name="Picture 2" descr="\\贾文\贾文\源文件\同步\物理 人教 必修1 新课标\3-216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06" y="2174290"/>
            <a:ext cx="2486600" cy="318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5974" y="35258"/>
            <a:ext cx="112781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b="1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解法一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　力的效果分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解法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在支架上选取三个点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，当悬点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分别移动到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各点时，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BO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绳的拉力分别为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，如图所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示，从图中可以直观地看出，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逐渐变小，且方向不变；而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spc="-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先变小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，后变大，且方向不断改变；当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垂直时，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最小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2290" name="Picture 2" descr="\\贾文\贾文\源文件\同步\物理 人教 必修1 新课标\3-2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29" y="3288502"/>
            <a:ext cx="3268355" cy="350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4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5974" y="117426"/>
            <a:ext cx="112781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解法二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　合成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法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将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绳、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BO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绳的拉力合成，其合力与重力等大反向，逐渐改变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OB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绳拉力的方向，使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与竖直方向的夹角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变小，得到多个平行四边形，由图可知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逐渐变小，且方向不变，而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先变小后变大，且方向不断改变，当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垂直时，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最小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3314" name="Picture 2" descr="\\贾文\贾文\源文件\同步\物理 人教 必修1 新课标\3-2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19" y="3460020"/>
            <a:ext cx="3921775" cy="317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Users\Administrator\Desktop\用！！！\风景图片\新图！\3运动会\timg (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0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69582" y="4520074"/>
            <a:ext cx="11390287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由等高等长知，左右两个拉力大小相等，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绳子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与竖直方向夹角不确定，所以拉力与重力的大小无法确定，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矢量之和等于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，不是大小之和，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矩形 11"/>
          <p:cNvSpPr/>
          <p:nvPr/>
        </p:nvSpPr>
        <p:spPr>
          <a:xfrm>
            <a:off x="369582" y="35893"/>
            <a:ext cx="11390287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三力平衡问题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为节日里悬挂灯笼的一种方式，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两点等高，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为结点，轻绳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长度相等，拉力分别为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，灯笼受到的重力为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下列表述正确的是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一定小于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大小相等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大小不相等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大小之和等于</a:t>
            </a:r>
            <a:r>
              <a:rPr lang="en-US" altLang="zh-CN" sz="2800" i="1" kern="100" dirty="0" smtClean="0">
                <a:latin typeface="Times New Roman"/>
                <a:ea typeface="华文细黑"/>
                <a:cs typeface="Courier New"/>
              </a:rPr>
              <a:t>G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17396" y="409818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7</a:t>
            </a:r>
            <a:endParaRPr lang="zh-CN" altLang="en-US" dirty="0"/>
          </a:p>
        </p:txBody>
      </p:sp>
      <p:pic>
        <p:nvPicPr>
          <p:cNvPr id="14338" name="Picture 2" descr="\\贾文\贾文\源文件\同步\物理 人教 必修1 新课标\3-215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5"/>
          <a:stretch>
            <a:fillRect/>
          </a:stretch>
        </p:blipFill>
        <p:spPr bwMode="auto">
          <a:xfrm>
            <a:off x="8327454" y="1388695"/>
            <a:ext cx="3303158" cy="27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1350" y="26690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/>
      <p:bldP spid="1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745328"/>
              </p:ext>
            </p:extLst>
          </p:nvPr>
        </p:nvGraphicFramePr>
        <p:xfrm>
          <a:off x="491590" y="2240858"/>
          <a:ext cx="7427913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文档" r:id="rId3" imgW="7428224" imgH="2819232" progId="Word.Document.12">
                  <p:embed/>
                </p:oleObj>
              </mc:Choice>
              <mc:Fallback>
                <p:oleObj name="文档" r:id="rId3" imgW="7428224" imgH="2819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1590" y="2240858"/>
                        <a:ext cx="7427913" cy="281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矩形 19"/>
          <p:cNvSpPr/>
          <p:nvPr/>
        </p:nvSpPr>
        <p:spPr>
          <a:xfrm>
            <a:off x="389911" y="662165"/>
            <a:ext cx="8783551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三力平衡问题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用三根轻绳将质量为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的物块悬挂在空中，如图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已知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bc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与竖直方向的夹角分别为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30°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60°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，则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绳和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bc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绳中的拉力分别为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6" name="TextBox 25">
            <a:hlinkClick r:id="rId9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" name="矩形 2"/>
          <p:cNvSpPr/>
          <p:nvPr/>
        </p:nvSpPr>
        <p:spPr>
          <a:xfrm>
            <a:off x="10163889" y="340781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8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6638" y="300949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5362" name="Picture 2" descr="\\贾文\贾文\源文件\同步\物理 人教 必修1 新课标\3-221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51" y="883754"/>
            <a:ext cx="2289551" cy="254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矩形 19"/>
          <p:cNvSpPr/>
          <p:nvPr/>
        </p:nvSpPr>
        <p:spPr>
          <a:xfrm>
            <a:off x="413074" y="540700"/>
            <a:ext cx="8696585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分析结点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的受力情况如图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绳受到的拉力为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绳受到的拉力为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，根据平衡条件知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的合力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与重力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等大、反向，由几何知识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得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16386" name="Picture 2" descr="\\贾文\贾文\源文件\同步\物理 人教 必修1 新课标\3-222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550" y="612708"/>
            <a:ext cx="2414130" cy="38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975208"/>
              </p:ext>
            </p:extLst>
          </p:nvPr>
        </p:nvGraphicFramePr>
        <p:xfrm>
          <a:off x="535806" y="3216065"/>
          <a:ext cx="37592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文档" r:id="rId8" imgW="3760467" imgH="1239192" progId="Word.Document.12">
                  <p:embed/>
                </p:oleObj>
              </mc:Choice>
              <mc:Fallback>
                <p:oleObj name="文档" r:id="rId8" imgW="3760467" imgH="12391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806" y="3216065"/>
                        <a:ext cx="3759200" cy="123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765883"/>
              </p:ext>
            </p:extLst>
          </p:nvPr>
        </p:nvGraphicFramePr>
        <p:xfrm>
          <a:off x="535806" y="4213108"/>
          <a:ext cx="37592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2" name="文档" r:id="rId10" imgW="3760467" imgH="1239840" progId="Word.Document.12">
                  <p:embed/>
                </p:oleObj>
              </mc:Choice>
              <mc:Fallback>
                <p:oleObj name="文档" r:id="rId10" imgW="3760467" imgH="1239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5806" y="4213108"/>
                        <a:ext cx="3759200" cy="123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13074" y="5293228"/>
            <a:ext cx="1970411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4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\\贾文\贾文\源文件\同步\物理 人教 必修1 新课标\3-22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159" y="3573810"/>
            <a:ext cx="2365948" cy="276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矩形 15"/>
          <p:cNvSpPr/>
          <p:nvPr/>
        </p:nvSpPr>
        <p:spPr>
          <a:xfrm>
            <a:off x="445701" y="223655"/>
            <a:ext cx="8701274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动态平衡问题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9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所示，电灯悬挂于两墙之间，更换水平绳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使连接点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向上移动而保持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点的位置不变，则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点向上移动时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的拉力逐渐增大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的拉力逐渐减小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的拉力先增大后减小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OA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的拉力先减小后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增大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18" y="414390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7410" name="Picture 2" descr="\\贾文\贾文\源文件\同步\物理 人教 必修1 新课标\3-223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24" y="232565"/>
            <a:ext cx="2179019" cy="298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445701" y="4725938"/>
            <a:ext cx="8529825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O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点受力分析，如图所示，利用图解法可知绳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OA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的拉力先变小后变大，故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108496" y="321377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84027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2000">
                  <a:extLst>
                    <a:ext uri="{9D8B030D-6E8A-4147-A177-3AD203B41FA5}">
                      <a16:colId xmlns:a16="http://schemas.microsoft.com/office/drawing/2014/main" xmlns="" val="1008561275"/>
                    </a:ext>
                  </a:extLst>
                </a:gridCol>
                <a:gridCol w="6102000"/>
              </a:tblGrid>
              <a:tr h="1116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359114"/>
                  </a:ext>
                </a:extLst>
              </a:tr>
            </a:tbl>
          </a:graphicData>
        </a:graphic>
      </p:graphicFrame>
      <p:sp>
        <p:nvSpPr>
          <p:cNvPr id="19" name="TextBox 24">
            <a:hlinkClick r:id="rId4" action="ppaction://hlinksldjump"/>
          </p:cNvPr>
          <p:cNvSpPr txBox="1"/>
          <p:nvPr/>
        </p:nvSpPr>
        <p:spPr>
          <a:xfrm>
            <a:off x="127374" y="2656924"/>
            <a:ext cx="5850544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</a:t>
            </a: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25">
            <a:hlinkClick r:id="rId5" action="ppaction://hlinksldjump"/>
          </p:cNvPr>
          <p:cNvSpPr txBox="1"/>
          <p:nvPr/>
        </p:nvSpPr>
        <p:spPr>
          <a:xfrm>
            <a:off x="6204039" y="2656924"/>
            <a:ext cx="5850544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9566" y="14938"/>
            <a:ext cx="11526120" cy="378370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7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700" b="1" kern="100" dirty="0">
                <a:latin typeface="Times New Roman"/>
                <a:ea typeface="华文细黑"/>
                <a:cs typeface="Times New Roman"/>
              </a:rPr>
              <a:t>多力平衡问题</a:t>
            </a:r>
            <a:r>
              <a:rPr lang="en-US" altLang="zh-CN" sz="27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出门旅行时，在车站、机场等地有时会看见一些旅客推着行李箱，也有一些旅客拉着行李箱在地面上行走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为了了解两种方式哪种省力，我们作以下假设：行李箱的质量为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10 kg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，拉力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7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、推力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7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与水平方向的夹角均为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37°(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所示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，行李箱与地面间为滑动摩擦力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动摩擦因数为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μ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0.2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，行李箱都做匀速运动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试分别求出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7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7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的大小并通过计算说明拉箱子省力还是推箱子省力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.(sin 37°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0.6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700" kern="100" dirty="0" err="1">
                <a:latin typeface="Times New Roman"/>
                <a:ea typeface="华文细黑"/>
                <a:cs typeface="Courier New"/>
              </a:rPr>
              <a:t>cos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 37°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0.8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7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7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10 m/s</a:t>
            </a:r>
            <a:r>
              <a:rPr lang="en-US" altLang="zh-CN" sz="2700" kern="100" baseline="30000" dirty="0"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7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270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9" name="TextBox 28">
            <a:hlinkClick r:id="rId6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8434" name="Picture 2" descr="\\贾文\贾文\源文件\同步\物理 人教 必修1 新课标\3-225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33" y="3810154"/>
            <a:ext cx="4389347" cy="221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643801" y="57767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7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7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10</a:t>
            </a:r>
            <a:endParaRPr lang="zh-CN" altLang="en-US" sz="2700" dirty="0"/>
          </a:p>
        </p:txBody>
      </p:sp>
      <p:sp>
        <p:nvSpPr>
          <p:cNvPr id="4" name="矩形 3"/>
          <p:cNvSpPr/>
          <p:nvPr/>
        </p:nvSpPr>
        <p:spPr>
          <a:xfrm>
            <a:off x="319566" y="5853083"/>
            <a:ext cx="22621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7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7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endParaRPr lang="zh-CN" altLang="en-US" sz="2700" dirty="0"/>
          </a:p>
        </p:txBody>
      </p:sp>
      <p:pic>
        <p:nvPicPr>
          <p:cNvPr id="18" name="图片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84828" y="613322"/>
            <a:ext cx="11299010" cy="28478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拉行李箱时，对行李箱受力分析，如图甲所示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00" kern="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f1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N1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9458" name="Picture 2" descr="\\贾文\贾文\源文件\同步\物理 人教 必修1 新课标\3-226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27"/>
          <a:stretch>
            <a:fillRect/>
          </a:stretch>
        </p:blipFill>
        <p:spPr bwMode="auto">
          <a:xfrm>
            <a:off x="7031310" y="1561267"/>
            <a:ext cx="2623195" cy="345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084026"/>
              </p:ext>
            </p:extLst>
          </p:nvPr>
        </p:nvGraphicFramePr>
        <p:xfrm>
          <a:off x="581977" y="3633415"/>
          <a:ext cx="5640388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文档" r:id="rId8" imgW="5640160" imgH="1452168" progId="Word.Document.12">
                  <p:embed/>
                </p:oleObj>
              </mc:Choice>
              <mc:Fallback>
                <p:oleObj name="文档" r:id="rId8" imgW="5640160" imgH="1452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977" y="3633415"/>
                        <a:ext cx="5640388" cy="145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5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贾文\贾文\源文件\同步\物理 人教 必修1 新课标\3-226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1"/>
          <a:stretch>
            <a:fillRect/>
          </a:stretch>
        </p:blipFill>
        <p:spPr bwMode="auto">
          <a:xfrm>
            <a:off x="6976320" y="1701871"/>
            <a:ext cx="2837888" cy="321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484828" y="613322"/>
            <a:ext cx="11299010" cy="28478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推行李箱时，对行李箱受力分析，如图乙所示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f2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μF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N2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49628"/>
              </p:ext>
            </p:extLst>
          </p:nvPr>
        </p:nvGraphicFramePr>
        <p:xfrm>
          <a:off x="579438" y="3636963"/>
          <a:ext cx="563880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文档" r:id="rId8" imgW="5640160" imgH="1452600" progId="Word.Document.12">
                  <p:embed/>
                </p:oleObj>
              </mc:Choice>
              <mc:Fallback>
                <p:oleObj name="文档" r:id="rId8" imgW="5640160" imgH="145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438" y="3636963"/>
                        <a:ext cx="5638800" cy="144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84828" y="4653930"/>
            <a:ext cx="3669594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&lt;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，即拉箱子省力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pic>
        <p:nvPicPr>
          <p:cNvPr id="14" name="图片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用！！！\风景图片\新图！\3运动会\timg (1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Administrator\Desktop\用！！！\风景图片\新图！\3运动会\timg (7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0"/>
          <a:stretch/>
        </p:blipFill>
        <p:spPr bwMode="auto">
          <a:xfrm>
            <a:off x="8590412" y="794"/>
            <a:ext cx="3600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一、共点力平衡的条件及三力平衡问题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334566" y="750637"/>
            <a:ext cx="114358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平衡状态：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物体处于静止或匀速直线运动的状态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平衡条件：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合外力等于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baseline="-25000" dirty="0">
                <a:latin typeface="Times New Roman"/>
                <a:ea typeface="华文细黑"/>
                <a:cs typeface="Times New Roman"/>
              </a:rPr>
              <a:t>合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推论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二力平衡：若物体在两个力作用下处于平衡状态，则这两个力一定等大、反向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三力平衡：若物体在三个共点力作用下处于平衡状态，则任意两个力的合力与第三个力等大、反向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多力平衡：若物体在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个共点力作用下处于平衡状态，则其中任意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个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力的合力必定与第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个力等大、反向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2843" y="189434"/>
            <a:ext cx="11344407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在科学研究中，可以用风力仪直接测量风力的大小，其原理如图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所示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仪器中一根轻质金属丝悬挂着一个金属球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无风时，金属丝竖直下垂；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当受到沿水平方向吹来的风时，金属丝偏离竖直方向一个角度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风力越大，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偏角越大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那么风力大小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跟金属球的质量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m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、偏角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之间有什么样的关系呢？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78169" y="585890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4" name="Picture 2" descr="\\贾文\贾文\源文件\同步\物理 人教 必修1 新课标\3-206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36" y="2990989"/>
            <a:ext cx="2705140" cy="288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12843" y="5950074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mg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tan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 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θ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14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9931" y="35258"/>
            <a:ext cx="1123208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选取金属球为研究对象，它受到三个力的作用，如图甲所示</a:t>
            </a:r>
            <a:r>
              <a:rPr lang="en-US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金属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球处于平衡状态，这三个力的合力为零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可用以下两种方法求解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2050" name="Picture 2" descr="\\贾文\贾文\源文件\同步\物理 人教 必修1 新课标\3-2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61" y="1433890"/>
            <a:ext cx="6880890" cy="27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39931" y="4437906"/>
            <a:ext cx="11232086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Times New Roman"/>
              </a:rPr>
              <a:t>解法一</a:t>
            </a:r>
            <a:r>
              <a:rPr lang="zh-CN" altLang="zh-CN" sz="2800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Times New Roman"/>
              </a:rPr>
              <a:t>　力的合成法</a:t>
            </a:r>
            <a:endParaRPr lang="zh-CN" altLang="zh-CN" sz="2800" kern="100">
              <a:solidFill>
                <a:srgbClr val="002060"/>
              </a:solidFill>
              <a:latin typeface="Times New Roman" pitchFamily="18" charset="0"/>
              <a:ea typeface="华文细黑" pitchFamily="2" charset="-122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Times New Roman"/>
              </a:rPr>
              <a:t>如图乙所示，风力</a:t>
            </a:r>
            <a:r>
              <a:rPr lang="en-US" altLang="zh-CN" sz="2800" i="1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Courier New"/>
              </a:rPr>
              <a:t>F</a:t>
            </a:r>
            <a:r>
              <a:rPr lang="zh-CN" altLang="zh-CN" sz="2800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Times New Roman"/>
              </a:rPr>
              <a:t>和拉力</a:t>
            </a:r>
            <a:r>
              <a:rPr lang="en-US" altLang="zh-CN" sz="2800" i="1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Courier New"/>
              </a:rPr>
              <a:t>F</a:t>
            </a:r>
            <a:r>
              <a:rPr lang="en-US" altLang="zh-CN" sz="2800" kern="100" baseline="-250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Courier New"/>
              </a:rPr>
              <a:t>T</a:t>
            </a:r>
            <a:r>
              <a:rPr lang="zh-CN" altLang="zh-CN" sz="2800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Times New Roman"/>
              </a:rPr>
              <a:t>的合力与重力等大反向，由平行四边形定则可得</a:t>
            </a:r>
            <a:r>
              <a:rPr lang="en-US" altLang="zh-CN" sz="2800" i="1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Courier New"/>
              </a:rPr>
              <a:t>F</a:t>
            </a:r>
            <a:r>
              <a:rPr lang="zh-CN" altLang="zh-CN" sz="2800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Times New Roman"/>
              </a:rPr>
              <a:t>＝</a:t>
            </a:r>
            <a:r>
              <a:rPr lang="en-US" altLang="zh-CN" sz="2800" i="1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Courier New"/>
              </a:rPr>
              <a:t>mg</a:t>
            </a:r>
            <a:r>
              <a:rPr lang="en-US" altLang="zh-CN" sz="2800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Courier New"/>
              </a:rPr>
              <a:t>tan </a:t>
            </a:r>
            <a:r>
              <a:rPr lang="en-US" altLang="zh-CN" sz="2800" i="1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Courier New"/>
              </a:rPr>
              <a:t>θ</a:t>
            </a:r>
            <a:r>
              <a:rPr lang="en-US" altLang="zh-CN" sz="2800" kern="100">
                <a:solidFill>
                  <a:srgbClr val="002060"/>
                </a:solidFill>
                <a:latin typeface="Times New Roman" pitchFamily="18" charset="0"/>
                <a:ea typeface="华文细黑" pitchFamily="2" charset="-122"/>
                <a:cs typeface="Courier New"/>
              </a:rPr>
              <a:t>.</a:t>
            </a:r>
            <a:endParaRPr lang="zh-CN" altLang="zh-CN" sz="2800" kern="100">
              <a:solidFill>
                <a:srgbClr val="002060"/>
              </a:solidFill>
              <a:effectLst/>
              <a:latin typeface="Times New Roman" pitchFamily="18" charset="0"/>
              <a:ea typeface="华文细黑" pitchFamily="2" charset="-122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75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9931" y="757362"/>
            <a:ext cx="86076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解法二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　正交分解法</a:t>
            </a:r>
            <a:endParaRPr lang="zh-CN" altLang="zh-CN" sz="28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以金属球为坐标原点，取水平方向为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轴，竖直方向为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轴，建立直角坐标系，如图丙所示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由水平方向的合力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合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和竖直方向的合力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合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分别等于零</a:t>
            </a:r>
            <a:r>
              <a:rPr lang="zh-CN" altLang="zh-CN" sz="2800" kern="10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即</a:t>
            </a:r>
            <a:endParaRPr lang="en-US" altLang="zh-CN" sz="2800" kern="10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合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dirty="0" err="1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sin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i="1" kern="1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i="1" kern="100" baseline="-250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y</a:t>
            </a:r>
            <a:r>
              <a:rPr lang="zh-CN" altLang="zh-CN" sz="2800" kern="100" baseline="-2500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合</a:t>
            </a:r>
            <a:r>
              <a:rPr lang="zh-CN" altLang="zh-CN" sz="2800" kern="10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cos </a:t>
            </a:r>
            <a:r>
              <a:rPr lang="en-US" altLang="zh-CN" sz="2800" i="1" kern="1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zh-CN" altLang="zh-CN" sz="2800" kern="10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zh-CN" altLang="zh-CN" sz="2800" kern="10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解得</a:t>
            </a:r>
            <a:r>
              <a:rPr lang="en-US" altLang="zh-CN" sz="2800" i="1" kern="1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mg</a:t>
            </a:r>
            <a:r>
              <a:rPr lang="en-US" altLang="zh-CN" sz="2800" kern="1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tan </a:t>
            </a:r>
            <a:r>
              <a:rPr lang="en-US" altLang="zh-CN" sz="2800" i="1" kern="10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θ</a:t>
            </a:r>
            <a:r>
              <a:rPr lang="en-US" altLang="zh-CN" sz="2800" kern="10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latin typeface="宋体"/>
              <a:cs typeface="Courier New"/>
            </a:endParaRPr>
          </a:p>
        </p:txBody>
      </p:sp>
      <p:pic>
        <p:nvPicPr>
          <p:cNvPr id="8" name="Picture 2" descr="\\贾文\贾文\源文件\同步\物理 人教 必修1 新课标\3-207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8"/>
          <a:stretch/>
        </p:blipFill>
        <p:spPr bwMode="auto">
          <a:xfrm>
            <a:off x="9148606" y="959694"/>
            <a:ext cx="2347200" cy="27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4" y="385138"/>
            <a:ext cx="2333534" cy="668428"/>
            <a:chOff x="164" y="341996"/>
            <a:chExt cx="2333534" cy="668428"/>
          </a:xfrm>
        </p:grpSpPr>
        <p:sp>
          <p:nvSpPr>
            <p:cNvPr id="10" name="五边形 9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方法归纳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98902" y="1105218"/>
            <a:ext cx="11010769" cy="49330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物体在三个力或多个力作用下的平衡问题，一般会用到力的合成法、效果分解法或正交分解法，选用的原则和处理方法如下：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力的合成法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一般用于受力个数为三个时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确定要合成的两个力；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根据平行四边形定则作出这两个力的合力；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根据平衡条件确定两个力的合力与第三力的关系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等大反向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根据三角函数或勾股定理解三角形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513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5941</TotalTime>
  <Words>1411</Words>
  <Application>Microsoft Office PowerPoint</Application>
  <PresentationFormat>自定义</PresentationFormat>
  <Paragraphs>190</Paragraphs>
  <Slides>33</Slides>
  <Notes>0</Notes>
  <HiddenSlides>11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6290</cp:revision>
  <dcterms:created xsi:type="dcterms:W3CDTF">2014-11-27T01:03:00Z</dcterms:created>
  <dcterms:modified xsi:type="dcterms:W3CDTF">2018-07-02T08:24:38Z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