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1393" r:id="rId2"/>
    <p:sldId id="1263" r:id="rId3"/>
    <p:sldId id="699" r:id="rId4"/>
    <p:sldId id="1104" r:id="rId5"/>
    <p:sldId id="1105" r:id="rId6"/>
    <p:sldId id="1409" r:id="rId7"/>
    <p:sldId id="1394" r:id="rId8"/>
    <p:sldId id="1410" r:id="rId9"/>
    <p:sldId id="1311" r:id="rId10"/>
    <p:sldId id="1164" r:id="rId11"/>
    <p:sldId id="1126" r:id="rId12"/>
    <p:sldId id="1127" r:id="rId13"/>
    <p:sldId id="1396" r:id="rId14"/>
    <p:sldId id="1412" r:id="rId15"/>
    <p:sldId id="1331" r:id="rId16"/>
    <p:sldId id="1413" r:id="rId17"/>
    <p:sldId id="1411" r:id="rId18"/>
    <p:sldId id="1416" r:id="rId19"/>
    <p:sldId id="1422" r:id="rId20"/>
    <p:sldId id="1419" r:id="rId21"/>
    <p:sldId id="1420" r:id="rId22"/>
    <p:sldId id="1423" r:id="rId23"/>
    <p:sldId id="1369" r:id="rId24"/>
    <p:sldId id="1384" r:id="rId25"/>
    <p:sldId id="1424" r:id="rId26"/>
    <p:sldId id="1397" r:id="rId27"/>
    <p:sldId id="1425" r:id="rId28"/>
    <p:sldId id="1426" r:id="rId29"/>
    <p:sldId id="1415" r:id="rId30"/>
    <p:sldId id="1115" r:id="rId31"/>
    <p:sldId id="1059" r:id="rId32"/>
    <p:sldId id="1427" r:id="rId33"/>
    <p:sldId id="1060" r:id="rId34"/>
    <p:sldId id="1061" r:id="rId35"/>
    <p:sldId id="1363" r:id="rId36"/>
    <p:sldId id="441" r:id="rId37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用！！！\风景图片\新图！\3运动会\46c58030d07d461eba9628f06af3f8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重力　基本相互作用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08662" y="326417"/>
            <a:ext cx="1077308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小明用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的水平力推桌子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，作出此力的图示和力的示意图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21" name="图片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33569" y="31417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pic>
        <p:nvPicPr>
          <p:cNvPr id="16386" name="Picture 2" descr="\\贾文\贾文\源文件\同步\物理 人教 必修1 新课标\3-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87" y="1269554"/>
            <a:ext cx="2996239" cy="186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8662" y="398669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endParaRPr lang="zh-CN" altLang="en-US" sz="2800" dirty="0"/>
          </a:p>
        </p:txBody>
      </p:sp>
      <p:pic>
        <p:nvPicPr>
          <p:cNvPr id="16387" name="Picture 3" descr="\\贾文\贾文\源文件\同步\物理 人教 必修1 新课标\3-2.TIF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18" y="4210482"/>
            <a:ext cx="7227576" cy="20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JN7A9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0626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\\贾文\贾文\源文件\同步\物理 人教 必修1 新课标\3-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80" y="4508831"/>
            <a:ext cx="4229607" cy="21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66714" y="4509914"/>
            <a:ext cx="6788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若足球对球网的作用点为图中的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点，且作用力方向水平向右，大小为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，请在图中画出该力的图示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一、力和力的图示</a:t>
            </a:r>
          </a:p>
        </p:txBody>
      </p:sp>
      <p:sp>
        <p:nvSpPr>
          <p:cNvPr id="12" name="矩形 11"/>
          <p:cNvSpPr/>
          <p:nvPr/>
        </p:nvSpPr>
        <p:spPr>
          <a:xfrm>
            <a:off x="366713" y="621482"/>
            <a:ext cx="8051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所示是足球撞击球网的瞬间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en-US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足球撞击球网时对球网产生了巨大的冲击力，球网对足球有没有作用力？若有，该力对足球产生了什么样的作用效果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4" name="矩形 3"/>
          <p:cNvSpPr/>
          <p:nvPr/>
        </p:nvSpPr>
        <p:spPr>
          <a:xfrm>
            <a:off x="9812881" y="36986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2</a:t>
            </a:r>
            <a:endParaRPr lang="zh-CN" altLang="en-US" dirty="0"/>
          </a:p>
        </p:txBody>
      </p:sp>
      <p:pic>
        <p:nvPicPr>
          <p:cNvPr id="17410" name="Picture 2" descr="\\贾文\贾文\源文件\同步\物理 人教 必修1 新课标\3-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18" y="1270175"/>
            <a:ext cx="2796201" cy="23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6713" y="3955326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有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改变足球的运动状态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4242479" y="5930910"/>
            <a:ext cx="278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5444" y="611252"/>
            <a:ext cx="11099524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力的三性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物质性：力是物体与物体的相互作用，没有脱离物体而独立存在的力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一个力同时具有受力物体和施力物体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相互性：物体之间力的作用是相互的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力总是成对出现，施力物体同时又是受力物体，受力物体同时又是施力物体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矢量性：力不仅有大小，而且有方向，是矢量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5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14964" y="189434"/>
            <a:ext cx="110995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力的作用效果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力的作用效果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9" y="1679966"/>
            <a:ext cx="7444561" cy="228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4964" y="3933850"/>
            <a:ext cx="11099524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影响作用效果的要素：力的大小、方向和作用点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力的图示和力的示意图的区别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力的图示可以表示力的三个要素，即大小、方向和作用点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力的示意图只能表示力的两个要素，即方向和作用点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459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8728" y="554255"/>
            <a:ext cx="11254630" cy="50603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射出枪口的子弹，能打到很远的地方，是因为子弹离开枪口后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受到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个推力作用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不接触的物体之间不可能有力的作用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只有有生命或有动力的物体才会施力，无生命或无动力的物体只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会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受到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力，不会施力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任何一个物体，一定既是受力物体，又是施力物体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654" y="48597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1138" y="363930"/>
            <a:ext cx="11367176" cy="585824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子弹在枪管内受到火药爆炸所产生的强大推力，使子弹离开枪口时具有很大的速度，但子弹离开枪口以后，只受重力和空气阻力作用，并没有一个所谓的推力，因为不可能找到这个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推力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的施力物体，故不存在，所以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接触的物体之间也可能有力的作用，如两个磁铁，故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不论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物体是否有生命或是否有动力，它们受到别的物体作用时，都会施力，如马拉车时，车也拉马；书向下压桌子，桌子也向上推书，故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自然界中的物体都是相互联系的，找不到一个孤立的、不受其他物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体作用的物体，所以每一个物体既是受力物体，又是施力物体，故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697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5701" y="1554058"/>
            <a:ext cx="11299010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相互作用的物体，可以直接接触，也可以不接触，但作用力必然是成对出现的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并非有生命的物体才是施力物体，也并非先有施力物体后有受力物体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任何一个力都独立地产生作用效果，使物体发生形变或使物体运动状态发生变化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4" y="621482"/>
            <a:ext cx="2333534" cy="668428"/>
            <a:chOff x="164" y="341996"/>
            <a:chExt cx="2333534" cy="668428"/>
          </a:xfrm>
        </p:grpSpPr>
        <p:sp>
          <p:nvSpPr>
            <p:cNvPr id="11" name="五边形 10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误区警示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79667" y="107266"/>
            <a:ext cx="1154979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中木箱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点，用与水平方向成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角斜向右上方的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150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力拉木箱；在图乙中木块的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点，用与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竖直方向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成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60°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角斜向左上方的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20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把木块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抵在墙壁上，试作出甲、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乙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两图中所给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力的图示，并作出图丙中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电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拉力的示意图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19458" name="Picture 2" descr="\\贾文\贾文\源文件\同步\物理 人教 必修1 新课标\3-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1622926"/>
            <a:ext cx="4994981" cy="18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807123" y="346200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79667" y="346374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en-US" sz="2800" dirty="0"/>
          </a:p>
        </p:txBody>
      </p:sp>
      <p:pic>
        <p:nvPicPr>
          <p:cNvPr id="19459" name="Picture 3" descr="\\贾文\贾文\源文件\同步\物理 人教 必修1 新课标\3-6.T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1" y="4140197"/>
            <a:ext cx="6610311" cy="251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4" y="220802"/>
            <a:ext cx="2333534" cy="668428"/>
            <a:chOff x="164" y="341996"/>
            <a:chExt cx="2333534" cy="668428"/>
          </a:xfrm>
        </p:grpSpPr>
        <p:sp>
          <p:nvSpPr>
            <p:cNvPr id="11" name="五边形 10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方法归纳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001532" y="776546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力的图示与力的示意图的画法</a:t>
            </a:r>
            <a:endParaRPr lang="zh-CN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77707"/>
              </p:ext>
            </p:extLst>
          </p:nvPr>
        </p:nvGraphicFramePr>
        <p:xfrm>
          <a:off x="630530" y="1507872"/>
          <a:ext cx="10929353" cy="5120640"/>
        </p:xfrm>
        <a:graphic>
          <a:graphicData uri="http://schemas.openxmlformats.org/drawingml/2006/table">
            <a:tbl>
              <a:tblPr/>
              <a:tblGrid>
                <a:gridCol w="1654100"/>
                <a:gridCol w="5979833"/>
                <a:gridCol w="32954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作图步骤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力的图示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力的示意图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选标度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选定标度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</a:t>
                      </a: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用某一长度的线段表示一定大小的力</a:t>
                      </a:r>
                      <a:r>
                        <a:rPr lang="en-US" sz="28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)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baseline="0">
                          <a:effectLst/>
                          <a:latin typeface="宋体"/>
                          <a:ea typeface="华文细黑"/>
                          <a:cs typeface="宋体"/>
                        </a:rPr>
                        <a:t> 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画线段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从作用点开始沿力的方向画一线段，根据选定的标度和力的大小按比例确定线段长度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从作用点开始沿力的方向画一适当长度线段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标方向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在线段的末端标出箭头，表示方向</a:t>
                      </a:r>
                      <a:endParaRPr lang="zh-CN" sz="28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在线段的末端标出箭头，表示方向</a:t>
                      </a:r>
                      <a:endParaRPr lang="zh-CN" sz="28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26950" marR="26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3851" y="1413570"/>
            <a:ext cx="10901751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知道力的概念及矢量性，会作力的图示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了解重力产生的原因，会确定重力的大小和方向，理解重心的概念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了解自然界中四种基本相互作用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33767" y="730964"/>
            <a:ext cx="11143198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关于力的概念，下列说法中正确的是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力是使物体发生形变或使物体的运动状态发生改变的原因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一个力必定联系着两个物体，其中每个物体既是施力物体又是受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只要两个力的大小相等，它们产生的作用效果一定相同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两个物体相互作用，其相互作用力是有先后的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134" y="155758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134" y="222597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8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3767" y="730964"/>
            <a:ext cx="11143198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从力的基本概念出发作出判断，根据力的两个作用效果，可知选项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根据力的相互性，可知选项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根据力的三要素，可知力的作用效果不仅与力的大小有关，还与力的方向和作用点的位置有关，选项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物体间的相互作用力是同时的，没有时间上的先后关系，选项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98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2035" y="520919"/>
            <a:ext cx="8883051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的压力是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，试画出这个力的图示和示意图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24578" name="Picture 2" descr="\\贾文\贾文\源文件\同步\物理 人教 必修1 新课标\3-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723042"/>
            <a:ext cx="2575828" cy="15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117827" y="24320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2035" y="207203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endParaRPr lang="zh-CN" altLang="en-US" sz="2800" dirty="0"/>
          </a:p>
        </p:txBody>
      </p:sp>
      <p:pic>
        <p:nvPicPr>
          <p:cNvPr id="24579" name="Picture 3" descr="\\贾文\贾文\源文件\同步\物理 人教 必修1 新课标\3-8.T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16" y="2327538"/>
            <a:ext cx="5797532" cy="347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1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477" y="632530"/>
            <a:ext cx="11263033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</a:t>
            </a: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建筑工地上常用重锤来检测墙壁是否竖直，为什么使用重锤就能够检测墙壁是否竖直？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477" y="2500091"/>
            <a:ext cx="112630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重力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的方向竖直向下，所以悬挂重锤的细线方向一定在竖直方向上，如果墙壁与悬线平行，则说明墙壁竖直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477" y="3803908"/>
            <a:ext cx="1126303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重心是物体上最重的一点吗？重心位置与什么有关？物体的重心一定在物体上吗？请举例说明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477" y="5025906"/>
            <a:ext cx="11263033" cy="158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不是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重心是物体上各部分的等效作用点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重心位置与质量分布及形状有关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重心可以不在物体上，如木匠用的拐尺、圆环的重心都不在物体上</a:t>
            </a:r>
            <a:r>
              <a:rPr lang="en-US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二、重力与重心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build="allAtOnce"/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734" y="405458"/>
            <a:ext cx="11322624" cy="563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重力的大小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重力的大小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，只与质量和重力加速度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有关，与物体的运动状态无关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与物体所处的纬度和高度有关，在赤道处，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最小，在两极处，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最大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同一高度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；海拔越高，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越小，离地面越近，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越大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重力的方向：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总是竖直向下，竖直向下是指与水平面垂直向下，但是并不等同于垂直于支持面向下，也不等同于指向地心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136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9627" y="858282"/>
            <a:ext cx="11210519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重力的作用点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重心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重心是物体各部分所受重力的等效作用点，并不是只有物体的重心才受到重力作用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重心的位置除跟物体的形状有关外，还跟物体的质量分布有关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质量分布均匀、形状规则的物体的重心在其几何中心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重心的位置可以在物体上，也可以在物体外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重心位置的确定方法：薄板状物体的重心可以用悬挂法确定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128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3894" y="477466"/>
            <a:ext cx="11322624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关于重心及重力，下列说法中正确的是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一个物体放于水中称量时弹簧测力计的示数小于物体在空气中称量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时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弹簧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测力计的示数，因此物体在水中受到的重力小于在空气中受到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据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可知，两个物体相比较，质量较大的物体的重力不一定较大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物体放于水平面上时，重力方向垂直于水平面向下，当物体静止于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斜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面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上时，其重力方向垂直于斜面向下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物体的形状改变后，其重心位置不会改变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26" y="32544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204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3094" y="384250"/>
            <a:ext cx="11322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由于物体放于水中时，受到向上的浮力从而减小了弹簧的拉伸形变，弹簧测力计的拉力减小了，但物体的重力并不改变，选项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两物体所处的地理位置相同时，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值相同，质量大的物体的重力必定大，但当两物体所处的地理位置不同时，如质量较小的物体放在地球上，质量较大的物体放在月球上，由于月球上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值较小，故质量较大的物体的重力不一定较大，选项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重力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的方向总是竖直向下的，选项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的重心位置由物体的形状和质量分布情况共同决定，当物体的形状改变时，其重心可能发生改变，故选项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768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3894" y="3058706"/>
            <a:ext cx="1132262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重心是重力的等效作用点</a:t>
            </a:r>
            <a:r>
              <a:rPr lang="zh-CN" altLang="zh-CN" sz="2800" kern="100" spc="-1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并不是物体上最重的一点</a:t>
            </a:r>
            <a:r>
              <a:rPr lang="zh-CN" altLang="zh-CN" sz="2800" kern="100" spc="-1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故选项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质量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均匀分布的</a:t>
            </a:r>
            <a:r>
              <a:rPr lang="zh-CN" altLang="zh-CN" sz="2800" kern="100" spc="-1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有规则形状的物体的重心才在其几何中心</a:t>
            </a:r>
            <a:r>
              <a:rPr lang="zh-CN" altLang="zh-CN" sz="2800" kern="100" spc="-1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故选项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的重心不一定在物体上，如粗细均匀的铁丝被弯曲成圆圈时，其重心在圆心处，而不在铁丝上，故选项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二力平衡，重力与绳的拉力方向总是在同一直线上且方向相反，所以可以用悬挂法确定形状不规则薄板的重心，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894" y="75898"/>
            <a:ext cx="11322624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关于重心，下列说法中正确的是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重心就是物体上最重的一点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重心就是物体的几何中心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直铁丝弯曲后，重心便不在中点，但一定还在铁丝上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可以用悬挂法确定形状不规则薄板的重心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26" y="24632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42095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4" y="509290"/>
            <a:ext cx="2333534" cy="668428"/>
            <a:chOff x="164" y="341996"/>
            <a:chExt cx="2333534" cy="668428"/>
          </a:xfrm>
        </p:grpSpPr>
        <p:sp>
          <p:nvSpPr>
            <p:cNvPr id="3" name="五边形 2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燕尾形 3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误区警示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45943" y="1362338"/>
            <a:ext cx="11296938" cy="4227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对物体的重心注意以下三点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重心不是重力的真实作用点，重力作用于整个物体，重心是重力的等效作用点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重心不是物体上最重的一点，也不一定是物体的几何中心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重心在物体上的相对位置与物体的位置、放置状态及运动状态无关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重心的位置可以不在物体上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pic>
        <p:nvPicPr>
          <p:cNvPr id="9" name="图片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JN7A9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0626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9964" y="874980"/>
            <a:ext cx="11187139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对力的概念的理解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关于力，下列说法中正确的是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没有相互接触的物体间也可能有力的作用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根据有一定距离的磁铁间的相互作用可知：力可以离开物体而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独立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存在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两个力大小都是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，方向相同，那么这两个力一定相同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施力物体施力在前，受力物体受力在后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174" y="171785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2660" y="584333"/>
            <a:ext cx="1129901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力是物体对物体的相互作用，没有相互接触的物体间也可能有力的作用，比如磁场力、重力，故选项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相隔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一定距离的两个磁铁间有相互作用，若拿走其中一个磁铁，这种相互作用将不存在，所以力是不能离开物体而独立存在的，故选项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只有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当两个力的大小、方向、作用点都相同时，我们才能说这两个力相同，故选项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的作用是相互的，施力物体和受力物体受到的力是同时产生的，没有前后之分，故选项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80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46165" y="4761901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判断作用效果是否相同，应从力的三要素，即大小、方向和作用点去考虑，三要素相同则作用效果相同，而力沿其作用线平移时作用效果不变，选项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6165" y="-14654"/>
            <a:ext cx="11412000" cy="13331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力的图示和力的示意图</a:t>
            </a:r>
            <a:r>
              <a:rPr lang="en-US" altLang="zh-CN" sz="2800" b="1" kern="100" dirty="0" smtClean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的是小车所受外力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的图示，所选标度都相同，则对于小车的运动，作用效果相同的是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25602" name="Picture 2" descr="\\贾文\贾文\源文件\同步\物理 人教 必修1 新课标\3-9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09" y="1394138"/>
            <a:ext cx="6409995" cy="238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369839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46165" y="4153113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1050" kern="100" dirty="0" smtClean="0">
                <a:solidFill>
                  <a:prstClr val="black"/>
                </a:solidFill>
                <a:latin typeface="宋体"/>
                <a:cs typeface="Courier New"/>
              </a:rPr>
              <a:t>	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1050" kern="100" dirty="0" smtClean="0">
                <a:solidFill>
                  <a:prstClr val="black"/>
                </a:solidFill>
                <a:latin typeface="宋体"/>
                <a:cs typeface="Courier New"/>
              </a:rPr>
              <a:t>	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1050" kern="100" dirty="0" smtClean="0">
                <a:solidFill>
                  <a:prstClr val="black"/>
                </a:solidFill>
                <a:latin typeface="宋体"/>
                <a:cs typeface="Courier New"/>
              </a:rPr>
              <a:t>	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都不相同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0689" y="42114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6413" y="44783"/>
            <a:ext cx="11393057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对重力大小和方向的理解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在接近地面附近，自由下落的石块速度越来越大，说明石块所受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越来越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在空中飞行的物体不受重力作用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一抛出的石块轨迹是曲线，说明石块所受的重力方向始终在改变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将一石块竖直向上抛出，在先上升后下降的整个过程中，石块所受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重力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大小和方向都不变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413" y="4475107"/>
            <a:ext cx="11393057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在地球上接近地面的同一位置，同一物体的重力为一定值，故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只要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在地球上，物体所受重力就不为零，故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重力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的方向始终竖直向下，与物体的运动状态无关，故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3" y="33117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7" grpId="0"/>
      <p:bldP spid="1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424890"/>
            <a:ext cx="11299010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对重力和重心的理解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关于物体的重心，以下说法中正确的是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质量均匀分布的、有规则形状的物体的重心在其几何中心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用线悬挂的物体静止时，细线方向一定通过重心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一砖块平放、侧放或立放时，其重心在砖内的位置不变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舞蹈演员在做各种优美动作时，其重心的位置不变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660" y="3923690"/>
            <a:ext cx="11299010" cy="14371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质量均匀分布的、有规则形状的物体的重心在其几何中心，形状与质量分布改变，重心位置就可能发生改变，故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图片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878" y="12593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78" y="19176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878" y="261194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用！！！\风景图片\新图！\3运动会\46c58030d07d461eba9628f06af3f8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用！！！\风景图片\新图！\3运动会\JN7A91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0626"/>
          <a:stretch/>
        </p:blipFill>
        <p:spPr bwMode="auto">
          <a:xfrm>
            <a:off x="8590413" y="794"/>
            <a:ext cx="36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657017"/>
            <a:ext cx="1143585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一、力和力的图示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力的作用效果：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使物体的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发生变化；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使物体发生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力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定义：物体与物体之间的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单位：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，简称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，符号：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N.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矢量性：力既有大小，又有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测量：力的大小可以用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测量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70633" y="146525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运动状态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03155" y="14652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形变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54609" y="28740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相互作用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52035" y="35829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牛顿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73118" y="358299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牛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78859" y="42747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3689" y="496343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弹簧测力计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0" grpId="0"/>
      <p:bldP spid="10" grpId="1"/>
      <p:bldP spid="16" grpId="0"/>
      <p:bldP spid="16" grpId="1"/>
      <p:bldP spid="17" grpId="0"/>
      <p:bldP spid="17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657017"/>
            <a:ext cx="114358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力的表示方法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力的图示：用一条带箭头的线段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有向线段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来表示力的三要素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线段的长短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严格按标度画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表示力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②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力的方向；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③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力的作用点，线段所在的直线叫做力的作用线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力的示意图：只用一条带箭头的线段来表示力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23878" y="21763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521" y="28638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箭头指向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521" y="3564806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箭尾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或箭头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)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47774" y="426341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61750" y="426341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作用点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8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4" grpId="0"/>
      <p:bldP spid="4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169114"/>
            <a:ext cx="11435850" cy="647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二、重力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由于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使物体受到的力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大小：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就是自由落体加速度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</a:t>
            </a:r>
            <a:r>
              <a:rPr lang="en-US" altLang="zh-CN" sz="2800" u="sng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重心：一个物体的各部分都受到重力的作用，从效果上看，我们可以认为各部分受到的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重力作用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这一点叫做物体的重心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决定因素：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确定方法：对形状不规则的薄板状物体，可以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采用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法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来确定重心的位置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64326" y="87814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地球的吸引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4326" y="1475418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mg</a:t>
            </a:r>
            <a:endParaRPr lang="zh-CN" altLang="en-US" sz="2800" i="1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4726" y="21446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竖直向下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1401" y="408918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集中于一点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91955" y="470677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形状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71270" y="470677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质量分布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1835" y="536500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悬挂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7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7" grpId="0"/>
      <p:bldP spid="1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455752"/>
            <a:ext cx="1143585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三、四种基本相互作用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万有引力：相互吸引的作用存在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于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之间，直到宇宙的深处，只是相互作用的强度随距离增大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增强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减弱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电磁相互作用：电荷间的相互作用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间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的相互作用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强相互作用：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使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紧密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地保持在一起的相互作用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它的作用范围只有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约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Courier New"/>
              </a:rPr>
              <a:t>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m.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弱相互作用：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现象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中起作用的一种基本相互作用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作用范围约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u="sng" kern="100" dirty="0" smtClean="0">
                <a:latin typeface="Times New Roman"/>
                <a:ea typeface="华文细黑"/>
                <a:cs typeface="Courier New"/>
              </a:rPr>
              <a:t>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m.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强度只有强相互作用的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倍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77699" y="12797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一切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7334" y="197947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减弱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34926" y="266818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磁体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9146" y="336794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原子核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0350" y="4089182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15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06" y="47665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放射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8102" y="5496818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15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6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0" grpId="0"/>
      <p:bldP spid="10" grpId="1"/>
      <p:bldP spid="11" grpId="0"/>
      <p:bldP spid="11" grpId="1"/>
      <p:bldP spid="15" grpId="0"/>
      <p:bldP spid="15" grpId="1"/>
      <p:bldP spid="14" grpId="0"/>
      <p:bldP spid="14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3894" y="348730"/>
            <a:ext cx="1132262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每个力都必有施力物体和受力物体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只有相互接触的两物体之间才有力的作用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两个力的大小都是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 N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，则这两个力一定相同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重力的方向也可以表述为指向地心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只有物体的重心才受到重力的作用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(6)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重心是物体重力的作用点，重心一定在物体上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矩形 9"/>
          <p:cNvSpPr/>
          <p:nvPr/>
        </p:nvSpPr>
        <p:spPr>
          <a:xfrm>
            <a:off x="6475566" y="195915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7531" y="26591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70790" y="33487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87571" y="404854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75566" y="47462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7131" y="54358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8" grpId="0"/>
      <p:bldP spid="8" grpId="1"/>
      <p:bldP spid="9" grpId="0"/>
      <p:bldP spid="9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1767</Words>
  <Application>Microsoft Office PowerPoint</Application>
  <PresentationFormat>自定义</PresentationFormat>
  <Paragraphs>276</Paragraphs>
  <Slides>36</Slides>
  <Notes>0</Notes>
  <HiddenSlides>4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6222</cp:revision>
  <dcterms:created xsi:type="dcterms:W3CDTF">2014-11-27T01:03:00Z</dcterms:created>
  <dcterms:modified xsi:type="dcterms:W3CDTF">2018-06-30T08:53:50Z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