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672" r:id="rId2"/>
    <p:sldId id="1059" r:id="rId3"/>
    <p:sldId id="1457" r:id="rId4"/>
    <p:sldId id="1060" r:id="rId5"/>
    <p:sldId id="1432" r:id="rId6"/>
    <p:sldId id="1458" r:id="rId7"/>
    <p:sldId id="1061" r:id="rId8"/>
    <p:sldId id="1450" r:id="rId9"/>
    <p:sldId id="1462" r:id="rId10"/>
    <p:sldId id="1463" r:id="rId11"/>
    <p:sldId id="1363" r:id="rId12"/>
    <p:sldId id="1465" r:id="rId13"/>
    <p:sldId id="1466" r:id="rId14"/>
    <p:sldId id="1467" r:id="rId15"/>
    <p:sldId id="1468" r:id="rId16"/>
    <p:sldId id="1469" r:id="rId17"/>
    <p:sldId id="1470" r:id="rId18"/>
    <p:sldId id="1472" r:id="rId19"/>
    <p:sldId id="1473" r:id="rId20"/>
    <p:sldId id="1471" r:id="rId21"/>
    <p:sldId id="441" r:id="rId22"/>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1">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DC3E6"/>
    <a:srgbClr val="FFD966"/>
    <a:srgbClr val="DEEBF7"/>
    <a:srgbClr val="B4C7E7"/>
    <a:srgbClr val="F3EFE5"/>
    <a:srgbClr val="00CCFF"/>
    <a:srgbClr val="FF9900"/>
    <a:srgbClr val="0000CC"/>
    <a:srgbClr val="9BBD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36" autoAdjust="0"/>
    <p:restoredTop sz="94247" autoAdjust="0"/>
  </p:normalViewPr>
  <p:slideViewPr>
    <p:cSldViewPr>
      <p:cViewPr>
        <p:scale>
          <a:sx n="75" d="100"/>
          <a:sy n="75" d="100"/>
        </p:scale>
        <p:origin x="-432" y="-269"/>
      </p:cViewPr>
      <p:guideLst>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t>2018/6/30</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t>‹#›</a:t>
            </a:fld>
            <a:endParaRPr lang="zh-CN" altLang="en-US"/>
          </a:p>
        </p:txBody>
      </p:sp>
    </p:spTree>
    <p:extLst>
      <p:ext uri="{BB962C8B-B14F-4D97-AF65-F5344CB8AC3E}">
        <p14:creationId xmlns:p14="http://schemas.microsoft.com/office/powerpoint/2010/main"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t>2018/6/30</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t>‹#›</a:t>
            </a:fld>
            <a:endParaRPr lang="zh-CN" altLang="en-US"/>
          </a:p>
        </p:txBody>
      </p:sp>
    </p:spTree>
    <p:extLst>
      <p:ext uri="{BB962C8B-B14F-4D97-AF65-F5344CB8AC3E}">
        <p14:creationId xmlns:p14="http://schemas.microsoft.com/office/powerpoint/2010/main"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5254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Lst>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slide" Target="slide2.xml"/><Relationship Id="rId7" Type="http://schemas.openxmlformats.org/officeDocument/2006/relationships/package" Target="../embeddings/Microsoft_Word___4.docx"/><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slide" Target="slide11.xml"/><Relationship Id="rId5" Type="http://schemas.openxmlformats.org/officeDocument/2006/relationships/slide" Target="slide7.xml"/><Relationship Id="rId10" Type="http://schemas.openxmlformats.org/officeDocument/2006/relationships/slide" Target="slide17.xml"/><Relationship Id="rId4" Type="http://schemas.openxmlformats.org/officeDocument/2006/relationships/slide" Target="slide4.xml"/><Relationship Id="rId9" Type="http://schemas.openxmlformats.org/officeDocument/2006/relationships/slide" Target="slide14.xml"/></Relationships>
</file>

<file path=ppt/slides/_rels/slide11.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4.xml"/></Relationships>
</file>

<file path=ppt/slides/_rels/slide12.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4.xml"/></Relationships>
</file>

<file path=ppt/slides/_rels/slide13.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4.xml"/><Relationship Id="rId7" Type="http://schemas.openxmlformats.org/officeDocument/2006/relationships/image" Target="../media/image13.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slide" Target="slide11.xml"/><Relationship Id="rId4" Type="http://schemas.openxmlformats.org/officeDocument/2006/relationships/slide" Target="slide7.xml"/><Relationship Id="rId9" Type="http://schemas.openxmlformats.org/officeDocument/2006/relationships/slide" Target="slide17.xml"/></Relationships>
</file>

<file path=ppt/slides/_rels/slide15.xml.rels><?xml version="1.0" encoding="UTF-8" standalone="yes"?>
<Relationships xmlns="http://schemas.openxmlformats.org/package/2006/relationships"><Relationship Id="rId8" Type="http://schemas.openxmlformats.org/officeDocument/2006/relationships/package" Target="../embeddings/Microsoft_Word___5.docx"/><Relationship Id="rId3" Type="http://schemas.openxmlformats.org/officeDocument/2006/relationships/slide" Target="slide16.xml"/><Relationship Id="rId7" Type="http://schemas.openxmlformats.org/officeDocument/2006/relationships/slide" Target="slide11.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slide" Target="slide7.xml"/><Relationship Id="rId11" Type="http://schemas.openxmlformats.org/officeDocument/2006/relationships/slide" Target="slide17.xml"/><Relationship Id="rId5" Type="http://schemas.openxmlformats.org/officeDocument/2006/relationships/slide" Target="slide4.xml"/><Relationship Id="rId10" Type="http://schemas.openxmlformats.org/officeDocument/2006/relationships/slide" Target="slide14.xml"/><Relationship Id="rId4" Type="http://schemas.openxmlformats.org/officeDocument/2006/relationships/slide" Target="slide2.xml"/><Relationship Id="rId9" Type="http://schemas.openxmlformats.org/officeDocument/2006/relationships/image" Target="../media/image14.emf"/></Relationships>
</file>

<file path=ppt/slides/_rels/slide16.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slide" Target="slide2.xml"/><Relationship Id="rId7" Type="http://schemas.openxmlformats.org/officeDocument/2006/relationships/package" Target="../embeddings/Microsoft_Word___6.docx"/><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slide" Target="slide11.xml"/><Relationship Id="rId5" Type="http://schemas.openxmlformats.org/officeDocument/2006/relationships/slide" Target="slide7.xml"/><Relationship Id="rId10" Type="http://schemas.openxmlformats.org/officeDocument/2006/relationships/slide" Target="slide17.xml"/><Relationship Id="rId4" Type="http://schemas.openxmlformats.org/officeDocument/2006/relationships/slide" Target="slide4.xml"/><Relationship Id="rId9" Type="http://schemas.openxmlformats.org/officeDocument/2006/relationships/slide" Target="slide14.xml"/></Relationships>
</file>

<file path=ppt/slides/_rels/slide17.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2.xml"/><Relationship Id="rId7" Type="http://schemas.openxmlformats.org/officeDocument/2006/relationships/slide" Target="slide14.xml"/><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4.xml"/></Relationships>
</file>

<file path=ppt/slides/_rels/slide1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2.xml"/><Relationship Id="rId7" Type="http://schemas.openxmlformats.org/officeDocument/2006/relationships/image" Target="../media/image17.png"/><Relationship Id="rId2" Type="http://schemas.openxmlformats.org/officeDocument/2006/relationships/slide" Target="slide20.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4.xml"/><Relationship Id="rId9" Type="http://schemas.openxmlformats.org/officeDocument/2006/relationships/slide" Target="slide17.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4.xml"/><Relationship Id="rId7"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slide" Target="slide11.xml"/><Relationship Id="rId4" Type="http://schemas.openxmlformats.org/officeDocument/2006/relationships/slide" Target="slide7.xml"/><Relationship Id="rId9" Type="http://schemas.openxmlformats.org/officeDocument/2006/relationships/slide" Target="slide17.xml"/></Relationships>
</file>

<file path=ppt/slides/_rels/slide20.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package" Target="../embeddings/Microsoft_Word___7.docx"/><Relationship Id="rId7" Type="http://schemas.openxmlformats.org/officeDocument/2006/relationships/slide" Target="slide7.xml"/><Relationship Id="rId12" Type="http://schemas.openxmlformats.org/officeDocument/2006/relationships/slide" Target="slide17.xml"/><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slide" Target="slide4.xml"/><Relationship Id="rId11" Type="http://schemas.openxmlformats.org/officeDocument/2006/relationships/slide" Target="slide14.xml"/><Relationship Id="rId5" Type="http://schemas.openxmlformats.org/officeDocument/2006/relationships/slide" Target="slide2.xml"/><Relationship Id="rId10" Type="http://schemas.openxmlformats.org/officeDocument/2006/relationships/image" Target="../media/image19.emf"/><Relationship Id="rId4" Type="http://schemas.openxmlformats.org/officeDocument/2006/relationships/image" Target="../media/image18.emf"/><Relationship Id="rId9" Type="http://schemas.openxmlformats.org/officeDocument/2006/relationships/package" Target="../embeddings/Microsoft_Word___8.docx"/></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2.xml"/><Relationship Id="rId7" Type="http://schemas.openxmlformats.org/officeDocument/2006/relationships/image" Target="../media/image3.png"/><Relationship Id="rId12" Type="http://schemas.openxmlformats.org/officeDocument/2006/relationships/slide" Target="slide17.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slide" Target="slide11.xml"/><Relationship Id="rId11" Type="http://schemas.openxmlformats.org/officeDocument/2006/relationships/slide" Target="slide14.xml"/><Relationship Id="rId5" Type="http://schemas.openxmlformats.org/officeDocument/2006/relationships/slide" Target="slide7.xml"/><Relationship Id="rId10" Type="http://schemas.openxmlformats.org/officeDocument/2006/relationships/image" Target="../media/image5.emf"/><Relationship Id="rId4" Type="http://schemas.openxmlformats.org/officeDocument/2006/relationships/slide" Target="slide4.xml"/><Relationship Id="rId9" Type="http://schemas.openxmlformats.org/officeDocument/2006/relationships/package" Target="../embeddings/Microsoft_Word___1.docx"/></Relationships>
</file>

<file path=ppt/slides/_rels/slide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2.xml"/><Relationship Id="rId7" Type="http://schemas.openxmlformats.org/officeDocument/2006/relationships/image" Target="../media/image6.png"/><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slide" Target="slide11.xml"/><Relationship Id="rId5" Type="http://schemas.openxmlformats.org/officeDocument/2006/relationships/slide" Target="slide7.xml"/><Relationship Id="rId4" Type="http://schemas.openxmlformats.org/officeDocument/2006/relationships/slide" Target="slide4.xml"/><Relationship Id="rId9" Type="http://schemas.openxmlformats.org/officeDocument/2006/relationships/slide" Target="slide17.xml"/></Relationships>
</file>

<file path=ppt/slides/_rels/slide5.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 Target="slide2.xml"/><Relationship Id="rId7" Type="http://schemas.openxmlformats.org/officeDocument/2006/relationships/package" Target="../embeddings/Microsoft_Word___2.docx"/><Relationship Id="rId12" Type="http://schemas.openxmlformats.org/officeDocument/2006/relationships/slide" Target="slide17.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slide" Target="slide11.xml"/><Relationship Id="rId11" Type="http://schemas.openxmlformats.org/officeDocument/2006/relationships/slide" Target="slide14.xml"/><Relationship Id="rId5" Type="http://schemas.openxmlformats.org/officeDocument/2006/relationships/slide" Target="slide7.xml"/><Relationship Id="rId10" Type="http://schemas.openxmlformats.org/officeDocument/2006/relationships/image" Target="../media/image8.emf"/><Relationship Id="rId4" Type="http://schemas.openxmlformats.org/officeDocument/2006/relationships/slide" Target="slide4.xml"/><Relationship Id="rId9" Type="http://schemas.openxmlformats.org/officeDocument/2006/relationships/package" Target="../embeddings/Microsoft_Word___3.docx"/></Relationships>
</file>

<file path=ppt/slides/_rels/slide6.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4.xml"/><Relationship Id="rId7"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slide" Target="slide11.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4.xml"/><Relationship Id="rId7"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slide" Target="slide11.xml"/><Relationship Id="rId4" Type="http://schemas.openxmlformats.org/officeDocument/2006/relationships/slide" Target="slide7.xml"/></Relationships>
</file>

<file path=ppt/slides/_rels/slide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4.xml"/><Relationship Id="rId7"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slide" Target="slide11.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slide" Target="slide11.xml"/><Relationship Id="rId4" Type="http://schemas.openxmlformats.org/officeDocument/2006/relationships/slide" Target="slide7.xml"/><Relationship Id="rId9" Type="http://schemas.openxmlformats.org/officeDocument/2006/relationships/slide" Target="slide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970" name="Picture 2" descr="C:\Users\Administrator\Desktop\用！！！\风景图片\新图！\3运动会\u=3203972326,1412425975&amp;fm=214&amp;gp=0.jpg"/>
          <p:cNvPicPr>
            <a:picLocks noChangeAspect="1" noChangeArrowheads="1"/>
          </p:cNvPicPr>
          <p:nvPr/>
        </p:nvPicPr>
        <p:blipFill rotWithShape="1">
          <a:blip r:embed="rId2">
            <a:extLst>
              <a:ext uri="{28A0092B-C50C-407E-A947-70E740481C1C}">
                <a14:useLocalDpi xmlns:a14="http://schemas.microsoft.com/office/drawing/2010/main" val="0"/>
              </a:ext>
            </a:extLst>
          </a:blip>
          <a:srcRect t="4874" b="12893"/>
          <a:stretch/>
        </p:blipFill>
        <p:spPr bwMode="auto">
          <a:xfrm>
            <a:off x="406" y="0"/>
            <a:ext cx="12189600" cy="6859588"/>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组合 20"/>
          <p:cNvGrpSpPr/>
          <p:nvPr/>
        </p:nvGrpSpPr>
        <p:grpSpPr>
          <a:xfrm>
            <a:off x="-986" y="3707638"/>
            <a:ext cx="12192000" cy="1375395"/>
            <a:chOff x="-1524000" y="2705990"/>
            <a:chExt cx="12192000" cy="1375395"/>
          </a:xfrm>
        </p:grpSpPr>
        <p:sp>
          <p:nvSpPr>
            <p:cNvPr id="26" name="矩形 2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9" name="Picture 2" descr="C:\Users\Administrator\Desktop\5555555555.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7414" y="3677149"/>
            <a:ext cx="1152525" cy="1444625"/>
          </a:xfrm>
          <a:prstGeom prst="rect">
            <a:avLst/>
          </a:prstGeom>
          <a:noFill/>
          <a:extLst>
            <a:ext uri="{909E8E84-426E-40DD-AFC4-6F175D3DCCD1}">
              <a14:hiddenFill xmlns:a14="http://schemas.microsoft.com/office/drawing/2010/main">
                <a:solidFill>
                  <a:srgbClr val="FFFFFF"/>
                </a:solidFill>
              </a14:hiddenFill>
            </a:ext>
          </a:extLst>
        </p:spPr>
      </p:pic>
      <p:sp>
        <p:nvSpPr>
          <p:cNvPr id="13" name="标题 2"/>
          <p:cNvSpPr txBox="1">
            <a:spLocks/>
          </p:cNvSpPr>
          <p:nvPr/>
        </p:nvSpPr>
        <p:spPr>
          <a:xfrm>
            <a:off x="2896374" y="4272547"/>
            <a:ext cx="9145016" cy="683910"/>
          </a:xfrm>
          <a:prstGeom prst="rect">
            <a:avLst/>
          </a:prstGeom>
        </p:spPr>
        <p:txBody>
          <a:bodyPr>
            <a:no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r>
              <a:rPr lang="zh-CN" altLang="zh-CN" sz="3500" b="1" kern="100" dirty="0">
                <a:solidFill>
                  <a:schemeClr val="bg2">
                    <a:lumMod val="25000"/>
                  </a:schemeClr>
                </a:solidFill>
                <a:latin typeface="Times New Roman" pitchFamily="18" charset="0"/>
                <a:ea typeface="微软雅黑" pitchFamily="34" charset="-122"/>
                <a:cs typeface="Times New Roman" pitchFamily="18" charset="0"/>
              </a:rPr>
              <a:t>微型专题　实验：研究匀变速直线运动的规律</a:t>
            </a:r>
          </a:p>
        </p:txBody>
      </p:sp>
      <p:sp>
        <p:nvSpPr>
          <p:cNvPr id="14" name="副标题 3"/>
          <p:cNvSpPr txBox="1">
            <a:spLocks/>
          </p:cNvSpPr>
          <p:nvPr/>
        </p:nvSpPr>
        <p:spPr>
          <a:xfrm>
            <a:off x="2896374" y="3777134"/>
            <a:ext cx="6120000" cy="504056"/>
          </a:xfrm>
          <a:prstGeom prst="rect">
            <a:avLst/>
          </a:prstGeom>
        </p:spPr>
        <p:txBody>
          <a:bodyPr anchor="ctr">
            <a:normAutofit/>
          </a:bodyPr>
          <a:ls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a:lstStyle>
          <a:p>
            <a:r>
              <a:rPr lang="zh-CN" altLang="en-US">
                <a:solidFill>
                  <a:schemeClr val="bg2">
                    <a:lumMod val="25000"/>
                  </a:schemeClr>
                </a:solidFill>
                <a:latin typeface="Times New Roman" pitchFamily="18" charset="0"/>
                <a:ea typeface="微软雅黑"/>
                <a:cs typeface="Times New Roman" pitchFamily="18" charset="0"/>
              </a:rPr>
              <a:t>第二章</a:t>
            </a:r>
            <a:r>
              <a:rPr lang="zh-CN" altLang="zh-CN">
                <a:solidFill>
                  <a:schemeClr val="bg2">
                    <a:lumMod val="25000"/>
                  </a:schemeClr>
                </a:solidFill>
                <a:latin typeface="Times New Roman" pitchFamily="18" charset="0"/>
                <a:ea typeface="微软雅黑"/>
                <a:cs typeface="Times New Roman" pitchFamily="18" charset="0"/>
              </a:rPr>
              <a:t>　</a:t>
            </a:r>
            <a:r>
              <a:rPr lang="zh-CN" altLang="en-US">
                <a:solidFill>
                  <a:schemeClr val="bg2">
                    <a:lumMod val="25000"/>
                  </a:schemeClr>
                </a:solidFill>
                <a:latin typeface="Times New Roman" pitchFamily="18" charset="0"/>
                <a:ea typeface="微软雅黑"/>
                <a:cs typeface="Times New Roman" pitchFamily="18" charset="0"/>
              </a:rPr>
              <a:t>匀变速直线运动的研究</a:t>
            </a:r>
            <a:endParaRPr lang="zh-CN" altLang="en-US" dirty="0">
              <a:solidFill>
                <a:schemeClr val="bg2">
                  <a:lumMod val="25000"/>
                </a:schemeClr>
              </a:solidFill>
              <a:latin typeface="Times New Roman" pitchFamily="18" charset="0"/>
              <a:ea typeface="微软雅黑"/>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5"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6"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7"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3</a:t>
            </a:r>
          </a:p>
        </p:txBody>
      </p:sp>
      <p:sp>
        <p:nvSpPr>
          <p:cNvPr id="28"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sp>
        <p:nvSpPr>
          <p:cNvPr id="22" name="矩形 21"/>
          <p:cNvSpPr/>
          <p:nvPr/>
        </p:nvSpPr>
        <p:spPr>
          <a:xfrm>
            <a:off x="407390" y="873469"/>
            <a:ext cx="11304440" cy="769417"/>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a:solidFill>
                  <a:srgbClr val="002060"/>
                </a:solidFill>
                <a:latin typeface="Times New Roman"/>
                <a:ea typeface="华文细黑"/>
                <a:cs typeface="Times New Roman"/>
              </a:rPr>
              <a:t>可把小车的运动看做是匀变速直线运动，则</a:t>
            </a:r>
            <a:endParaRPr lang="zh-CN" altLang="zh-CN" sz="1050" kern="100" dirty="0">
              <a:effectLst/>
              <a:latin typeface="宋体"/>
              <a:cs typeface="Courier New"/>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2899342641"/>
              </p:ext>
            </p:extLst>
          </p:nvPr>
        </p:nvGraphicFramePr>
        <p:xfrm>
          <a:off x="568598" y="1962394"/>
          <a:ext cx="9601200" cy="1503363"/>
        </p:xfrm>
        <a:graphic>
          <a:graphicData uri="http://schemas.openxmlformats.org/presentationml/2006/ole">
            <mc:AlternateContent xmlns:mc="http://schemas.openxmlformats.org/markup-compatibility/2006">
              <mc:Choice xmlns:v="urn:schemas-microsoft-com:vml" Requires="v">
                <p:oleObj spid="_x0000_s78078" name="文档" r:id="rId7" imgW="9600476" imgH="1503021" progId="Word.Document.12">
                  <p:embed/>
                </p:oleObj>
              </mc:Choice>
              <mc:Fallback>
                <p:oleObj name="文档" r:id="rId7" imgW="9600476" imgH="1503021" progId="Word.Document.12">
                  <p:embed/>
                  <p:pic>
                    <p:nvPicPr>
                      <p:cNvPr id="0" name=""/>
                      <p:cNvPicPr/>
                      <p:nvPr/>
                    </p:nvPicPr>
                    <p:blipFill>
                      <a:blip r:embed="rId8"/>
                      <a:stretch>
                        <a:fillRect/>
                      </a:stretch>
                    </p:blipFill>
                    <p:spPr>
                      <a:xfrm>
                        <a:off x="568598" y="1962394"/>
                        <a:ext cx="9601200" cy="1503363"/>
                      </a:xfrm>
                      <a:prstGeom prst="rect">
                        <a:avLst/>
                      </a:prstGeom>
                    </p:spPr>
                  </p:pic>
                </p:oleObj>
              </mc:Fallback>
            </mc:AlternateContent>
          </a:graphicData>
        </a:graphic>
      </p:graphicFrame>
      <p:sp>
        <p:nvSpPr>
          <p:cNvPr id="23" name="矩形 22"/>
          <p:cNvSpPr/>
          <p:nvPr/>
        </p:nvSpPr>
        <p:spPr>
          <a:xfrm>
            <a:off x="407390" y="3105717"/>
            <a:ext cx="11295477" cy="1980261"/>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kern="100" dirty="0">
                <a:solidFill>
                  <a:srgbClr val="002060"/>
                </a:solidFill>
                <a:latin typeface="Times New Roman"/>
                <a:ea typeface="华文细黑"/>
                <a:cs typeface="Times New Roman"/>
              </a:rPr>
              <a:t>求加速度利用逐差法：</a:t>
            </a:r>
            <a:r>
              <a:rPr lang="en-US" altLang="zh-CN" sz="2800" kern="100" dirty="0">
                <a:solidFill>
                  <a:srgbClr val="002060"/>
                </a:solidFill>
                <a:latin typeface="Times New Roman"/>
                <a:ea typeface="华文细黑"/>
                <a:cs typeface="Courier New"/>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56</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45</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34</a:t>
            </a:r>
            <a:r>
              <a:rPr lang="en-US" altLang="zh-CN" sz="2800" kern="100" dirty="0">
                <a:solidFill>
                  <a:srgbClr val="002060"/>
                </a:solidFill>
                <a:latin typeface="Times New Roman"/>
                <a:ea typeface="华文细黑"/>
                <a:cs typeface="Courier New"/>
              </a:rPr>
              <a:t>)</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23</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12</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01</a:t>
            </a:r>
            <a:r>
              <a:rPr lang="en-US" altLang="zh-CN" sz="2800" kern="100" dirty="0">
                <a:solidFill>
                  <a:srgbClr val="002060"/>
                </a:solidFill>
                <a:latin typeface="Times New Roman"/>
                <a:ea typeface="华文细黑"/>
                <a:cs typeface="Courier New"/>
              </a:rPr>
              <a:t>)</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9</a:t>
            </a:r>
            <a:r>
              <a:rPr lang="en-US" altLang="zh-CN" sz="2800" i="1" kern="100" dirty="0">
                <a:solidFill>
                  <a:srgbClr val="002060"/>
                </a:solidFill>
                <a:latin typeface="Times New Roman"/>
                <a:ea typeface="华文细黑"/>
                <a:cs typeface="Courier New"/>
              </a:rPr>
              <a:t>aT</a:t>
            </a:r>
            <a:r>
              <a:rPr lang="en-US" altLang="zh-CN" sz="2800" kern="100" baseline="30000" dirty="0">
                <a:solidFill>
                  <a:srgbClr val="002060"/>
                </a:solidFill>
                <a:latin typeface="Times New Roman"/>
                <a:ea typeface="华文细黑"/>
                <a:cs typeface="Courier New"/>
              </a:rPr>
              <a:t>2</a:t>
            </a:r>
            <a:r>
              <a:rPr lang="zh-CN" altLang="zh-CN" sz="2800" kern="100" dirty="0">
                <a:solidFill>
                  <a:srgbClr val="002060"/>
                </a:solidFill>
                <a:latin typeface="Times New Roman"/>
                <a:ea typeface="华文细黑"/>
                <a:cs typeface="Times New Roman"/>
              </a:rPr>
              <a:t>，即</a:t>
            </a:r>
            <a:r>
              <a:rPr lang="en-US" altLang="zh-CN" sz="2800" kern="100" dirty="0">
                <a:solidFill>
                  <a:srgbClr val="002060"/>
                </a:solidFill>
                <a:latin typeface="Times New Roman"/>
                <a:ea typeface="华文细黑"/>
                <a:cs typeface="Courier New"/>
              </a:rPr>
              <a:t>(5.15</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4.41</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3.65)</a:t>
            </a:r>
            <a:r>
              <a:rPr lang="en-US" altLang="zh-CN" sz="2800" kern="100" dirty="0">
                <a:solidFill>
                  <a:srgbClr val="002060"/>
                </a:solidFill>
                <a:latin typeface="宋体"/>
                <a:ea typeface="华文细黑"/>
                <a:cs typeface="Times New Roman"/>
              </a:rPr>
              <a:t>×</a:t>
            </a:r>
            <a:r>
              <a:rPr lang="en-US" altLang="zh-CN" sz="2800" kern="100" dirty="0">
                <a:solidFill>
                  <a:srgbClr val="002060"/>
                </a:solidFill>
                <a:latin typeface="Times New Roman"/>
                <a:ea typeface="华文细黑"/>
                <a:cs typeface="Courier New"/>
              </a:rPr>
              <a:t>10</a:t>
            </a:r>
            <a:r>
              <a:rPr lang="zh-CN" altLang="zh-CN" sz="2800" kern="100" baseline="30000" dirty="0">
                <a:solidFill>
                  <a:srgbClr val="002060"/>
                </a:solidFill>
                <a:latin typeface="Times New Roman"/>
                <a:ea typeface="华文细黑"/>
                <a:cs typeface="Times New Roman"/>
              </a:rPr>
              <a:t>－</a:t>
            </a:r>
            <a:r>
              <a:rPr lang="en-US" altLang="zh-CN" sz="2800" kern="100" baseline="30000" dirty="0">
                <a:solidFill>
                  <a:srgbClr val="002060"/>
                </a:solidFill>
                <a:latin typeface="Times New Roman"/>
                <a:ea typeface="华文细黑"/>
                <a:cs typeface="Courier New"/>
              </a:rPr>
              <a:t>2</a:t>
            </a:r>
            <a:r>
              <a:rPr lang="en-US" altLang="zh-CN" sz="2800" kern="100" dirty="0">
                <a:solidFill>
                  <a:srgbClr val="002060"/>
                </a:solidFill>
                <a:latin typeface="Times New Roman"/>
                <a:ea typeface="华文细黑"/>
                <a:cs typeface="Courier New"/>
              </a:rPr>
              <a:t> 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(2.91</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2.15</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1.40)</a:t>
            </a:r>
            <a:r>
              <a:rPr lang="en-US" altLang="zh-CN" sz="2800" kern="100" dirty="0">
                <a:solidFill>
                  <a:srgbClr val="002060"/>
                </a:solidFill>
                <a:latin typeface="宋体"/>
                <a:ea typeface="华文细黑"/>
                <a:cs typeface="Times New Roman"/>
              </a:rPr>
              <a:t>×</a:t>
            </a:r>
            <a:r>
              <a:rPr lang="en-US" altLang="zh-CN" sz="2800" kern="100" dirty="0">
                <a:solidFill>
                  <a:srgbClr val="002060"/>
                </a:solidFill>
                <a:latin typeface="Times New Roman"/>
                <a:ea typeface="华文细黑"/>
                <a:cs typeface="Courier New"/>
              </a:rPr>
              <a:t>10</a:t>
            </a:r>
            <a:r>
              <a:rPr lang="zh-CN" altLang="zh-CN" sz="2800" kern="100" baseline="30000" dirty="0">
                <a:solidFill>
                  <a:srgbClr val="002060"/>
                </a:solidFill>
                <a:latin typeface="Times New Roman"/>
                <a:ea typeface="华文细黑"/>
                <a:cs typeface="Times New Roman"/>
              </a:rPr>
              <a:t>－</a:t>
            </a:r>
            <a:r>
              <a:rPr lang="en-US" altLang="zh-CN" sz="2800" kern="100" baseline="30000" dirty="0">
                <a:solidFill>
                  <a:srgbClr val="002060"/>
                </a:solidFill>
                <a:latin typeface="Times New Roman"/>
                <a:ea typeface="华文细黑"/>
                <a:cs typeface="Courier New"/>
              </a:rPr>
              <a:t>2</a:t>
            </a:r>
            <a:r>
              <a:rPr lang="en-US" altLang="zh-CN" sz="2800" kern="100" dirty="0">
                <a:solidFill>
                  <a:srgbClr val="002060"/>
                </a:solidFill>
                <a:latin typeface="Times New Roman"/>
                <a:ea typeface="华文细黑"/>
                <a:cs typeface="Courier New"/>
              </a:rPr>
              <a:t> 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9</a:t>
            </a:r>
            <a:r>
              <a:rPr lang="en-US" altLang="zh-CN" sz="2800" i="1" kern="100" dirty="0">
                <a:solidFill>
                  <a:srgbClr val="002060"/>
                </a:solidFill>
                <a:latin typeface="Times New Roman"/>
                <a:ea typeface="华文细黑"/>
                <a:cs typeface="Courier New"/>
              </a:rPr>
              <a:t>a</a:t>
            </a:r>
            <a:r>
              <a:rPr lang="en-US" altLang="zh-CN" sz="2800" kern="100" dirty="0">
                <a:solidFill>
                  <a:srgbClr val="002060"/>
                </a:solidFill>
                <a:latin typeface="宋体"/>
                <a:ea typeface="华文细黑"/>
                <a:cs typeface="Times New Roman"/>
              </a:rPr>
              <a:t>×</a:t>
            </a:r>
            <a:r>
              <a:rPr lang="en-US" altLang="zh-CN" sz="2800" kern="100" dirty="0">
                <a:solidFill>
                  <a:srgbClr val="002060"/>
                </a:solidFill>
                <a:latin typeface="Times New Roman"/>
                <a:ea typeface="华文细黑"/>
                <a:cs typeface="Courier New"/>
              </a:rPr>
              <a:t>(0.2 s)</a:t>
            </a:r>
            <a:r>
              <a:rPr lang="en-US" altLang="zh-CN" sz="2800" kern="100" baseline="30000" dirty="0">
                <a:solidFill>
                  <a:srgbClr val="002060"/>
                </a:solidFill>
                <a:latin typeface="Times New Roman"/>
                <a:ea typeface="华文细黑"/>
                <a:cs typeface="Courier New"/>
              </a:rPr>
              <a:t>2</a:t>
            </a:r>
            <a:r>
              <a:rPr lang="zh-CN" altLang="zh-CN" sz="2800" kern="100" dirty="0">
                <a:solidFill>
                  <a:srgbClr val="002060"/>
                </a:solidFill>
                <a:latin typeface="Times New Roman"/>
                <a:ea typeface="华文细黑"/>
                <a:cs typeface="Times New Roman"/>
              </a:rPr>
              <a:t>，解得</a:t>
            </a:r>
            <a:r>
              <a:rPr lang="en-US" altLang="zh-CN" sz="2800" i="1" kern="100" dirty="0">
                <a:solidFill>
                  <a:srgbClr val="002060"/>
                </a:solidFill>
                <a:latin typeface="Times New Roman"/>
                <a:ea typeface="华文细黑"/>
                <a:cs typeface="Courier New"/>
              </a:rPr>
              <a:t>a</a:t>
            </a:r>
            <a:r>
              <a:rPr lang="en-US" altLang="zh-CN" sz="2800" kern="100" dirty="0">
                <a:solidFill>
                  <a:srgbClr val="002060"/>
                </a:solidFill>
                <a:latin typeface="宋体"/>
                <a:ea typeface="华文细黑"/>
                <a:cs typeface="Times New Roman"/>
              </a:rPr>
              <a:t>≈</a:t>
            </a:r>
            <a:r>
              <a:rPr lang="en-US" altLang="zh-CN" sz="2800" kern="100" dirty="0">
                <a:solidFill>
                  <a:srgbClr val="002060"/>
                </a:solidFill>
                <a:latin typeface="Times New Roman"/>
                <a:ea typeface="华文细黑"/>
                <a:cs typeface="Courier New"/>
              </a:rPr>
              <a:t>0.19 m/s</a:t>
            </a:r>
            <a:r>
              <a:rPr lang="en-US" altLang="zh-CN" sz="2800" kern="100" baseline="30000" dirty="0">
                <a:solidFill>
                  <a:srgbClr val="002060"/>
                </a:solidFill>
                <a:latin typeface="Times New Roman"/>
                <a:ea typeface="华文细黑"/>
                <a:cs typeface="Courier New"/>
              </a:rPr>
              <a:t>2</a:t>
            </a:r>
            <a:r>
              <a:rPr lang="en-US" altLang="zh-CN" sz="2800" kern="100" dirty="0">
                <a:solidFill>
                  <a:srgbClr val="002060"/>
                </a:solidFill>
                <a:latin typeface="Times New Roman"/>
                <a:ea typeface="华文细黑"/>
                <a:cs typeface="Courier New"/>
              </a:rPr>
              <a:t>.</a:t>
            </a:r>
            <a:endParaRPr lang="zh-CN" altLang="zh-CN" sz="1050" kern="100" dirty="0">
              <a:effectLst/>
              <a:latin typeface="宋体"/>
              <a:cs typeface="Courier New"/>
            </a:endParaRPr>
          </a:p>
        </p:txBody>
      </p:sp>
      <p:sp>
        <p:nvSpPr>
          <p:cNvPr id="9" name="Rectangle 21">
            <a:hlinkClick r:id="rId9"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0" name="Rectangle 21">
            <a:hlinkClick r:id="rId10"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17177326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750"/>
                                        <p:tgtEl>
                                          <p:spTgt spid="22"/>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750"/>
                                        <p:tgtEl>
                                          <p:spTgt spid="3"/>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animEffect transition="in" filter="blinds(horizontal)">
                                      <p:cBhvr>
                                        <p:cTn id="15" dur="750"/>
                                        <p:tgtEl>
                                          <p:spTgt spid="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贾文\贾文\源文件\同步\物理 人教 必修1 新课标\R2-10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6535" y="3357786"/>
            <a:ext cx="6617343" cy="2731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矩形 26"/>
          <p:cNvSpPr/>
          <p:nvPr/>
        </p:nvSpPr>
        <p:spPr>
          <a:xfrm>
            <a:off x="5733569" y="5888226"/>
            <a:ext cx="723275" cy="523220"/>
          </a:xfrm>
          <a:prstGeom prst="rect">
            <a:avLst/>
          </a:prstGeom>
        </p:spPr>
        <p:txBody>
          <a:bodyPr wrap="none">
            <a:spAutoFit/>
          </a:bodyPr>
          <a:lstStyle/>
          <a:p>
            <a:r>
              <a:rPr lang="zh-CN" altLang="zh-CN" sz="2800" kern="100" dirty="0">
                <a:solidFill>
                  <a:prstClr val="black"/>
                </a:solidFill>
                <a:latin typeface="Times New Roman"/>
                <a:ea typeface="华文细黑"/>
                <a:cs typeface="Times New Roman"/>
              </a:rPr>
              <a:t>图</a:t>
            </a:r>
            <a:r>
              <a:rPr lang="en-US" altLang="zh-CN" sz="2800" kern="100" dirty="0">
                <a:solidFill>
                  <a:prstClr val="black"/>
                </a:solidFill>
                <a:latin typeface="Times New Roman"/>
                <a:ea typeface="华文细黑"/>
                <a:cs typeface="Courier New"/>
              </a:rPr>
              <a:t>4</a:t>
            </a:r>
            <a:endParaRPr lang="zh-CN" altLang="en-US" dirty="0"/>
          </a:p>
        </p:txBody>
      </p:sp>
      <p:sp>
        <p:nvSpPr>
          <p:cNvPr id="17" name="矩形 16"/>
          <p:cNvSpPr/>
          <p:nvPr/>
        </p:nvSpPr>
        <p:spPr>
          <a:xfrm>
            <a:off x="402660" y="45418"/>
            <a:ext cx="11299010" cy="3284978"/>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一同学利用气垫导轨测定滑块的加速度，滑块上安装了宽度为</a:t>
            </a:r>
            <a:r>
              <a:rPr lang="en-US" altLang="zh-CN" sz="2800" kern="100" dirty="0">
                <a:latin typeface="Times New Roman"/>
                <a:ea typeface="华文细黑"/>
                <a:cs typeface="Courier New"/>
              </a:rPr>
              <a:t>3.0 cm</a:t>
            </a:r>
            <a:r>
              <a:rPr lang="zh-CN" altLang="zh-CN" sz="2800" kern="100" dirty="0">
                <a:latin typeface="Times New Roman"/>
                <a:ea typeface="华文细黑"/>
                <a:cs typeface="Times New Roman"/>
              </a:rPr>
              <a:t>的遮光板，</a:t>
            </a:r>
            <a:r>
              <a:rPr lang="zh-CN" altLang="zh-CN" sz="2800" kern="100" dirty="0" smtClean="0">
                <a:latin typeface="Times New Roman"/>
                <a:ea typeface="华文细黑"/>
                <a:cs typeface="Times New Roman"/>
              </a:rPr>
              <a:t>如图</a:t>
            </a:r>
            <a:r>
              <a:rPr lang="en-US" altLang="zh-CN" sz="2800" kern="100" dirty="0" smtClean="0">
                <a:latin typeface="Times New Roman"/>
                <a:ea typeface="华文细黑"/>
                <a:cs typeface="Courier New"/>
              </a:rPr>
              <a:t>4</a:t>
            </a:r>
            <a:r>
              <a:rPr lang="zh-CN" altLang="zh-CN" sz="2800" kern="100" dirty="0" smtClean="0">
                <a:latin typeface="Times New Roman"/>
                <a:ea typeface="华文细黑"/>
                <a:cs typeface="Times New Roman"/>
              </a:rPr>
              <a:t>所</a:t>
            </a:r>
            <a:r>
              <a:rPr lang="zh-CN" altLang="zh-CN" sz="2800" kern="100" dirty="0">
                <a:latin typeface="Times New Roman"/>
                <a:ea typeface="华文细黑"/>
                <a:cs typeface="Times New Roman"/>
              </a:rPr>
              <a:t>示，滑块在牵引力作用下先后匀加速通过两个光电门，配套的数字毫秒计记录了遮光板通过第一个光电门的时间为</a:t>
            </a:r>
            <a:r>
              <a:rPr lang="en-US" altLang="zh-CN" sz="2800" kern="100" dirty="0">
                <a:latin typeface="Times New Roman"/>
                <a:ea typeface="华文细黑"/>
                <a:cs typeface="Courier New"/>
              </a:rPr>
              <a:t>Δ</a:t>
            </a:r>
            <a:r>
              <a:rPr lang="en-US" altLang="zh-CN" sz="2800" i="1" kern="100" dirty="0">
                <a:latin typeface="Times New Roman"/>
                <a:ea typeface="华文细黑"/>
                <a:cs typeface="Courier New"/>
              </a:rPr>
              <a:t>t</a:t>
            </a:r>
            <a:r>
              <a:rPr lang="en-US" altLang="zh-CN" sz="2800" kern="100" baseline="-25000" dirty="0">
                <a:latin typeface="Times New Roman"/>
                <a:ea typeface="华文细黑"/>
                <a:cs typeface="Courier New"/>
              </a:rPr>
              <a:t>1</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0.30 s</a:t>
            </a:r>
            <a:r>
              <a:rPr lang="zh-CN" altLang="zh-CN" sz="2800" kern="100" dirty="0">
                <a:latin typeface="Times New Roman"/>
                <a:ea typeface="华文细黑"/>
                <a:cs typeface="Times New Roman"/>
              </a:rPr>
              <a:t>，通过第二个光电门的时间为</a:t>
            </a:r>
            <a:r>
              <a:rPr lang="en-US" altLang="zh-CN" sz="2800" kern="100" dirty="0">
                <a:latin typeface="Times New Roman"/>
                <a:ea typeface="华文细黑"/>
                <a:cs typeface="Courier New"/>
              </a:rPr>
              <a:t>Δ</a:t>
            </a:r>
            <a:r>
              <a:rPr lang="en-US" altLang="zh-CN" sz="2800" i="1" kern="100" dirty="0">
                <a:latin typeface="Times New Roman"/>
                <a:ea typeface="华文细黑"/>
                <a:cs typeface="Courier New"/>
              </a:rPr>
              <a:t>t</a:t>
            </a:r>
            <a:r>
              <a:rPr lang="en-US" altLang="zh-CN" sz="2800" kern="100" baseline="-25000" dirty="0">
                <a:latin typeface="Times New Roman"/>
                <a:ea typeface="华文细黑"/>
                <a:cs typeface="Courier New"/>
              </a:rPr>
              <a:t>2</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0.10 s</a:t>
            </a:r>
            <a:r>
              <a:rPr lang="zh-CN" altLang="zh-CN" sz="2800" kern="100" dirty="0">
                <a:latin typeface="Times New Roman"/>
                <a:ea typeface="华文细黑"/>
                <a:cs typeface="Times New Roman"/>
              </a:rPr>
              <a:t>，则滑块经过第一个光电门的速度</a:t>
            </a:r>
            <a:r>
              <a:rPr lang="en-US" altLang="zh-CN" sz="2800" i="1" kern="100" dirty="0">
                <a:latin typeface="Book Antiqua"/>
                <a:ea typeface="华文细黑"/>
                <a:cs typeface="Times New Roman"/>
              </a:rPr>
              <a:t>v</a:t>
            </a:r>
            <a:r>
              <a:rPr lang="en-US" altLang="zh-CN" sz="2800" kern="100" baseline="-25000" dirty="0">
                <a:latin typeface="Times New Roman"/>
                <a:ea typeface="华文细黑"/>
                <a:cs typeface="Courier New"/>
              </a:rPr>
              <a:t>1</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0.1 m/s</a:t>
            </a:r>
            <a:r>
              <a:rPr lang="zh-CN" altLang="zh-CN" sz="2800" kern="100" dirty="0">
                <a:latin typeface="Times New Roman"/>
                <a:ea typeface="华文细黑"/>
                <a:cs typeface="Times New Roman"/>
              </a:rPr>
              <a:t>，滑块经过第二个光电门时的速度</a:t>
            </a:r>
            <a:r>
              <a:rPr lang="en-US" altLang="zh-CN" sz="2800" i="1" kern="100" dirty="0">
                <a:latin typeface="Book Antiqua"/>
                <a:ea typeface="华文细黑"/>
                <a:cs typeface="Times New Roman"/>
              </a:rPr>
              <a:t>v</a:t>
            </a:r>
            <a:r>
              <a:rPr lang="en-US" altLang="zh-CN" sz="2800" kern="100" baseline="-25000" dirty="0">
                <a:latin typeface="Times New Roman"/>
                <a:ea typeface="华文细黑"/>
                <a:cs typeface="Courier New"/>
              </a:rPr>
              <a:t>2</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0.3 m/s.</a:t>
            </a:r>
            <a:endParaRPr lang="zh-CN" altLang="zh-CN" sz="1050" kern="100" dirty="0">
              <a:effectLst/>
              <a:latin typeface="宋体"/>
              <a:cs typeface="Courier New"/>
            </a:endParaRPr>
          </a:p>
        </p:txBody>
      </p:sp>
      <p:sp>
        <p:nvSpPr>
          <p:cNvPr id="18"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4</a:t>
            </a:r>
          </a:p>
        </p:txBody>
      </p:sp>
      <p:sp>
        <p:nvSpPr>
          <p:cNvPr id="9" name="Rectangle 21">
            <a:hlinkClick r:id="rId7"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0" name="Rectangle 21">
            <a:hlinkClick r:id="rId8"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261836396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356697" y="5538346"/>
            <a:ext cx="11299010" cy="699654"/>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a:solidFill>
                  <a:srgbClr val="002060"/>
                </a:solidFill>
                <a:latin typeface="Times New Roman"/>
                <a:ea typeface="华文细黑"/>
                <a:cs typeface="Times New Roman"/>
              </a:rPr>
              <a:t>据</a:t>
            </a:r>
            <a:r>
              <a:rPr lang="en-US" altLang="zh-CN" sz="2800" i="1" kern="100" dirty="0" smtClean="0">
                <a:solidFill>
                  <a:srgbClr val="002060"/>
                </a:solidFill>
                <a:latin typeface="Book Antiqua"/>
                <a:ea typeface="华文细黑"/>
                <a:cs typeface="Times New Roman"/>
              </a:rPr>
              <a:t>v</a:t>
            </a:r>
            <a:r>
              <a:rPr lang="en-US" altLang="zh-CN" sz="2800" kern="100" baseline="-25000" dirty="0" smtClean="0">
                <a:solidFill>
                  <a:srgbClr val="002060"/>
                </a:solidFill>
                <a:latin typeface="Times New Roman"/>
                <a:ea typeface="华文细黑"/>
                <a:cs typeface="Courier New"/>
              </a:rPr>
              <a:t>2</a:t>
            </a:r>
            <a:r>
              <a:rPr lang="en-US" altLang="zh-CN" sz="2800" kern="100" baseline="30000" dirty="0" smtClean="0">
                <a:solidFill>
                  <a:srgbClr val="002060"/>
                </a:solidFill>
                <a:latin typeface="Times New Roman"/>
                <a:ea typeface="华文细黑"/>
                <a:cs typeface="Courier New"/>
              </a:rPr>
              <a:t>2</a:t>
            </a:r>
            <a:r>
              <a:rPr lang="zh-CN" altLang="zh-CN" sz="2800" kern="100" dirty="0" smtClean="0">
                <a:solidFill>
                  <a:srgbClr val="002060"/>
                </a:solidFill>
                <a:latin typeface="Times New Roman"/>
                <a:ea typeface="华文细黑"/>
                <a:cs typeface="Times New Roman"/>
              </a:rPr>
              <a:t>－</a:t>
            </a:r>
            <a:r>
              <a:rPr lang="en-US" altLang="zh-CN" sz="2800" i="1" kern="100" dirty="0">
                <a:solidFill>
                  <a:srgbClr val="002060"/>
                </a:solidFill>
                <a:latin typeface="Book Antiqua"/>
                <a:ea typeface="华文细黑"/>
                <a:cs typeface="Times New Roman"/>
              </a:rPr>
              <a:t>v</a:t>
            </a:r>
            <a:r>
              <a:rPr lang="en-US" altLang="zh-CN" sz="2800" kern="100" baseline="-25000" dirty="0">
                <a:solidFill>
                  <a:srgbClr val="002060"/>
                </a:solidFill>
                <a:latin typeface="Times New Roman"/>
                <a:ea typeface="华文细黑"/>
                <a:cs typeface="Courier New"/>
              </a:rPr>
              <a:t>1</a:t>
            </a:r>
            <a:r>
              <a:rPr lang="en-US" altLang="zh-CN" sz="2800" kern="100" baseline="30000" dirty="0">
                <a:solidFill>
                  <a:srgbClr val="002060"/>
                </a:solidFill>
                <a:latin typeface="Times New Roman"/>
                <a:ea typeface="华文细黑"/>
                <a:cs typeface="Courier New"/>
              </a:rPr>
              <a:t>2</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2</a:t>
            </a:r>
            <a:r>
              <a:rPr lang="en-US" altLang="zh-CN" sz="2800" i="1" kern="100" dirty="0">
                <a:solidFill>
                  <a:srgbClr val="002060"/>
                </a:solidFill>
                <a:latin typeface="Times New Roman"/>
                <a:ea typeface="华文细黑"/>
                <a:cs typeface="Courier New"/>
              </a:rPr>
              <a:t>a</a:t>
            </a:r>
            <a:r>
              <a:rPr lang="en-US" altLang="zh-CN" sz="2800" kern="100" dirty="0">
                <a:solidFill>
                  <a:srgbClr val="002060"/>
                </a:solidFill>
                <a:latin typeface="宋体"/>
                <a:ea typeface="华文细黑"/>
                <a:cs typeface="Times New Roman"/>
              </a:rPr>
              <a:t>′</a:t>
            </a:r>
            <a:r>
              <a:rPr lang="en-US" altLang="zh-CN" sz="2800" i="1" kern="100" dirty="0">
                <a:solidFill>
                  <a:srgbClr val="002060"/>
                </a:solidFill>
                <a:latin typeface="Times New Roman"/>
                <a:ea typeface="华文细黑"/>
                <a:cs typeface="Courier New"/>
              </a:rPr>
              <a:t>L</a:t>
            </a:r>
            <a:r>
              <a:rPr lang="zh-CN" altLang="zh-CN" sz="2800" kern="100" dirty="0">
                <a:solidFill>
                  <a:srgbClr val="002060"/>
                </a:solidFill>
                <a:latin typeface="Times New Roman"/>
                <a:ea typeface="华文细黑"/>
                <a:cs typeface="Times New Roman"/>
              </a:rPr>
              <a:t>得</a:t>
            </a:r>
            <a:r>
              <a:rPr lang="en-US" altLang="zh-CN" sz="2800" i="1" kern="100" dirty="0">
                <a:solidFill>
                  <a:srgbClr val="002060"/>
                </a:solidFill>
                <a:latin typeface="Times New Roman"/>
                <a:ea typeface="华文细黑"/>
                <a:cs typeface="Courier New"/>
              </a:rPr>
              <a:t>a</a:t>
            </a:r>
            <a:r>
              <a:rPr lang="en-US" altLang="zh-CN" sz="2800" kern="100" dirty="0">
                <a:solidFill>
                  <a:srgbClr val="002060"/>
                </a:solidFill>
                <a:latin typeface="宋体"/>
                <a:ea typeface="华文细黑"/>
                <a:cs typeface="Times New Roman"/>
              </a:rPr>
              <a:t>′</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5</a:t>
            </a:r>
            <a:r>
              <a:rPr lang="en-US" altLang="zh-CN" sz="2800" kern="100" dirty="0">
                <a:solidFill>
                  <a:srgbClr val="002060"/>
                </a:solidFill>
                <a:latin typeface="宋体"/>
                <a:ea typeface="华文细黑"/>
                <a:cs typeface="Times New Roman"/>
              </a:rPr>
              <a:t>×</a:t>
            </a:r>
            <a:r>
              <a:rPr lang="en-US" altLang="zh-CN" sz="2800" kern="100" dirty="0">
                <a:solidFill>
                  <a:srgbClr val="002060"/>
                </a:solidFill>
                <a:latin typeface="Times New Roman"/>
                <a:ea typeface="华文细黑"/>
                <a:cs typeface="Courier New"/>
              </a:rPr>
              <a:t>10</a:t>
            </a:r>
            <a:r>
              <a:rPr lang="zh-CN" altLang="zh-CN" sz="2800" kern="100" baseline="30000" dirty="0">
                <a:solidFill>
                  <a:srgbClr val="002060"/>
                </a:solidFill>
                <a:latin typeface="Times New Roman"/>
                <a:ea typeface="华文细黑"/>
                <a:cs typeface="Times New Roman"/>
              </a:rPr>
              <a:t>－</a:t>
            </a:r>
            <a:r>
              <a:rPr lang="en-US" altLang="zh-CN" sz="2800" kern="100" baseline="30000" dirty="0">
                <a:solidFill>
                  <a:srgbClr val="002060"/>
                </a:solidFill>
                <a:latin typeface="Times New Roman"/>
                <a:ea typeface="华文细黑"/>
                <a:cs typeface="Courier New"/>
              </a:rPr>
              <a:t>2</a:t>
            </a:r>
            <a:r>
              <a:rPr lang="en-US" altLang="zh-CN" sz="2800" kern="100" dirty="0">
                <a:solidFill>
                  <a:srgbClr val="002060"/>
                </a:solidFill>
                <a:latin typeface="Times New Roman"/>
                <a:ea typeface="华文细黑"/>
                <a:cs typeface="Courier New"/>
              </a:rPr>
              <a:t> m/s</a:t>
            </a:r>
            <a:r>
              <a:rPr lang="en-US" altLang="zh-CN" sz="2800" kern="100" baseline="30000" dirty="0">
                <a:solidFill>
                  <a:srgbClr val="002060"/>
                </a:solidFill>
                <a:latin typeface="Times New Roman"/>
                <a:ea typeface="华文细黑"/>
                <a:cs typeface="Courier New"/>
              </a:rPr>
              <a:t>2</a:t>
            </a:r>
            <a:r>
              <a:rPr lang="en-US" altLang="zh-CN" sz="2800" kern="100" dirty="0">
                <a:solidFill>
                  <a:srgbClr val="002060"/>
                </a:solidFill>
                <a:latin typeface="Times New Roman"/>
                <a:ea typeface="华文细黑"/>
                <a:cs typeface="Courier New"/>
              </a:rPr>
              <a:t>.</a:t>
            </a:r>
            <a:endParaRPr lang="zh-CN" altLang="zh-CN" sz="1050" kern="100" dirty="0">
              <a:effectLst/>
              <a:latin typeface="宋体"/>
              <a:cs typeface="Courier New"/>
            </a:endParaRPr>
          </a:p>
        </p:txBody>
      </p:sp>
      <p:pic>
        <p:nvPicPr>
          <p:cNvPr id="78850" name="Picture 2" descr="\\贾文\贾文\源文件\同步\物理 人教 必修1 新课标\R2-10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87094" y="509626"/>
            <a:ext cx="6551825" cy="2704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矩形 16"/>
          <p:cNvSpPr/>
          <p:nvPr/>
        </p:nvSpPr>
        <p:spPr>
          <a:xfrm>
            <a:off x="356697" y="291078"/>
            <a:ext cx="4527311" cy="3354740"/>
          </a:xfrm>
          <a:prstGeom prst="rect">
            <a:avLst/>
          </a:prstGeom>
        </p:spPr>
        <p:txBody>
          <a:bodyPr wrap="square" lIns="121898" tIns="60948" rIns="121898" bIns="60948">
            <a:spAutoFit/>
          </a:bodyPr>
          <a:lstStyle/>
          <a:p>
            <a:pPr lvl="0" algn="just">
              <a:lnSpc>
                <a:spcPct val="150000"/>
              </a:lnSpc>
              <a:tabLst>
                <a:tab pos="2700655" algn="l"/>
              </a:tabLst>
            </a:pPr>
            <a:r>
              <a:rPr lang="en-US" altLang="zh-CN" sz="2800" kern="100" dirty="0">
                <a:solidFill>
                  <a:prstClr val="black"/>
                </a:solidFill>
                <a:latin typeface="Times New Roman"/>
                <a:ea typeface="华文细黑"/>
                <a:cs typeface="Courier New"/>
              </a:rPr>
              <a:t>(1)</a:t>
            </a:r>
            <a:r>
              <a:rPr lang="zh-CN" altLang="zh-CN" sz="2800" kern="100" dirty="0">
                <a:solidFill>
                  <a:prstClr val="black"/>
                </a:solidFill>
                <a:latin typeface="Times New Roman"/>
                <a:ea typeface="华文细黑"/>
                <a:cs typeface="Times New Roman"/>
              </a:rPr>
              <a:t>若已知遮光板从开始遮住第一个光电门到开始遮住第二个光电门的时间为</a:t>
            </a:r>
            <a:r>
              <a:rPr lang="en-US" altLang="zh-CN" sz="2800" kern="100" dirty="0" err="1">
                <a:solidFill>
                  <a:prstClr val="black"/>
                </a:solidFill>
                <a:latin typeface="Times New Roman"/>
                <a:ea typeface="华文细黑"/>
                <a:cs typeface="Courier New"/>
              </a:rPr>
              <a:t>Δ</a:t>
            </a:r>
            <a:r>
              <a:rPr lang="en-US" altLang="zh-CN" sz="2800" i="1" kern="100" dirty="0" err="1">
                <a:solidFill>
                  <a:prstClr val="black"/>
                </a:solidFill>
                <a:latin typeface="Times New Roman"/>
                <a:ea typeface="华文细黑"/>
                <a:cs typeface="Courier New"/>
              </a:rPr>
              <a:t>t</a:t>
            </a:r>
            <a:r>
              <a:rPr lang="zh-CN" altLang="zh-CN" sz="2800" kern="100" dirty="0">
                <a:solidFill>
                  <a:prstClr val="black"/>
                </a:solidFill>
                <a:latin typeface="Times New Roman"/>
                <a:ea typeface="华文细黑"/>
                <a:cs typeface="Times New Roman"/>
              </a:rPr>
              <a:t>＝</a:t>
            </a:r>
            <a:r>
              <a:rPr lang="en-US" altLang="zh-CN" sz="2800" kern="100" dirty="0">
                <a:solidFill>
                  <a:prstClr val="black"/>
                </a:solidFill>
                <a:latin typeface="Times New Roman"/>
                <a:ea typeface="华文细黑"/>
                <a:cs typeface="Courier New"/>
              </a:rPr>
              <a:t>4.0 s</a:t>
            </a:r>
            <a:r>
              <a:rPr lang="zh-CN" altLang="zh-CN" sz="2800" kern="100" dirty="0">
                <a:solidFill>
                  <a:prstClr val="black"/>
                </a:solidFill>
                <a:latin typeface="Times New Roman"/>
                <a:ea typeface="华文细黑"/>
                <a:cs typeface="Times New Roman"/>
              </a:rPr>
              <a:t>，则滑块的加速度大小</a:t>
            </a:r>
            <a:r>
              <a:rPr lang="en-US" altLang="zh-CN" sz="2800" i="1" kern="100" dirty="0">
                <a:solidFill>
                  <a:prstClr val="black"/>
                </a:solidFill>
                <a:latin typeface="Times New Roman"/>
                <a:ea typeface="华文细黑"/>
                <a:cs typeface="Courier New"/>
              </a:rPr>
              <a:t>a</a:t>
            </a:r>
            <a:r>
              <a:rPr lang="zh-CN" altLang="zh-CN" sz="2800" kern="100" dirty="0">
                <a:solidFill>
                  <a:prstClr val="black"/>
                </a:solidFill>
                <a:latin typeface="Times New Roman"/>
                <a:ea typeface="华文细黑"/>
                <a:cs typeface="Times New Roman"/>
              </a:rPr>
              <a:t>＝</a:t>
            </a:r>
            <a:r>
              <a:rPr lang="en-US" altLang="zh-CN" sz="2800" u="sng" kern="100" dirty="0">
                <a:solidFill>
                  <a:prstClr val="black"/>
                </a:solidFill>
                <a:latin typeface="Times New Roman"/>
                <a:ea typeface="华文细黑"/>
                <a:cs typeface="Courier New"/>
              </a:rPr>
              <a:t>               </a:t>
            </a:r>
            <a:r>
              <a:rPr lang="en-US" altLang="zh-CN" sz="2800" kern="100" dirty="0">
                <a:solidFill>
                  <a:prstClr val="black"/>
                </a:solidFill>
                <a:latin typeface="Times New Roman"/>
                <a:ea typeface="华文细黑"/>
                <a:cs typeface="Courier New"/>
              </a:rPr>
              <a:t> </a:t>
            </a:r>
            <a:r>
              <a:rPr lang="en-US" altLang="zh-CN" sz="2800" kern="100" dirty="0" smtClean="0">
                <a:solidFill>
                  <a:prstClr val="black"/>
                </a:solidFill>
                <a:latin typeface="Times New Roman"/>
                <a:ea typeface="华文细黑"/>
                <a:cs typeface="Courier New"/>
              </a:rPr>
              <a:t>m/s</a:t>
            </a:r>
            <a:r>
              <a:rPr lang="en-US" altLang="zh-CN" sz="2800" kern="100" baseline="30000" dirty="0" smtClean="0">
                <a:solidFill>
                  <a:prstClr val="black"/>
                </a:solidFill>
                <a:latin typeface="Times New Roman"/>
                <a:ea typeface="华文细黑"/>
                <a:cs typeface="Courier New"/>
              </a:rPr>
              <a:t>2</a:t>
            </a:r>
            <a:r>
              <a:rPr lang="en-US" altLang="zh-CN" sz="2800" kern="100" dirty="0">
                <a:solidFill>
                  <a:prstClr val="black"/>
                </a:solidFill>
                <a:latin typeface="Times New Roman"/>
                <a:ea typeface="华文细黑"/>
                <a:cs typeface="Courier New"/>
              </a:rPr>
              <a:t>.</a:t>
            </a:r>
            <a:endParaRPr lang="zh-CN" altLang="zh-CN" sz="1050" kern="100" dirty="0">
              <a:solidFill>
                <a:prstClr val="black"/>
              </a:solidFill>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21" name="TextBox 20"/>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8"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4</a:t>
            </a:r>
          </a:p>
        </p:txBody>
      </p:sp>
      <p:sp>
        <p:nvSpPr>
          <p:cNvPr id="4" name="矩形 3"/>
          <p:cNvSpPr/>
          <p:nvPr/>
        </p:nvSpPr>
        <p:spPr>
          <a:xfrm>
            <a:off x="1002958" y="2978582"/>
            <a:ext cx="1441420" cy="523220"/>
          </a:xfrm>
          <a:prstGeom prst="rect">
            <a:avLst/>
          </a:prstGeom>
        </p:spPr>
        <p:txBody>
          <a:bodyPr wrap="none">
            <a:spAutoFit/>
          </a:bodyPr>
          <a:lstStyle/>
          <a:p>
            <a:r>
              <a:rPr lang="en-US" altLang="zh-CN" sz="2800" kern="100" dirty="0">
                <a:solidFill>
                  <a:srgbClr val="C00000"/>
                </a:solidFill>
                <a:latin typeface="Times New Roman"/>
                <a:ea typeface="华文细黑"/>
              </a:rPr>
              <a:t>5</a:t>
            </a:r>
            <a:r>
              <a:rPr lang="en-US" altLang="zh-CN" sz="2800" kern="100" dirty="0">
                <a:solidFill>
                  <a:srgbClr val="C00000"/>
                </a:solidFill>
                <a:latin typeface="宋体"/>
                <a:ea typeface="华文细黑"/>
                <a:cs typeface="Times New Roman"/>
              </a:rPr>
              <a:t>×</a:t>
            </a:r>
            <a:r>
              <a:rPr lang="en-US" altLang="zh-CN" sz="2800" kern="100" dirty="0">
                <a:solidFill>
                  <a:srgbClr val="C00000"/>
                </a:solidFill>
                <a:latin typeface="Times New Roman"/>
                <a:ea typeface="华文细黑"/>
              </a:rPr>
              <a:t>10</a:t>
            </a:r>
            <a:r>
              <a:rPr lang="zh-CN" altLang="zh-CN" sz="2800" kern="100" baseline="30000" dirty="0">
                <a:solidFill>
                  <a:srgbClr val="C00000"/>
                </a:solidFill>
                <a:latin typeface="Times New Roman"/>
                <a:ea typeface="华文细黑"/>
                <a:cs typeface="Times New Roman"/>
              </a:rPr>
              <a:t>－</a:t>
            </a:r>
            <a:r>
              <a:rPr lang="en-US" altLang="zh-CN" sz="2800" kern="100" baseline="30000" dirty="0">
                <a:solidFill>
                  <a:srgbClr val="C00000"/>
                </a:solidFill>
                <a:latin typeface="Times New Roman"/>
                <a:ea typeface="华文细黑"/>
              </a:rPr>
              <a:t>2</a:t>
            </a:r>
            <a:endParaRPr lang="zh-CN" altLang="en-US" sz="2800" dirty="0"/>
          </a:p>
        </p:txBody>
      </p:sp>
      <p:sp>
        <p:nvSpPr>
          <p:cNvPr id="15" name="矩形 14"/>
          <p:cNvSpPr/>
          <p:nvPr/>
        </p:nvSpPr>
        <p:spPr>
          <a:xfrm>
            <a:off x="356697" y="3522228"/>
            <a:ext cx="11299010" cy="699654"/>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a:solidFill>
                  <a:srgbClr val="002060"/>
                </a:solidFill>
                <a:latin typeface="Times New Roman"/>
                <a:ea typeface="华文细黑"/>
                <a:cs typeface="Times New Roman"/>
              </a:rPr>
              <a:t>据</a:t>
            </a:r>
            <a:r>
              <a:rPr lang="en-US" altLang="zh-CN" sz="2800" i="1" kern="100" dirty="0">
                <a:solidFill>
                  <a:srgbClr val="002060"/>
                </a:solidFill>
                <a:latin typeface="Book Antiqua"/>
                <a:ea typeface="华文细黑"/>
                <a:cs typeface="Times New Roman"/>
              </a:rPr>
              <a:t>v</a:t>
            </a:r>
            <a:r>
              <a:rPr lang="en-US" altLang="zh-CN" sz="2800" kern="100" baseline="-25000" dirty="0">
                <a:solidFill>
                  <a:srgbClr val="002060"/>
                </a:solidFill>
                <a:latin typeface="Times New Roman"/>
                <a:ea typeface="华文细黑"/>
                <a:cs typeface="Courier New"/>
              </a:rPr>
              <a:t>2</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Book Antiqua"/>
                <a:ea typeface="华文细黑"/>
                <a:cs typeface="Times New Roman"/>
              </a:rPr>
              <a:t>v</a:t>
            </a:r>
            <a:r>
              <a:rPr lang="en-US" altLang="zh-CN" sz="2800" kern="100" baseline="-25000" dirty="0">
                <a:solidFill>
                  <a:srgbClr val="002060"/>
                </a:solidFill>
                <a:latin typeface="Times New Roman"/>
                <a:ea typeface="华文细黑"/>
                <a:cs typeface="Courier New"/>
              </a:rPr>
              <a:t>1</a:t>
            </a:r>
            <a:r>
              <a:rPr lang="zh-CN" altLang="zh-CN" sz="2800" kern="100" dirty="0">
                <a:solidFill>
                  <a:srgbClr val="002060"/>
                </a:solidFill>
                <a:latin typeface="Times New Roman"/>
                <a:ea typeface="华文细黑"/>
                <a:cs typeface="Times New Roman"/>
              </a:rPr>
              <a:t>＋</a:t>
            </a:r>
            <a:r>
              <a:rPr lang="en-US" altLang="zh-CN" sz="2800" i="1" kern="100" dirty="0" err="1">
                <a:solidFill>
                  <a:srgbClr val="002060"/>
                </a:solidFill>
                <a:latin typeface="Times New Roman"/>
                <a:ea typeface="华文细黑"/>
                <a:cs typeface="Courier New"/>
              </a:rPr>
              <a:t>a</a:t>
            </a:r>
            <a:r>
              <a:rPr lang="en-US" altLang="zh-CN" sz="2800" kern="100" dirty="0" err="1">
                <a:solidFill>
                  <a:srgbClr val="002060"/>
                </a:solidFill>
                <a:latin typeface="Times New Roman"/>
                <a:ea typeface="华文细黑"/>
                <a:cs typeface="Courier New"/>
              </a:rPr>
              <a:t>Δ</a:t>
            </a:r>
            <a:r>
              <a:rPr lang="en-US" altLang="zh-CN" sz="2800" i="1" kern="100" dirty="0" err="1">
                <a:solidFill>
                  <a:srgbClr val="002060"/>
                </a:solidFill>
                <a:latin typeface="Times New Roman"/>
                <a:ea typeface="华文细黑"/>
                <a:cs typeface="Courier New"/>
              </a:rPr>
              <a:t>t</a:t>
            </a:r>
            <a:r>
              <a:rPr lang="zh-CN" altLang="zh-CN" sz="2800" kern="100" dirty="0">
                <a:solidFill>
                  <a:srgbClr val="002060"/>
                </a:solidFill>
                <a:latin typeface="Times New Roman"/>
                <a:ea typeface="华文细黑"/>
                <a:cs typeface="Times New Roman"/>
              </a:rPr>
              <a:t>得</a:t>
            </a:r>
            <a:r>
              <a:rPr lang="en-US" altLang="zh-CN" sz="2800" i="1" kern="100" dirty="0">
                <a:solidFill>
                  <a:srgbClr val="002060"/>
                </a:solidFill>
                <a:latin typeface="Times New Roman"/>
                <a:ea typeface="华文细黑"/>
                <a:cs typeface="Courier New"/>
              </a:rPr>
              <a:t>a</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5</a:t>
            </a:r>
            <a:r>
              <a:rPr lang="en-US" altLang="zh-CN" sz="2800" kern="100" dirty="0">
                <a:solidFill>
                  <a:srgbClr val="002060"/>
                </a:solidFill>
                <a:latin typeface="宋体"/>
                <a:ea typeface="华文细黑"/>
                <a:cs typeface="Times New Roman"/>
              </a:rPr>
              <a:t>×</a:t>
            </a:r>
            <a:r>
              <a:rPr lang="en-US" altLang="zh-CN" sz="2800" kern="100" dirty="0">
                <a:solidFill>
                  <a:srgbClr val="002060"/>
                </a:solidFill>
                <a:latin typeface="Times New Roman"/>
                <a:ea typeface="华文细黑"/>
                <a:cs typeface="Courier New"/>
              </a:rPr>
              <a:t>10</a:t>
            </a:r>
            <a:r>
              <a:rPr lang="zh-CN" altLang="zh-CN" sz="2800" kern="100" baseline="30000" dirty="0">
                <a:solidFill>
                  <a:srgbClr val="002060"/>
                </a:solidFill>
                <a:latin typeface="Times New Roman"/>
                <a:ea typeface="华文细黑"/>
                <a:cs typeface="Times New Roman"/>
              </a:rPr>
              <a:t>－</a:t>
            </a:r>
            <a:r>
              <a:rPr lang="en-US" altLang="zh-CN" sz="2800" kern="100" baseline="30000" dirty="0">
                <a:solidFill>
                  <a:srgbClr val="002060"/>
                </a:solidFill>
                <a:latin typeface="Times New Roman"/>
                <a:ea typeface="华文细黑"/>
                <a:cs typeface="Courier New"/>
              </a:rPr>
              <a:t>2</a:t>
            </a:r>
            <a:r>
              <a:rPr lang="en-US" altLang="zh-CN" sz="2800" kern="100" dirty="0">
                <a:solidFill>
                  <a:srgbClr val="002060"/>
                </a:solidFill>
                <a:latin typeface="Times New Roman"/>
                <a:ea typeface="华文细黑"/>
                <a:cs typeface="Courier New"/>
              </a:rPr>
              <a:t> m/s</a:t>
            </a:r>
            <a:r>
              <a:rPr lang="en-US" altLang="zh-CN" sz="2800" kern="100" baseline="30000" dirty="0">
                <a:solidFill>
                  <a:srgbClr val="002060"/>
                </a:solidFill>
                <a:latin typeface="Times New Roman"/>
                <a:ea typeface="华文细黑"/>
                <a:cs typeface="Courier New"/>
              </a:rPr>
              <a:t>2</a:t>
            </a:r>
            <a:r>
              <a:rPr lang="en-US" altLang="zh-CN" sz="2800" kern="100" dirty="0">
                <a:solidFill>
                  <a:srgbClr val="002060"/>
                </a:solidFill>
                <a:latin typeface="Times New Roman"/>
                <a:ea typeface="华文细黑"/>
                <a:cs typeface="Courier New"/>
              </a:rPr>
              <a:t>.</a:t>
            </a:r>
            <a:endParaRPr lang="zh-CN" altLang="zh-CN" sz="1050" kern="100" dirty="0">
              <a:effectLst/>
              <a:latin typeface="宋体"/>
              <a:cs typeface="Courier New"/>
            </a:endParaRPr>
          </a:p>
        </p:txBody>
      </p:sp>
      <p:sp>
        <p:nvSpPr>
          <p:cNvPr id="16" name="矩形 15"/>
          <p:cNvSpPr/>
          <p:nvPr/>
        </p:nvSpPr>
        <p:spPr>
          <a:xfrm>
            <a:off x="356697" y="4246294"/>
            <a:ext cx="11348887" cy="1415748"/>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spc="50" dirty="0">
                <a:latin typeface="Times New Roman"/>
                <a:ea typeface="华文细黑"/>
                <a:cs typeface="Courier New"/>
              </a:rPr>
              <a:t>(2)</a:t>
            </a:r>
            <a:r>
              <a:rPr lang="zh-CN" altLang="zh-CN" sz="2800" kern="100" spc="50" dirty="0">
                <a:latin typeface="Times New Roman"/>
                <a:ea typeface="华文细黑"/>
                <a:cs typeface="Times New Roman"/>
              </a:rPr>
              <a:t>若已知两光电门间距为</a:t>
            </a:r>
            <a:r>
              <a:rPr lang="en-US" altLang="zh-CN" sz="2800" i="1" kern="100" spc="50" dirty="0">
                <a:latin typeface="Times New Roman"/>
                <a:ea typeface="华文细黑"/>
                <a:cs typeface="Courier New"/>
              </a:rPr>
              <a:t>L</a:t>
            </a:r>
            <a:r>
              <a:rPr lang="zh-CN" altLang="zh-CN" sz="2800" kern="100" spc="50" dirty="0">
                <a:latin typeface="Times New Roman"/>
                <a:ea typeface="华文细黑"/>
                <a:cs typeface="Times New Roman"/>
              </a:rPr>
              <a:t>＝</a:t>
            </a:r>
            <a:r>
              <a:rPr lang="en-US" altLang="zh-CN" sz="2800" kern="100" spc="50" dirty="0">
                <a:latin typeface="Times New Roman"/>
                <a:ea typeface="华文细黑"/>
                <a:cs typeface="Courier New"/>
              </a:rPr>
              <a:t>80.00 cm</a:t>
            </a:r>
            <a:r>
              <a:rPr lang="zh-CN" altLang="zh-CN" sz="2800" kern="100" spc="50" dirty="0">
                <a:latin typeface="Times New Roman"/>
                <a:ea typeface="华文细黑"/>
                <a:cs typeface="Times New Roman"/>
              </a:rPr>
              <a:t>，则滑块的加速度大小</a:t>
            </a:r>
            <a:r>
              <a:rPr lang="en-US" altLang="zh-CN" sz="2800" i="1" kern="100" spc="50" dirty="0">
                <a:latin typeface="Times New Roman"/>
                <a:ea typeface="华文细黑"/>
                <a:cs typeface="Courier New"/>
              </a:rPr>
              <a:t>a</a:t>
            </a:r>
            <a:r>
              <a:rPr lang="en-US" altLang="zh-CN" sz="2800" kern="100" spc="50" dirty="0">
                <a:latin typeface="宋体"/>
                <a:ea typeface="华文细黑"/>
                <a:cs typeface="Times New Roman"/>
              </a:rPr>
              <a:t>′</a:t>
            </a:r>
            <a:r>
              <a:rPr lang="zh-CN" altLang="zh-CN" sz="2800" kern="100" spc="50" dirty="0" smtClean="0">
                <a:latin typeface="Times New Roman"/>
                <a:ea typeface="华文细黑"/>
                <a:cs typeface="Times New Roman"/>
              </a:rPr>
              <a:t>＝</a:t>
            </a:r>
            <a:endParaRPr lang="en-US" altLang="zh-CN" sz="2800" kern="100" spc="50" dirty="0" smtClean="0">
              <a:latin typeface="Times New Roman"/>
              <a:ea typeface="华文细黑"/>
              <a:cs typeface="Times New Roman"/>
            </a:endParaRPr>
          </a:p>
          <a:p>
            <a:pPr algn="just">
              <a:lnSpc>
                <a:spcPct val="150000"/>
              </a:lnSpc>
              <a:spcAft>
                <a:spcPts val="0"/>
              </a:spcAft>
              <a:tabLst>
                <a:tab pos="2700655" algn="l"/>
              </a:tabLst>
            </a:pPr>
            <a:r>
              <a:rPr lang="en-US" altLang="zh-CN" sz="2800" u="sng" kern="100" spc="50" dirty="0" smtClean="0">
                <a:latin typeface="Times New Roman"/>
                <a:ea typeface="华文细黑"/>
                <a:cs typeface="Courier New"/>
              </a:rPr>
              <a:t>               </a:t>
            </a:r>
            <a:r>
              <a:rPr lang="en-US" altLang="zh-CN" sz="2800" kern="100" spc="50" dirty="0" smtClean="0">
                <a:latin typeface="Times New Roman"/>
                <a:ea typeface="华文细黑"/>
                <a:cs typeface="Courier New"/>
              </a:rPr>
              <a:t> m/s</a:t>
            </a:r>
            <a:r>
              <a:rPr lang="en-US" altLang="zh-CN" sz="2800" kern="100" spc="50" baseline="30000" dirty="0" smtClean="0">
                <a:latin typeface="Times New Roman"/>
                <a:ea typeface="华文细黑"/>
                <a:cs typeface="Courier New"/>
              </a:rPr>
              <a:t>2</a:t>
            </a:r>
            <a:r>
              <a:rPr lang="en-US" altLang="zh-CN" sz="2800" kern="100" spc="50" dirty="0">
                <a:latin typeface="Times New Roman"/>
                <a:ea typeface="华文细黑"/>
                <a:cs typeface="Courier New"/>
              </a:rPr>
              <a:t>.</a:t>
            </a:r>
            <a:endParaRPr lang="zh-CN" altLang="zh-CN" sz="1050" kern="100" spc="50" dirty="0">
              <a:effectLst/>
              <a:latin typeface="宋体"/>
              <a:cs typeface="Courier New"/>
            </a:endParaRPr>
          </a:p>
        </p:txBody>
      </p:sp>
      <p:sp>
        <p:nvSpPr>
          <p:cNvPr id="27" name="矩形 26"/>
          <p:cNvSpPr/>
          <p:nvPr/>
        </p:nvSpPr>
        <p:spPr>
          <a:xfrm>
            <a:off x="478582" y="4994806"/>
            <a:ext cx="1441420" cy="523220"/>
          </a:xfrm>
          <a:prstGeom prst="rect">
            <a:avLst/>
          </a:prstGeom>
        </p:spPr>
        <p:txBody>
          <a:bodyPr wrap="none">
            <a:spAutoFit/>
          </a:bodyPr>
          <a:lstStyle/>
          <a:p>
            <a:r>
              <a:rPr lang="en-US" altLang="zh-CN" sz="2800" kern="100" dirty="0">
                <a:solidFill>
                  <a:srgbClr val="C00000"/>
                </a:solidFill>
                <a:latin typeface="Times New Roman"/>
                <a:ea typeface="华文细黑"/>
              </a:rPr>
              <a:t>5</a:t>
            </a:r>
            <a:r>
              <a:rPr lang="en-US" altLang="zh-CN" sz="2800" kern="100" dirty="0">
                <a:solidFill>
                  <a:srgbClr val="C00000"/>
                </a:solidFill>
                <a:latin typeface="宋体"/>
                <a:ea typeface="华文细黑"/>
                <a:cs typeface="Times New Roman"/>
              </a:rPr>
              <a:t>×</a:t>
            </a:r>
            <a:r>
              <a:rPr lang="en-US" altLang="zh-CN" sz="2800" kern="100" dirty="0">
                <a:solidFill>
                  <a:srgbClr val="C00000"/>
                </a:solidFill>
                <a:latin typeface="Times New Roman"/>
                <a:ea typeface="华文细黑"/>
              </a:rPr>
              <a:t>10</a:t>
            </a:r>
            <a:r>
              <a:rPr lang="zh-CN" altLang="zh-CN" sz="2800" kern="100" baseline="30000" dirty="0">
                <a:solidFill>
                  <a:srgbClr val="C00000"/>
                </a:solidFill>
                <a:latin typeface="Times New Roman"/>
                <a:ea typeface="华文细黑"/>
                <a:cs typeface="Times New Roman"/>
              </a:rPr>
              <a:t>－</a:t>
            </a:r>
            <a:r>
              <a:rPr lang="en-US" altLang="zh-CN" sz="2800" kern="100" baseline="30000" dirty="0">
                <a:solidFill>
                  <a:srgbClr val="C00000"/>
                </a:solidFill>
                <a:latin typeface="Times New Roman"/>
                <a:ea typeface="华文细黑"/>
              </a:rPr>
              <a:t>2</a:t>
            </a:r>
            <a:endParaRPr lang="zh-CN" altLang="en-US" sz="2800" dirty="0"/>
          </a:p>
        </p:txBody>
      </p:sp>
      <p:sp>
        <p:nvSpPr>
          <p:cNvPr id="19" name="Rectangle 21">
            <a:hlinkClick r:id="rId7"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25" name="Rectangle 21">
            <a:hlinkClick r:id="rId8"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27375223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27"/>
                                        </p:tgtEl>
                                      </p:cBhvr>
                                    </p:animEffect>
                                    <p:set>
                                      <p:cBhvr>
                                        <p:cTn id="20"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21" restart="whenNotActive" fill="hold" evtFilter="cancelBubble" nodeType="interactiveSeq">
                <p:stCondLst>
                  <p:cond evt="onClick" delay="0">
                    <p:tgtEl>
                      <p:spTgt spid="21"/>
                    </p:tgtEl>
                  </p:cond>
                </p:stCondLst>
                <p:endSync evt="end" delay="0">
                  <p:rtn val="all"/>
                </p:endSync>
                <p:childTnLst>
                  <p:par>
                    <p:cTn id="22" fill="hold">
                      <p:stCondLst>
                        <p:cond delay="0"/>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linds(horizont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blinds(horizontal)">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15"/>
                                        </p:tgtEl>
                                      </p:cBhvr>
                                    </p:animEffect>
                                    <p:set>
                                      <p:cBhvr>
                                        <p:cTn id="36" dur="1" fill="hold">
                                          <p:stCondLst>
                                            <p:cond delay="499"/>
                                          </p:stCondLst>
                                        </p:cTn>
                                        <p:tgtEl>
                                          <p:spTgt spid="15"/>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28"/>
                                        </p:tgtEl>
                                      </p:cBhvr>
                                    </p:animEffect>
                                    <p:set>
                                      <p:cBhvr>
                                        <p:cTn id="39" dur="1" fill="hold">
                                          <p:stCondLst>
                                            <p:cond delay="499"/>
                                          </p:stCondLst>
                                        </p:cTn>
                                        <p:tgtEl>
                                          <p:spTgt spid="28"/>
                                        </p:tgtEl>
                                        <p:attrNameLst>
                                          <p:attrName>style.visibility</p:attrName>
                                        </p:attrNameLst>
                                      </p:cBhvr>
                                      <p:to>
                                        <p:strVal val="hidden"/>
                                      </p:to>
                                    </p:set>
                                  </p:childTnLst>
                                </p:cTn>
                              </p:par>
                            </p:childTnLst>
                          </p:cTn>
                        </p:par>
                      </p:childTnLst>
                    </p:cTn>
                  </p:par>
                </p:childTnLst>
              </p:cTn>
              <p:nextCondLst>
                <p:cond evt="onClick" delay="0">
                  <p:tgtEl>
                    <p:spTgt spid="21"/>
                  </p:tgtEl>
                </p:cond>
              </p:nextCondLst>
            </p:seq>
          </p:childTnLst>
        </p:cTn>
      </p:par>
    </p:tnLst>
    <p:bldLst>
      <p:bldP spid="28" grpId="0"/>
      <p:bldP spid="28" grpId="1"/>
      <p:bldP spid="4" grpId="0"/>
      <p:bldP spid="4" grpId="1"/>
      <p:bldP spid="15" grpId="0"/>
      <p:bldP spid="15" grpId="1"/>
      <p:bldP spid="27" grpId="0"/>
      <p:bldP spid="27"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406574" y="4984685"/>
            <a:ext cx="11299010" cy="1415748"/>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smtClean="0">
                <a:solidFill>
                  <a:srgbClr val="002060"/>
                </a:solidFill>
                <a:latin typeface="Times New Roman"/>
                <a:ea typeface="华文细黑"/>
                <a:cs typeface="Times New Roman"/>
              </a:rPr>
              <a:t>遮光板</a:t>
            </a:r>
            <a:r>
              <a:rPr lang="zh-CN" altLang="zh-CN" sz="2800" kern="100" dirty="0">
                <a:solidFill>
                  <a:srgbClr val="002060"/>
                </a:solidFill>
                <a:latin typeface="Times New Roman"/>
                <a:ea typeface="华文细黑"/>
                <a:cs typeface="Times New Roman"/>
              </a:rPr>
              <a:t>的宽度越小，瞬时速度的测量误差越小；两光电门的间距越大，测量</a:t>
            </a:r>
            <a:r>
              <a:rPr lang="en-US" altLang="zh-CN" sz="2800" i="1" kern="100" dirty="0">
                <a:solidFill>
                  <a:srgbClr val="002060"/>
                </a:solidFill>
                <a:latin typeface="Times New Roman"/>
                <a:ea typeface="华文细黑"/>
                <a:cs typeface="Courier New"/>
              </a:rPr>
              <a:t>L</a:t>
            </a:r>
            <a:r>
              <a:rPr lang="zh-CN" altLang="zh-CN" sz="2800" kern="100" dirty="0">
                <a:solidFill>
                  <a:srgbClr val="002060"/>
                </a:solidFill>
                <a:latin typeface="Times New Roman"/>
                <a:ea typeface="华文细黑"/>
                <a:cs typeface="Times New Roman"/>
              </a:rPr>
              <a:t>的相对误差越小，故选</a:t>
            </a:r>
            <a:r>
              <a:rPr lang="en-US" altLang="zh-CN" sz="2800" kern="100" dirty="0">
                <a:solidFill>
                  <a:srgbClr val="002060"/>
                </a:solidFill>
                <a:latin typeface="Times New Roman"/>
                <a:ea typeface="华文细黑"/>
                <a:cs typeface="Courier New"/>
              </a:rPr>
              <a:t>B</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C.</a:t>
            </a:r>
            <a:endParaRPr lang="zh-CN" altLang="zh-CN" sz="1050" kern="100" dirty="0">
              <a:effectLst/>
              <a:latin typeface="宋体"/>
              <a:cs typeface="Courier New"/>
            </a:endParaRPr>
          </a:p>
        </p:txBody>
      </p:sp>
      <p:sp>
        <p:nvSpPr>
          <p:cNvPr id="19" name="矩形 18"/>
          <p:cNvSpPr/>
          <p:nvPr/>
        </p:nvSpPr>
        <p:spPr>
          <a:xfrm>
            <a:off x="406574" y="3698350"/>
            <a:ext cx="11499149" cy="1333931"/>
          </a:xfrm>
          <a:prstGeom prst="rect">
            <a:avLst/>
          </a:prstGeom>
        </p:spPr>
        <p:txBody>
          <a:bodyPr wrap="square" lIns="121898" tIns="60948" rIns="121898" bIns="60948">
            <a:spAutoFit/>
          </a:bodyPr>
          <a:lstStyle/>
          <a:p>
            <a:pPr lvl="0" algn="just">
              <a:lnSpc>
                <a:spcPct val="150000"/>
              </a:lnSpc>
              <a:tabLst>
                <a:tab pos="2700655" algn="l"/>
              </a:tabLst>
            </a:pPr>
            <a:r>
              <a:rPr lang="en-US" altLang="zh-CN" sz="2800" kern="100" dirty="0">
                <a:solidFill>
                  <a:prstClr val="black"/>
                </a:solidFill>
                <a:latin typeface="Times New Roman"/>
                <a:ea typeface="华文细黑"/>
                <a:cs typeface="Courier New"/>
              </a:rPr>
              <a:t>A.</a:t>
            </a:r>
            <a:r>
              <a:rPr lang="zh-CN" altLang="zh-CN" sz="2800" kern="100" dirty="0">
                <a:solidFill>
                  <a:prstClr val="black"/>
                </a:solidFill>
                <a:latin typeface="Times New Roman"/>
                <a:ea typeface="华文细黑"/>
                <a:cs typeface="Times New Roman"/>
              </a:rPr>
              <a:t>增大遮光板的宽度</a:t>
            </a:r>
            <a:r>
              <a:rPr lang="en-US" altLang="zh-CN" sz="2800" kern="100" dirty="0">
                <a:solidFill>
                  <a:prstClr val="black"/>
                </a:solidFill>
                <a:latin typeface="Times New Roman"/>
                <a:ea typeface="华文细黑"/>
                <a:cs typeface="Courier New"/>
              </a:rPr>
              <a:t>	B.</a:t>
            </a:r>
            <a:r>
              <a:rPr lang="zh-CN" altLang="zh-CN" sz="2800" kern="100" dirty="0">
                <a:solidFill>
                  <a:prstClr val="black"/>
                </a:solidFill>
                <a:latin typeface="Times New Roman"/>
                <a:ea typeface="华文细黑"/>
                <a:cs typeface="Times New Roman"/>
              </a:rPr>
              <a:t>减小遮光板的宽度</a:t>
            </a:r>
            <a:endParaRPr lang="zh-CN" altLang="zh-CN" sz="1050" kern="100" dirty="0">
              <a:solidFill>
                <a:prstClr val="black"/>
              </a:solidFill>
              <a:latin typeface="宋体"/>
              <a:cs typeface="Courier New"/>
            </a:endParaRPr>
          </a:p>
          <a:p>
            <a:pPr lvl="0" algn="just">
              <a:lnSpc>
                <a:spcPct val="150000"/>
              </a:lnSpc>
              <a:tabLst>
                <a:tab pos="2700655" algn="l"/>
              </a:tabLst>
            </a:pPr>
            <a:r>
              <a:rPr lang="en-US" altLang="zh-CN" sz="2800" kern="100" dirty="0">
                <a:solidFill>
                  <a:prstClr val="black"/>
                </a:solidFill>
                <a:latin typeface="Times New Roman"/>
                <a:ea typeface="华文细黑"/>
                <a:cs typeface="Courier New"/>
              </a:rPr>
              <a:t>C.</a:t>
            </a:r>
            <a:r>
              <a:rPr lang="zh-CN" altLang="zh-CN" sz="2800" kern="100" dirty="0">
                <a:solidFill>
                  <a:prstClr val="black"/>
                </a:solidFill>
                <a:latin typeface="Times New Roman"/>
                <a:ea typeface="华文细黑"/>
                <a:cs typeface="Times New Roman"/>
              </a:rPr>
              <a:t>增大两光电门的间距</a:t>
            </a:r>
            <a:r>
              <a:rPr lang="en-US" altLang="zh-CN" sz="2800" kern="100" dirty="0">
                <a:solidFill>
                  <a:prstClr val="black"/>
                </a:solidFill>
                <a:latin typeface="Times New Roman"/>
                <a:ea typeface="华文细黑"/>
                <a:cs typeface="Courier New"/>
              </a:rPr>
              <a:t>	D.</a:t>
            </a:r>
            <a:r>
              <a:rPr lang="zh-CN" altLang="zh-CN" sz="2800" kern="100" dirty="0">
                <a:solidFill>
                  <a:prstClr val="black"/>
                </a:solidFill>
                <a:latin typeface="Times New Roman"/>
                <a:ea typeface="华文细黑"/>
                <a:cs typeface="Times New Roman"/>
              </a:rPr>
              <a:t>减小两光电门的间距</a:t>
            </a:r>
            <a:endParaRPr lang="zh-CN" altLang="zh-CN" sz="1050" kern="100" dirty="0">
              <a:solidFill>
                <a:prstClr val="black"/>
              </a:solidFill>
              <a:latin typeface="宋体"/>
              <a:cs typeface="Courier New"/>
            </a:endParaRPr>
          </a:p>
        </p:txBody>
      </p:sp>
      <p:pic>
        <p:nvPicPr>
          <p:cNvPr id="78850" name="Picture 2" descr="\\贾文\贾文\源文件\同步\物理 人教 必修1 新课标\R2-102.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294" y="1024686"/>
            <a:ext cx="6551825" cy="2704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矩形 16"/>
          <p:cNvSpPr/>
          <p:nvPr/>
        </p:nvSpPr>
        <p:spPr>
          <a:xfrm>
            <a:off x="406574" y="199594"/>
            <a:ext cx="11499149" cy="687600"/>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为了减小误差，可采取的办法是</a:t>
            </a:r>
            <a:r>
              <a:rPr lang="en-US" altLang="zh-CN" sz="2800" u="sng" kern="100" dirty="0">
                <a:latin typeface="Times New Roman"/>
                <a:ea typeface="华文细黑"/>
                <a:cs typeface="Courier New"/>
              </a:rPr>
              <a:t>        </a:t>
            </a:r>
            <a:r>
              <a:rPr lang="en-US" altLang="zh-CN" sz="2800" kern="100" dirty="0" smtClean="0">
                <a:latin typeface="Times New Roman"/>
                <a:ea typeface="华文细黑"/>
                <a:cs typeface="Courier New"/>
              </a:rPr>
              <a:t>.</a:t>
            </a:r>
            <a:endParaRPr lang="zh-CN" altLang="zh-CN" sz="1050" kern="100" dirty="0">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21" name="TextBox 20"/>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8"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4</a:t>
            </a:r>
          </a:p>
        </p:txBody>
      </p:sp>
      <p:sp>
        <p:nvSpPr>
          <p:cNvPr id="29" name="TextBox 28"/>
          <p:cNvSpPr txBox="1"/>
          <p:nvPr/>
        </p:nvSpPr>
        <p:spPr>
          <a:xfrm>
            <a:off x="5683478" y="3748306"/>
            <a:ext cx="756000"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30" name="TextBox 29"/>
          <p:cNvSpPr txBox="1"/>
          <p:nvPr/>
        </p:nvSpPr>
        <p:spPr>
          <a:xfrm>
            <a:off x="298646" y="4389125"/>
            <a:ext cx="756000"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4" name="Rectangle 21">
            <a:hlinkClick r:id="rId7"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6" name="Rectangle 21">
            <a:hlinkClick r:id="rId8"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37514332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1"/>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1"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blinds(horizontal)">
                                      <p:cBhvr>
                                        <p:cTn id="18" dur="500"/>
                                        <p:tgtEl>
                                          <p:spTgt spid="29"/>
                                        </p:tgtEl>
                                      </p:cBhvr>
                                    </p:animEffect>
                                  </p:childTnLst>
                                </p:cTn>
                              </p:par>
                              <p:par>
                                <p:cTn id="19" presetID="3" presetClass="entr" presetSubtype="10" fill="hold" grpId="1"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blinds(horizontal)">
                                      <p:cBhvr>
                                        <p:cTn id="21" dur="500"/>
                                        <p:tgtEl>
                                          <p:spTgt spid="3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29"/>
                                        </p:tgtEl>
                                      </p:cBhvr>
                                    </p:animEffect>
                                    <p:set>
                                      <p:cBhvr>
                                        <p:cTn id="26" dur="1" fill="hold">
                                          <p:stCondLst>
                                            <p:cond delay="499"/>
                                          </p:stCondLst>
                                        </p:cTn>
                                        <p:tgtEl>
                                          <p:spTgt spid="29"/>
                                        </p:tgtEl>
                                        <p:attrNameLst>
                                          <p:attrName>style.visibility</p:attrName>
                                        </p:attrNameLst>
                                      </p:cBhvr>
                                      <p:to>
                                        <p:strVal val="hidden"/>
                                      </p:to>
                                    </p:set>
                                  </p:childTnLst>
                                </p:cTn>
                              </p:par>
                              <p:par>
                                <p:cTn id="27" presetID="10" presetClass="exit" presetSubtype="0" fill="hold" grpId="0" nodeType="withEffect">
                                  <p:stCondLst>
                                    <p:cond delay="0"/>
                                  </p:stCondLst>
                                  <p:childTnLst>
                                    <p:animEffect transition="out" filter="fade">
                                      <p:cBhvr>
                                        <p:cTn id="28" dur="500"/>
                                        <p:tgtEl>
                                          <p:spTgt spid="30"/>
                                        </p:tgtEl>
                                      </p:cBhvr>
                                    </p:animEffect>
                                    <p:set>
                                      <p:cBhvr>
                                        <p:cTn id="29" dur="1" fill="hold">
                                          <p:stCondLst>
                                            <p:cond delay="499"/>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5" grpId="0"/>
      <p:bldP spid="15" grpId="1"/>
      <p:bldP spid="29" grpId="0"/>
      <p:bldP spid="29" grpId="1"/>
      <p:bldP spid="30" grpId="0"/>
      <p:bldP spid="30"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矩形 24"/>
          <p:cNvSpPr/>
          <p:nvPr/>
        </p:nvSpPr>
        <p:spPr>
          <a:xfrm>
            <a:off x="427783" y="3810154"/>
            <a:ext cx="5129126" cy="2708410"/>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smtClean="0">
                <a:solidFill>
                  <a:srgbClr val="002060"/>
                </a:solidFill>
                <a:latin typeface="Times New Roman"/>
                <a:ea typeface="华文细黑"/>
                <a:cs typeface="Times New Roman"/>
              </a:rPr>
              <a:t>重物</a:t>
            </a:r>
            <a:r>
              <a:rPr lang="zh-CN" altLang="zh-CN" sz="2800" kern="100" dirty="0">
                <a:solidFill>
                  <a:srgbClr val="002060"/>
                </a:solidFill>
                <a:latin typeface="Times New Roman"/>
                <a:ea typeface="华文细黑"/>
                <a:cs typeface="Times New Roman"/>
              </a:rPr>
              <a:t>拖着纸带运动，速度越来越大，在相等时间间隔内的位移越来越大，知实验时纸带的</a:t>
            </a:r>
            <a:r>
              <a:rPr lang="en-US" altLang="zh-CN" sz="2800" i="1" kern="100" dirty="0">
                <a:solidFill>
                  <a:srgbClr val="002060"/>
                </a:solidFill>
                <a:latin typeface="Times New Roman"/>
                <a:ea typeface="华文细黑"/>
                <a:cs typeface="Courier New"/>
              </a:rPr>
              <a:t>A</a:t>
            </a:r>
            <a:r>
              <a:rPr lang="zh-CN" altLang="zh-CN" sz="2800" kern="100" dirty="0">
                <a:solidFill>
                  <a:srgbClr val="002060"/>
                </a:solidFill>
                <a:latin typeface="Times New Roman"/>
                <a:ea typeface="华文细黑"/>
                <a:cs typeface="Times New Roman"/>
              </a:rPr>
              <a:t>端应和重物相连接</a:t>
            </a:r>
            <a:r>
              <a:rPr lang="en-US" altLang="zh-CN" sz="2800" kern="100" dirty="0">
                <a:solidFill>
                  <a:srgbClr val="002060"/>
                </a:solidFill>
                <a:latin typeface="Times New Roman"/>
                <a:ea typeface="华文细黑"/>
                <a:cs typeface="Courier New"/>
              </a:rPr>
              <a:t>.</a:t>
            </a:r>
            <a:endParaRPr lang="zh-CN" altLang="zh-CN" sz="1050" kern="100" dirty="0">
              <a:effectLst/>
              <a:latin typeface="宋体"/>
              <a:cs typeface="Courier New"/>
            </a:endParaRPr>
          </a:p>
        </p:txBody>
      </p:sp>
      <p:sp>
        <p:nvSpPr>
          <p:cNvPr id="17" name="矩形 16"/>
          <p:cNvSpPr/>
          <p:nvPr/>
        </p:nvSpPr>
        <p:spPr>
          <a:xfrm>
            <a:off x="427783" y="25986"/>
            <a:ext cx="8259711" cy="4001071"/>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某同学用</a:t>
            </a:r>
            <a:r>
              <a:rPr lang="zh-CN" altLang="zh-CN" sz="2800" kern="100" dirty="0" smtClean="0">
                <a:latin typeface="Times New Roman"/>
                <a:ea typeface="华文细黑"/>
                <a:cs typeface="Times New Roman"/>
              </a:rPr>
              <a:t>如图</a:t>
            </a:r>
            <a:r>
              <a:rPr lang="en-US" altLang="zh-CN" sz="2800" kern="100" dirty="0" smtClean="0">
                <a:latin typeface="Times New Roman"/>
                <a:ea typeface="华文细黑"/>
                <a:cs typeface="Courier New"/>
              </a:rPr>
              <a:t>5</a:t>
            </a:r>
            <a:r>
              <a:rPr lang="zh-CN" altLang="zh-CN" sz="2800" kern="100" dirty="0" smtClean="0">
                <a:latin typeface="Times New Roman"/>
                <a:ea typeface="华文细黑"/>
                <a:cs typeface="Times New Roman"/>
              </a:rPr>
              <a:t>甲</a:t>
            </a:r>
            <a:r>
              <a:rPr lang="zh-CN" altLang="zh-CN" sz="2800" kern="100" dirty="0">
                <a:latin typeface="Times New Roman"/>
                <a:ea typeface="华文细黑"/>
                <a:cs typeface="Times New Roman"/>
              </a:rPr>
              <a:t>所示的装置测量重力加速度</a:t>
            </a:r>
            <a:r>
              <a:rPr lang="en-US" altLang="zh-CN" sz="2800" i="1" kern="100" dirty="0">
                <a:latin typeface="Times New Roman"/>
                <a:ea typeface="华文细黑"/>
                <a:cs typeface="Courier New"/>
              </a:rPr>
              <a:t>g</a:t>
            </a:r>
            <a:r>
              <a:rPr lang="zh-CN" altLang="zh-CN" sz="2800" kern="100" dirty="0">
                <a:latin typeface="Times New Roman"/>
                <a:ea typeface="华文细黑"/>
                <a:cs typeface="Times New Roman"/>
              </a:rPr>
              <a:t>，打下如图乙所示的纸带</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如果在所选纸带上取某点为</a:t>
            </a:r>
            <a:r>
              <a:rPr lang="en-US" altLang="zh-CN" sz="2800" kern="100" dirty="0">
                <a:latin typeface="Times New Roman"/>
                <a:ea typeface="华文细黑"/>
                <a:cs typeface="Courier New"/>
              </a:rPr>
              <a:t>0</a:t>
            </a:r>
            <a:r>
              <a:rPr lang="zh-CN" altLang="zh-CN" sz="2800" kern="100" dirty="0">
                <a:latin typeface="Times New Roman"/>
                <a:ea typeface="华文细黑"/>
                <a:cs typeface="Times New Roman"/>
              </a:rPr>
              <a:t>号计数点，然后每隔</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个点取一个计数点，相邻计数点之间的距离为</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1</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2</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3</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4</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5</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6</a:t>
            </a:r>
            <a:r>
              <a:rPr lang="en-US" altLang="zh-CN" sz="2800" kern="100" dirty="0" smtClean="0">
                <a:latin typeface="Times New Roman"/>
                <a:ea typeface="华文细黑"/>
                <a:cs typeface="Courier New"/>
              </a:rPr>
              <a:t>.</a:t>
            </a:r>
            <a:endParaRPr lang="en-US" altLang="zh-CN" sz="1050" kern="100" dirty="0" smtClean="0">
              <a:latin typeface="宋体"/>
              <a:cs typeface="Courier New"/>
            </a:endParaRPr>
          </a:p>
          <a:p>
            <a:pPr algn="just">
              <a:lnSpc>
                <a:spcPct val="150000"/>
              </a:lnSpc>
              <a:spcAft>
                <a:spcPts val="0"/>
              </a:spcAft>
              <a:tabLst>
                <a:tab pos="2700655"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实验时纸带的</a:t>
            </a:r>
            <a:r>
              <a:rPr lang="en-US" altLang="zh-CN" sz="2800" u="sng" kern="100" dirty="0">
                <a:latin typeface="Times New Roman"/>
                <a:ea typeface="华文细黑"/>
                <a:cs typeface="Courier New"/>
              </a:rPr>
              <a:t>    </a:t>
            </a:r>
            <a:r>
              <a:rPr lang="en-US" altLang="zh-CN" sz="2800" u="sng" kern="100" dirty="0" smtClean="0">
                <a:latin typeface="Times New Roman"/>
                <a:ea typeface="华文细黑"/>
                <a:cs typeface="Courier New"/>
              </a:rPr>
              <a:t> </a:t>
            </a:r>
            <a:r>
              <a:rPr lang="zh-CN" altLang="zh-CN" sz="2800" kern="100" dirty="0">
                <a:latin typeface="Times New Roman"/>
                <a:ea typeface="华文细黑"/>
                <a:cs typeface="Times New Roman"/>
              </a:rPr>
              <a:t>端应和重物相连接</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选填</a:t>
            </a:r>
            <a:r>
              <a:rPr lang="en-US" altLang="zh-CN" sz="2800" kern="100" dirty="0">
                <a:latin typeface="宋体"/>
                <a:ea typeface="华文细黑"/>
                <a:cs typeface="Times New Roman"/>
              </a:rPr>
              <a:t>“</a:t>
            </a:r>
            <a:r>
              <a:rPr lang="en-US" altLang="zh-CN" sz="2800" i="1" kern="100" dirty="0">
                <a:latin typeface="Times New Roman"/>
                <a:ea typeface="华文细黑"/>
                <a:cs typeface="Courier New"/>
              </a:rPr>
              <a:t>A</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或</a:t>
            </a:r>
            <a:r>
              <a:rPr lang="en-US" altLang="zh-CN" sz="2800" kern="100" dirty="0">
                <a:latin typeface="宋体"/>
                <a:ea typeface="华文细黑"/>
                <a:cs typeface="Times New Roman"/>
              </a:rPr>
              <a:t>“</a:t>
            </a:r>
            <a:r>
              <a:rPr lang="en-US" altLang="zh-CN" sz="2800" i="1" kern="100" dirty="0">
                <a:latin typeface="Times New Roman"/>
                <a:ea typeface="华文细黑"/>
                <a:cs typeface="Courier New"/>
              </a:rPr>
              <a:t>B</a:t>
            </a:r>
            <a:r>
              <a:rPr lang="en-US" altLang="zh-CN" sz="2800" kern="100" dirty="0" smtClean="0">
                <a:latin typeface="宋体"/>
                <a:ea typeface="华文细黑"/>
                <a:cs typeface="Times New Roman"/>
              </a:rPr>
              <a:t>”</a:t>
            </a:r>
            <a:r>
              <a:rPr lang="en-US" altLang="zh-CN" sz="2800" kern="100" dirty="0" smtClean="0">
                <a:latin typeface="Times New Roman"/>
                <a:ea typeface="华文细黑"/>
                <a:cs typeface="Courier New"/>
              </a:rPr>
              <a:t>)</a:t>
            </a:r>
            <a:endParaRPr lang="zh-CN" altLang="zh-CN" sz="1050" kern="100" dirty="0">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21" name="TextBox 20"/>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8" name="Rectangle 21">
            <a:hlinkClick r:id="rId2"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3"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4"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5"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4</a:t>
            </a:r>
          </a:p>
        </p:txBody>
      </p:sp>
      <p:pic>
        <p:nvPicPr>
          <p:cNvPr id="2" name="Picture 2" descr="\\贾文\贾文\源文件\同步\物理 人教 必修1 新课标\R2-103.T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21858" y="368416"/>
            <a:ext cx="2515151" cy="4203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1" name="Picture 3" descr="\\贾文\贾文\源文件\同步\物理 人教 必修1 新课标\R2-104.T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32940" y="4706024"/>
            <a:ext cx="6104069" cy="917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10136648" y="5570870"/>
            <a:ext cx="723275" cy="523220"/>
          </a:xfrm>
          <a:prstGeom prst="rect">
            <a:avLst/>
          </a:prstGeom>
        </p:spPr>
        <p:txBody>
          <a:bodyPr wrap="none">
            <a:spAutoFit/>
          </a:bodyPr>
          <a:lstStyle/>
          <a:p>
            <a:r>
              <a:rPr lang="zh-CN" altLang="zh-CN" sz="2800" kern="100" dirty="0">
                <a:solidFill>
                  <a:prstClr val="black"/>
                </a:solidFill>
                <a:latin typeface="Times New Roman"/>
                <a:ea typeface="华文细黑"/>
                <a:cs typeface="Times New Roman"/>
              </a:rPr>
              <a:t>图</a:t>
            </a:r>
            <a:r>
              <a:rPr lang="en-US" altLang="zh-CN" sz="2800" kern="100" dirty="0">
                <a:solidFill>
                  <a:prstClr val="black"/>
                </a:solidFill>
                <a:latin typeface="Times New Roman"/>
                <a:ea typeface="华文细黑"/>
                <a:cs typeface="Courier New"/>
              </a:rPr>
              <a:t>5</a:t>
            </a:r>
            <a:endParaRPr lang="zh-CN" altLang="en-US" dirty="0"/>
          </a:p>
        </p:txBody>
      </p:sp>
      <p:sp>
        <p:nvSpPr>
          <p:cNvPr id="5" name="矩形 4"/>
          <p:cNvSpPr/>
          <p:nvPr/>
        </p:nvSpPr>
        <p:spPr>
          <a:xfrm>
            <a:off x="3276734" y="2700442"/>
            <a:ext cx="404278" cy="523220"/>
          </a:xfrm>
          <a:prstGeom prst="rect">
            <a:avLst/>
          </a:prstGeom>
        </p:spPr>
        <p:txBody>
          <a:bodyPr wrap="none">
            <a:spAutoFit/>
          </a:bodyPr>
          <a:lstStyle/>
          <a:p>
            <a:r>
              <a:rPr lang="en-US" altLang="zh-CN" sz="2800" i="1" kern="100" dirty="0">
                <a:solidFill>
                  <a:srgbClr val="C00000"/>
                </a:solidFill>
                <a:latin typeface="Times New Roman"/>
                <a:ea typeface="华文细黑"/>
              </a:rPr>
              <a:t>A</a:t>
            </a:r>
            <a:endParaRPr lang="zh-CN" altLang="en-US" sz="2800" dirty="0"/>
          </a:p>
        </p:txBody>
      </p:sp>
      <p:sp>
        <p:nvSpPr>
          <p:cNvPr id="26" name="Rectangle 21">
            <a:hlinkClick r:id="rId8"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5</a:t>
            </a:r>
          </a:p>
        </p:txBody>
      </p:sp>
      <p:sp>
        <p:nvSpPr>
          <p:cNvPr id="27" name="Rectangle 21">
            <a:hlinkClick r:id="rId9"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40714720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3" restart="whenNotActive" fill="hold" evtFilter="cancelBubble" nodeType="interactiveSeq">
                <p:stCondLst>
                  <p:cond evt="onClick" delay="0">
                    <p:tgtEl>
                      <p:spTgt spid="21"/>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blinds(horizontal)">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1"/>
                  </p:tgtEl>
                </p:cond>
              </p:nextCondLst>
            </p:seq>
          </p:childTnLst>
        </p:cTn>
      </p:par>
    </p:tnLst>
    <p:bldLst>
      <p:bldP spid="25" grpId="0"/>
      <p:bldP spid="25" grpId="1"/>
      <p:bldP spid="5" grpId="0"/>
      <p:bldP spid="5"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387143" y="416578"/>
            <a:ext cx="11428063" cy="769417"/>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该同学用两种方法处理数据</a:t>
            </a:r>
            <a:r>
              <a:rPr lang="en-US" altLang="zh-CN" sz="2800" kern="100" dirty="0">
                <a:latin typeface="Times New Roman"/>
                <a:ea typeface="华文细黑"/>
                <a:cs typeface="Courier New"/>
              </a:rPr>
              <a:t>(</a:t>
            </a:r>
            <a:r>
              <a:rPr lang="en-US" altLang="zh-CN" sz="2800" i="1" kern="100" dirty="0">
                <a:latin typeface="Times New Roman"/>
                <a:ea typeface="华文细黑"/>
                <a:cs typeface="Courier New"/>
              </a:rPr>
              <a:t>T</a:t>
            </a:r>
            <a:r>
              <a:rPr lang="zh-CN" altLang="zh-CN" sz="2800" kern="100" dirty="0">
                <a:latin typeface="Times New Roman"/>
                <a:ea typeface="华文细黑"/>
                <a:cs typeface="Times New Roman"/>
              </a:rPr>
              <a:t>为相邻两计数点间的时间间隔</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a:t>
            </a:r>
            <a:endParaRPr lang="zh-CN" altLang="zh-CN" sz="105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21" name="TextBox 20">
            <a:hlinkClick r:id="rId3" action="ppaction://hlinksldjump"/>
          </p:cNvPr>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8" name="Rectangle 21">
            <a:hlinkClick r:id="rId4"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5"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6"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7"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4</a:t>
            </a:r>
          </a:p>
        </p:txBody>
      </p:sp>
      <p:graphicFrame>
        <p:nvGraphicFramePr>
          <p:cNvPr id="4" name="对象 3"/>
          <p:cNvGraphicFramePr>
            <a:graphicFrameLocks noChangeAspect="1"/>
          </p:cNvGraphicFramePr>
          <p:nvPr>
            <p:extLst>
              <p:ext uri="{D42A27DB-BD31-4B8C-83A1-F6EECF244321}">
                <p14:modId xmlns:p14="http://schemas.microsoft.com/office/powerpoint/2010/main" val="3424361937"/>
              </p:ext>
            </p:extLst>
          </p:nvPr>
        </p:nvGraphicFramePr>
        <p:xfrm>
          <a:off x="477281" y="1249584"/>
          <a:ext cx="11337925" cy="2682875"/>
        </p:xfrm>
        <a:graphic>
          <a:graphicData uri="http://schemas.openxmlformats.org/presentationml/2006/ole">
            <mc:AlternateContent xmlns:mc="http://schemas.openxmlformats.org/markup-compatibility/2006">
              <mc:Choice xmlns:v="urn:schemas-microsoft-com:vml" Requires="v">
                <p:oleObj spid="_x0000_s80005" name="文档" r:id="rId8" imgW="11337445" imgH="2681396" progId="Word.Document.12">
                  <p:embed/>
                </p:oleObj>
              </mc:Choice>
              <mc:Fallback>
                <p:oleObj name="文档" r:id="rId8" imgW="11337445" imgH="2681396" progId="Word.Document.12">
                  <p:embed/>
                  <p:pic>
                    <p:nvPicPr>
                      <p:cNvPr id="0" name=""/>
                      <p:cNvPicPr/>
                      <p:nvPr/>
                    </p:nvPicPr>
                    <p:blipFill>
                      <a:blip r:embed="rId9"/>
                      <a:stretch>
                        <a:fillRect/>
                      </a:stretch>
                    </p:blipFill>
                    <p:spPr>
                      <a:xfrm>
                        <a:off x="477281" y="1249584"/>
                        <a:ext cx="11337925" cy="2682875"/>
                      </a:xfrm>
                      <a:prstGeom prst="rect">
                        <a:avLst/>
                      </a:prstGeom>
                    </p:spPr>
                  </p:pic>
                </p:oleObj>
              </mc:Fallback>
            </mc:AlternateContent>
          </a:graphicData>
        </a:graphic>
      </p:graphicFrame>
      <p:sp>
        <p:nvSpPr>
          <p:cNvPr id="15" name="矩形 14"/>
          <p:cNvSpPr/>
          <p:nvPr/>
        </p:nvSpPr>
        <p:spPr>
          <a:xfrm>
            <a:off x="387143" y="3455947"/>
            <a:ext cx="11428063" cy="2062079"/>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kern="100" dirty="0">
                <a:latin typeface="Times New Roman"/>
                <a:ea typeface="华文细黑"/>
                <a:cs typeface="Times New Roman"/>
              </a:rPr>
              <a:t>从数据处理方法看，在</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1</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2</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3</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4</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5</a:t>
            </a:r>
            <a:r>
              <a:rPr lang="zh-CN" altLang="zh-CN" sz="2800" kern="100" dirty="0">
                <a:latin typeface="Times New Roman"/>
                <a:ea typeface="华文细黑"/>
                <a:cs typeface="Times New Roman"/>
              </a:rPr>
              <a:t>、</a:t>
            </a:r>
            <a:r>
              <a:rPr lang="en-US" altLang="zh-CN" sz="2800" i="1" kern="100" dirty="0">
                <a:latin typeface="Times New Roman"/>
                <a:ea typeface="华文细黑"/>
                <a:cs typeface="Courier New"/>
              </a:rPr>
              <a:t>x</a:t>
            </a:r>
            <a:r>
              <a:rPr lang="en-US" altLang="zh-CN" sz="2800" kern="100" baseline="-25000" dirty="0">
                <a:latin typeface="Times New Roman"/>
                <a:ea typeface="华文细黑"/>
                <a:cs typeface="Courier New"/>
              </a:rPr>
              <a:t>6</a:t>
            </a:r>
            <a:r>
              <a:rPr lang="zh-CN" altLang="zh-CN" sz="2800" kern="100" dirty="0">
                <a:latin typeface="Times New Roman"/>
                <a:ea typeface="华文细黑"/>
                <a:cs typeface="Times New Roman"/>
              </a:rPr>
              <a:t>中，对实验结果起作用的数据，方法</a:t>
            </a:r>
            <a:r>
              <a:rPr lang="en-US" altLang="zh-CN" sz="2800" i="1" kern="100" dirty="0">
                <a:latin typeface="Times New Roman"/>
                <a:ea typeface="华文细黑"/>
                <a:cs typeface="Courier New"/>
              </a:rPr>
              <a:t>A</a:t>
            </a:r>
            <a:r>
              <a:rPr lang="zh-CN" altLang="zh-CN" sz="2800" kern="100" dirty="0">
                <a:latin typeface="Times New Roman"/>
                <a:ea typeface="华文细黑"/>
                <a:cs typeface="Times New Roman"/>
              </a:rPr>
              <a:t>中有</a:t>
            </a:r>
            <a:r>
              <a:rPr lang="en-US" altLang="zh-CN" sz="2800" u="sng" kern="100" dirty="0">
                <a:latin typeface="Times New Roman"/>
                <a:ea typeface="华文细黑"/>
                <a:cs typeface="Courier New"/>
              </a:rPr>
              <a:t>    </a:t>
            </a:r>
            <a:r>
              <a:rPr lang="en-US" altLang="zh-CN" sz="2800" u="sng" kern="100" dirty="0" smtClean="0">
                <a:latin typeface="Times New Roman"/>
                <a:ea typeface="华文细黑"/>
                <a:cs typeface="Courier New"/>
              </a:rPr>
              <a:t>        </a:t>
            </a:r>
            <a:r>
              <a:rPr lang="zh-CN" altLang="zh-CN" sz="2800" kern="100" dirty="0">
                <a:latin typeface="Times New Roman"/>
                <a:ea typeface="华文细黑"/>
                <a:cs typeface="Times New Roman"/>
              </a:rPr>
              <a:t>；方法</a:t>
            </a:r>
            <a:r>
              <a:rPr lang="en-US" altLang="zh-CN" sz="2800" i="1" kern="100" dirty="0">
                <a:latin typeface="Times New Roman"/>
                <a:ea typeface="华文细黑"/>
                <a:cs typeface="Courier New"/>
              </a:rPr>
              <a:t>B</a:t>
            </a:r>
            <a:r>
              <a:rPr lang="zh-CN" altLang="zh-CN" sz="2800" kern="100" dirty="0">
                <a:latin typeface="Times New Roman"/>
                <a:ea typeface="华文细黑"/>
                <a:cs typeface="Times New Roman"/>
              </a:rPr>
              <a:t>中有</a:t>
            </a:r>
            <a:r>
              <a:rPr lang="en-US" altLang="zh-CN" sz="2800" u="sng" kern="100" dirty="0">
                <a:latin typeface="Times New Roman"/>
                <a:ea typeface="华文细黑"/>
                <a:cs typeface="Courier New"/>
              </a:rPr>
              <a:t>       </a:t>
            </a:r>
            <a:r>
              <a:rPr lang="en-US" altLang="zh-CN" sz="2800" u="sng" kern="100" dirty="0" smtClean="0">
                <a:latin typeface="Times New Roman"/>
                <a:ea typeface="华文细黑"/>
                <a:cs typeface="Courier New"/>
              </a:rPr>
              <a:t>                                </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因此，选择方法</a:t>
            </a:r>
            <a:r>
              <a:rPr lang="en-US" altLang="zh-CN" sz="2800" u="sng" kern="100" dirty="0">
                <a:latin typeface="Times New Roman"/>
                <a:ea typeface="华文细黑"/>
                <a:cs typeface="Courier New"/>
              </a:rPr>
              <a:t>        </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填</a:t>
            </a:r>
            <a:r>
              <a:rPr lang="en-US" altLang="zh-CN" sz="2800" kern="100" dirty="0">
                <a:latin typeface="宋体"/>
                <a:ea typeface="华文细黑"/>
                <a:cs typeface="Times New Roman"/>
              </a:rPr>
              <a:t>“</a:t>
            </a:r>
            <a:r>
              <a:rPr lang="en-US" altLang="zh-CN" sz="2800" i="1" kern="100" dirty="0">
                <a:latin typeface="Times New Roman"/>
                <a:ea typeface="华文细黑"/>
                <a:cs typeface="Courier New"/>
              </a:rPr>
              <a:t>A</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或</a:t>
            </a:r>
            <a:r>
              <a:rPr lang="en-US" altLang="zh-CN" sz="2800" kern="100" dirty="0">
                <a:latin typeface="宋体"/>
                <a:ea typeface="华文细黑"/>
                <a:cs typeface="Times New Roman"/>
              </a:rPr>
              <a:t>“</a:t>
            </a:r>
            <a:r>
              <a:rPr lang="en-US" altLang="zh-CN" sz="2800" i="1" kern="100" dirty="0">
                <a:latin typeface="Times New Roman"/>
                <a:ea typeface="华文细黑"/>
                <a:cs typeface="Courier New"/>
              </a:rPr>
              <a:t>B</a:t>
            </a:r>
            <a:r>
              <a:rPr lang="en-US" altLang="zh-CN" sz="2800" kern="100" dirty="0">
                <a:latin typeface="宋体"/>
                <a:ea typeface="华文细黑"/>
                <a:cs typeface="Times New Roman"/>
              </a:rPr>
              <a:t>”</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更合理</a:t>
            </a:r>
            <a:r>
              <a:rPr lang="en-US" altLang="zh-CN" sz="2800" kern="100" dirty="0">
                <a:latin typeface="Times New Roman"/>
                <a:ea typeface="华文细黑"/>
                <a:cs typeface="Courier New"/>
              </a:rPr>
              <a:t>.</a:t>
            </a:r>
            <a:endParaRPr lang="zh-CN" altLang="zh-CN" sz="1050" kern="100" dirty="0">
              <a:effectLst/>
              <a:latin typeface="宋体"/>
              <a:cs typeface="Courier New"/>
            </a:endParaRPr>
          </a:p>
        </p:txBody>
      </p:sp>
      <p:sp>
        <p:nvSpPr>
          <p:cNvPr id="7" name="矩形 6"/>
          <p:cNvSpPr/>
          <p:nvPr/>
        </p:nvSpPr>
        <p:spPr>
          <a:xfrm>
            <a:off x="3223403" y="4158643"/>
            <a:ext cx="1101584" cy="523220"/>
          </a:xfrm>
          <a:prstGeom prst="rect">
            <a:avLst/>
          </a:prstGeom>
        </p:spPr>
        <p:txBody>
          <a:bodyPr wrap="none">
            <a:spAutoFit/>
          </a:bodyPr>
          <a:lstStyle/>
          <a:p>
            <a:r>
              <a:rPr lang="en-US" altLang="zh-CN" sz="2800" i="1" kern="100" dirty="0">
                <a:solidFill>
                  <a:srgbClr val="C00000"/>
                </a:solidFill>
                <a:latin typeface="Times New Roman"/>
                <a:ea typeface="华文细黑"/>
              </a:rPr>
              <a:t>x</a:t>
            </a:r>
            <a:r>
              <a:rPr lang="en-US" altLang="zh-CN" sz="2800" kern="100" baseline="-25000" dirty="0">
                <a:solidFill>
                  <a:srgbClr val="C00000"/>
                </a:solidFill>
                <a:latin typeface="Times New Roman"/>
                <a:ea typeface="华文细黑"/>
              </a:rPr>
              <a:t>1</a:t>
            </a:r>
            <a:r>
              <a:rPr lang="zh-CN" altLang="zh-CN" sz="2800" kern="100" dirty="0">
                <a:solidFill>
                  <a:srgbClr val="C00000"/>
                </a:solidFill>
                <a:latin typeface="Times New Roman"/>
                <a:ea typeface="华文细黑"/>
                <a:cs typeface="Times New Roman"/>
              </a:rPr>
              <a:t>、</a:t>
            </a:r>
            <a:r>
              <a:rPr lang="en-US" altLang="zh-CN" sz="2800" i="1" kern="100" dirty="0" smtClean="0">
                <a:solidFill>
                  <a:srgbClr val="C00000"/>
                </a:solidFill>
                <a:latin typeface="Times New Roman"/>
                <a:ea typeface="华文细黑"/>
              </a:rPr>
              <a:t>x</a:t>
            </a:r>
            <a:r>
              <a:rPr lang="en-US" altLang="zh-CN" sz="2800" kern="100" baseline="-25000" dirty="0" smtClean="0">
                <a:solidFill>
                  <a:srgbClr val="C00000"/>
                </a:solidFill>
                <a:latin typeface="Times New Roman"/>
                <a:ea typeface="华文细黑"/>
              </a:rPr>
              <a:t>6</a:t>
            </a:r>
            <a:endParaRPr lang="zh-CN" altLang="en-US" sz="2800" dirty="0"/>
          </a:p>
        </p:txBody>
      </p:sp>
      <p:sp>
        <p:nvSpPr>
          <p:cNvPr id="26" name="矩形 25"/>
          <p:cNvSpPr/>
          <p:nvPr/>
        </p:nvSpPr>
        <p:spPr>
          <a:xfrm>
            <a:off x="6311230" y="4158643"/>
            <a:ext cx="3653564" cy="523220"/>
          </a:xfrm>
          <a:prstGeom prst="rect">
            <a:avLst/>
          </a:prstGeom>
        </p:spPr>
        <p:txBody>
          <a:bodyPr wrap="none">
            <a:spAutoFit/>
          </a:bodyPr>
          <a:lstStyle/>
          <a:p>
            <a:pPr lvl="0"/>
            <a:r>
              <a:rPr lang="en-US" altLang="zh-CN" sz="2800" i="1" kern="100" dirty="0">
                <a:solidFill>
                  <a:srgbClr val="C00000"/>
                </a:solidFill>
                <a:latin typeface="Times New Roman"/>
                <a:ea typeface="华文细黑"/>
              </a:rPr>
              <a:t>x</a:t>
            </a:r>
            <a:r>
              <a:rPr lang="en-US" altLang="zh-CN" sz="2800" kern="100" baseline="-25000" dirty="0">
                <a:solidFill>
                  <a:srgbClr val="C00000"/>
                </a:solidFill>
                <a:latin typeface="Times New Roman"/>
                <a:ea typeface="华文细黑"/>
              </a:rPr>
              <a:t>1</a:t>
            </a:r>
            <a:r>
              <a:rPr lang="zh-CN" altLang="zh-CN" sz="2800" kern="100" dirty="0">
                <a:solidFill>
                  <a:srgbClr val="C00000"/>
                </a:solidFill>
                <a:latin typeface="Times New Roman"/>
                <a:ea typeface="华文细黑"/>
                <a:cs typeface="Times New Roman"/>
              </a:rPr>
              <a:t>、</a:t>
            </a:r>
            <a:r>
              <a:rPr lang="en-US" altLang="zh-CN" sz="2800" i="1" kern="100" dirty="0">
                <a:solidFill>
                  <a:srgbClr val="C00000"/>
                </a:solidFill>
                <a:latin typeface="Times New Roman"/>
                <a:ea typeface="华文细黑"/>
              </a:rPr>
              <a:t>x</a:t>
            </a:r>
            <a:r>
              <a:rPr lang="en-US" altLang="zh-CN" sz="2800" kern="100" baseline="-25000" dirty="0">
                <a:solidFill>
                  <a:srgbClr val="C00000"/>
                </a:solidFill>
                <a:latin typeface="Times New Roman"/>
                <a:ea typeface="华文细黑"/>
              </a:rPr>
              <a:t>2</a:t>
            </a:r>
            <a:r>
              <a:rPr lang="zh-CN" altLang="zh-CN" sz="2800" kern="100" dirty="0">
                <a:solidFill>
                  <a:srgbClr val="C00000"/>
                </a:solidFill>
                <a:latin typeface="Times New Roman"/>
                <a:ea typeface="华文细黑"/>
                <a:cs typeface="Times New Roman"/>
              </a:rPr>
              <a:t>、</a:t>
            </a:r>
            <a:r>
              <a:rPr lang="en-US" altLang="zh-CN" sz="2800" i="1" kern="100" dirty="0">
                <a:solidFill>
                  <a:srgbClr val="C00000"/>
                </a:solidFill>
                <a:latin typeface="Times New Roman"/>
                <a:ea typeface="华文细黑"/>
              </a:rPr>
              <a:t>x</a:t>
            </a:r>
            <a:r>
              <a:rPr lang="en-US" altLang="zh-CN" sz="2800" kern="100" baseline="-25000" dirty="0">
                <a:solidFill>
                  <a:srgbClr val="C00000"/>
                </a:solidFill>
                <a:latin typeface="Times New Roman"/>
                <a:ea typeface="华文细黑"/>
              </a:rPr>
              <a:t>3</a:t>
            </a:r>
            <a:r>
              <a:rPr lang="zh-CN" altLang="zh-CN" sz="2800" kern="100" dirty="0">
                <a:solidFill>
                  <a:srgbClr val="C00000"/>
                </a:solidFill>
                <a:latin typeface="Times New Roman"/>
                <a:ea typeface="华文细黑"/>
                <a:cs typeface="Times New Roman"/>
              </a:rPr>
              <a:t>、</a:t>
            </a:r>
            <a:r>
              <a:rPr lang="en-US" altLang="zh-CN" sz="2800" i="1" kern="100" dirty="0">
                <a:solidFill>
                  <a:srgbClr val="C00000"/>
                </a:solidFill>
                <a:latin typeface="Times New Roman"/>
                <a:ea typeface="华文细黑"/>
              </a:rPr>
              <a:t>x</a:t>
            </a:r>
            <a:r>
              <a:rPr lang="en-US" altLang="zh-CN" sz="2800" kern="100" baseline="-25000" dirty="0">
                <a:solidFill>
                  <a:srgbClr val="C00000"/>
                </a:solidFill>
                <a:latin typeface="Times New Roman"/>
                <a:ea typeface="华文细黑"/>
              </a:rPr>
              <a:t>4</a:t>
            </a:r>
            <a:r>
              <a:rPr lang="zh-CN" altLang="zh-CN" sz="2800" kern="100" dirty="0">
                <a:solidFill>
                  <a:srgbClr val="C00000"/>
                </a:solidFill>
                <a:latin typeface="Times New Roman"/>
                <a:ea typeface="华文细黑"/>
                <a:cs typeface="Times New Roman"/>
              </a:rPr>
              <a:t>、</a:t>
            </a:r>
            <a:r>
              <a:rPr lang="en-US" altLang="zh-CN" sz="2800" i="1" kern="100" dirty="0">
                <a:solidFill>
                  <a:srgbClr val="C00000"/>
                </a:solidFill>
                <a:latin typeface="Times New Roman"/>
                <a:ea typeface="华文细黑"/>
              </a:rPr>
              <a:t>x</a:t>
            </a:r>
            <a:r>
              <a:rPr lang="en-US" altLang="zh-CN" sz="2800" kern="100" baseline="-25000" dirty="0">
                <a:solidFill>
                  <a:srgbClr val="C00000"/>
                </a:solidFill>
                <a:latin typeface="Times New Roman"/>
                <a:ea typeface="华文细黑"/>
              </a:rPr>
              <a:t>5</a:t>
            </a:r>
            <a:r>
              <a:rPr lang="zh-CN" altLang="zh-CN" sz="2800" kern="100" dirty="0">
                <a:solidFill>
                  <a:srgbClr val="C00000"/>
                </a:solidFill>
                <a:latin typeface="Times New Roman"/>
                <a:ea typeface="华文细黑"/>
                <a:cs typeface="Times New Roman"/>
              </a:rPr>
              <a:t>、</a:t>
            </a:r>
            <a:r>
              <a:rPr lang="en-US" altLang="zh-CN" sz="2800" i="1" kern="100" dirty="0">
                <a:solidFill>
                  <a:srgbClr val="C00000"/>
                </a:solidFill>
                <a:latin typeface="Times New Roman"/>
                <a:ea typeface="华文细黑"/>
              </a:rPr>
              <a:t>x</a:t>
            </a:r>
            <a:r>
              <a:rPr lang="en-US" altLang="zh-CN" sz="2800" kern="100" baseline="-25000" dirty="0">
                <a:solidFill>
                  <a:srgbClr val="C00000"/>
                </a:solidFill>
                <a:latin typeface="Times New Roman"/>
                <a:ea typeface="华文细黑"/>
              </a:rPr>
              <a:t>6</a:t>
            </a:r>
            <a:endParaRPr lang="zh-CN" altLang="en-US" sz="2800" dirty="0">
              <a:solidFill>
                <a:prstClr val="black"/>
              </a:solidFill>
            </a:endParaRPr>
          </a:p>
        </p:txBody>
      </p:sp>
      <p:sp>
        <p:nvSpPr>
          <p:cNvPr id="27" name="矩形 26"/>
          <p:cNvSpPr/>
          <p:nvPr/>
        </p:nvSpPr>
        <p:spPr>
          <a:xfrm>
            <a:off x="1360288" y="4849399"/>
            <a:ext cx="404278" cy="523220"/>
          </a:xfrm>
          <a:prstGeom prst="rect">
            <a:avLst/>
          </a:prstGeom>
        </p:spPr>
        <p:txBody>
          <a:bodyPr wrap="none">
            <a:spAutoFit/>
          </a:bodyPr>
          <a:lstStyle/>
          <a:p>
            <a:r>
              <a:rPr lang="en-US" altLang="zh-CN" sz="2800" i="1" kern="100" dirty="0">
                <a:solidFill>
                  <a:srgbClr val="C00000"/>
                </a:solidFill>
                <a:latin typeface="Times New Roman"/>
                <a:ea typeface="华文细黑"/>
              </a:rPr>
              <a:t>B</a:t>
            </a:r>
            <a:endParaRPr lang="zh-CN" altLang="en-US" sz="2800" dirty="0"/>
          </a:p>
        </p:txBody>
      </p:sp>
      <p:sp>
        <p:nvSpPr>
          <p:cNvPr id="28" name="Rectangle 21">
            <a:hlinkClick r:id="rId10"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5</a:t>
            </a:r>
          </a:p>
        </p:txBody>
      </p:sp>
      <p:sp>
        <p:nvSpPr>
          <p:cNvPr id="29" name="Rectangle 21">
            <a:hlinkClick r:id="rId11"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17077341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blinds(horizontal)">
                                      <p:cBhvr>
                                        <p:cTn id="10" dur="500"/>
                                        <p:tgtEl>
                                          <p:spTgt spid="2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linds(horizontal)">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26"/>
                                        </p:tgtEl>
                                      </p:cBhvr>
                                    </p:animEffect>
                                    <p:set>
                                      <p:cBhvr>
                                        <p:cTn id="21" dur="1" fill="hold">
                                          <p:stCondLst>
                                            <p:cond delay="499"/>
                                          </p:stCondLst>
                                        </p:cTn>
                                        <p:tgtEl>
                                          <p:spTgt spid="26"/>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27"/>
                                        </p:tgtEl>
                                      </p:cBhvr>
                                    </p:animEffect>
                                    <p:set>
                                      <p:cBhvr>
                                        <p:cTn id="24" dur="1" fill="hold">
                                          <p:stCondLst>
                                            <p:cond delay="499"/>
                                          </p:stCondLst>
                                        </p:cTn>
                                        <p:tgtEl>
                                          <p:spTgt spid="27"/>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7" grpId="0"/>
      <p:bldP spid="7" grpId="1"/>
      <p:bldP spid="26" grpId="0"/>
      <p:bldP spid="26" grpId="1"/>
      <p:bldP spid="27" grpId="0"/>
      <p:bldP spid="27" grpId="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矩形 16"/>
          <p:cNvSpPr/>
          <p:nvPr/>
        </p:nvSpPr>
        <p:spPr>
          <a:xfrm>
            <a:off x="549224" y="1091234"/>
            <a:ext cx="11091965" cy="2944372"/>
          </a:xfrm>
          <a:prstGeom prst="rect">
            <a:avLst/>
          </a:prstGeom>
        </p:spPr>
        <p:txBody>
          <a:bodyPr wrap="square" lIns="121898" tIns="60948" rIns="121898" bIns="60948">
            <a:spAutoFit/>
          </a:bodyPr>
          <a:lstStyle/>
          <a:p>
            <a:pPr algn="just">
              <a:lnSpc>
                <a:spcPts val="55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a:solidFill>
                  <a:srgbClr val="002060"/>
                </a:solidFill>
                <a:latin typeface="Times New Roman"/>
                <a:ea typeface="华文细黑"/>
                <a:cs typeface="Times New Roman"/>
              </a:rPr>
              <a:t>在分析处理实验数据时，为了减小误差，应充分利用实验数据，方法</a:t>
            </a:r>
            <a:r>
              <a:rPr lang="en-US" altLang="zh-CN" sz="2800" i="1" kern="100" dirty="0">
                <a:solidFill>
                  <a:srgbClr val="002060"/>
                </a:solidFill>
                <a:latin typeface="Times New Roman"/>
                <a:ea typeface="华文细黑"/>
                <a:cs typeface="Courier New"/>
              </a:rPr>
              <a:t>A</a:t>
            </a:r>
            <a:r>
              <a:rPr lang="zh-CN" altLang="zh-CN" sz="2800" kern="100" dirty="0">
                <a:solidFill>
                  <a:srgbClr val="002060"/>
                </a:solidFill>
                <a:latin typeface="Times New Roman"/>
                <a:ea typeface="华文细黑"/>
                <a:cs typeface="Times New Roman"/>
              </a:rPr>
              <a:t>中，相加可知，最后只剩下</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1</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6</a:t>
            </a:r>
            <a:r>
              <a:rPr lang="zh-CN" altLang="zh-CN" sz="2800" kern="100" dirty="0">
                <a:solidFill>
                  <a:srgbClr val="002060"/>
                </a:solidFill>
                <a:latin typeface="Times New Roman"/>
                <a:ea typeface="华文细黑"/>
                <a:cs typeface="Times New Roman"/>
              </a:rPr>
              <a:t>，而其他数据没有用到</a:t>
            </a:r>
            <a:r>
              <a:rPr lang="zh-CN" altLang="zh-CN" sz="2800" kern="100" dirty="0" smtClean="0">
                <a:solidFill>
                  <a:srgbClr val="002060"/>
                </a:solidFill>
                <a:latin typeface="Times New Roman"/>
                <a:ea typeface="华文细黑"/>
                <a:cs typeface="Times New Roman"/>
              </a:rPr>
              <a:t>；</a:t>
            </a:r>
            <a:endParaRPr lang="en-US" altLang="zh-CN" sz="2800" kern="100" dirty="0" smtClean="0">
              <a:solidFill>
                <a:srgbClr val="002060"/>
              </a:solidFill>
              <a:latin typeface="Times New Roman"/>
              <a:ea typeface="华文细黑"/>
              <a:cs typeface="Times New Roman"/>
            </a:endParaRPr>
          </a:p>
          <a:p>
            <a:pPr algn="just">
              <a:lnSpc>
                <a:spcPts val="5500"/>
              </a:lnSpc>
              <a:spcAft>
                <a:spcPts val="0"/>
              </a:spcAft>
              <a:tabLst>
                <a:tab pos="2700655" algn="l"/>
              </a:tabLst>
            </a:pPr>
            <a:r>
              <a:rPr lang="zh-CN" altLang="zh-CN" sz="2800" kern="100" spc="-100" dirty="0" smtClean="0">
                <a:solidFill>
                  <a:srgbClr val="002060"/>
                </a:solidFill>
                <a:latin typeface="Times New Roman"/>
                <a:ea typeface="华文细黑"/>
                <a:cs typeface="Times New Roman"/>
              </a:rPr>
              <a:t>方法</a:t>
            </a:r>
            <a:r>
              <a:rPr lang="en-US" altLang="zh-CN" sz="2800" i="1" kern="100" spc="-100" dirty="0">
                <a:solidFill>
                  <a:srgbClr val="002060"/>
                </a:solidFill>
                <a:latin typeface="Times New Roman"/>
                <a:ea typeface="华文细黑"/>
                <a:cs typeface="Courier New"/>
              </a:rPr>
              <a:t>B</a:t>
            </a:r>
            <a:r>
              <a:rPr lang="zh-CN" altLang="zh-CN" sz="2800" kern="100" spc="-100" dirty="0">
                <a:solidFill>
                  <a:srgbClr val="002060"/>
                </a:solidFill>
                <a:latin typeface="Times New Roman"/>
                <a:ea typeface="华文细黑"/>
                <a:cs typeface="Times New Roman"/>
              </a:rPr>
              <a:t>中，三式相加后取平均值，为</a:t>
            </a:r>
            <a:r>
              <a:rPr lang="en-US" altLang="zh-CN" sz="2800" i="1" kern="100" dirty="0">
                <a:solidFill>
                  <a:srgbClr val="002060"/>
                </a:solidFill>
                <a:latin typeface="Times New Roman"/>
                <a:ea typeface="华文细黑"/>
                <a:cs typeface="Courier New"/>
              </a:rPr>
              <a:t>g</a:t>
            </a:r>
            <a:r>
              <a:rPr lang="zh-CN" altLang="zh-CN" sz="2800" kern="100" dirty="0" smtClean="0">
                <a:solidFill>
                  <a:srgbClr val="002060"/>
                </a:solidFill>
                <a:latin typeface="Times New Roman"/>
                <a:ea typeface="华文细黑"/>
                <a:cs typeface="Times New Roman"/>
              </a:rPr>
              <a:t>＝</a:t>
            </a:r>
            <a:r>
              <a:rPr lang="en-US" altLang="zh-CN" sz="2800" kern="100" dirty="0" smtClean="0">
                <a:solidFill>
                  <a:srgbClr val="002060"/>
                </a:solidFill>
                <a:latin typeface="Times New Roman"/>
                <a:ea typeface="华文细黑"/>
                <a:cs typeface="Times New Roman"/>
              </a:rPr>
              <a:t>                                           </a:t>
            </a:r>
            <a:r>
              <a:rPr lang="zh-CN" altLang="zh-CN" sz="2800" kern="100" dirty="0" smtClean="0">
                <a:solidFill>
                  <a:srgbClr val="002060"/>
                </a:solidFill>
                <a:latin typeface="Times New Roman"/>
                <a:ea typeface="华文细黑"/>
                <a:cs typeface="Times New Roman"/>
              </a:rPr>
              <a:t>，</a:t>
            </a:r>
            <a:r>
              <a:rPr lang="zh-CN" altLang="zh-CN" sz="2800" kern="100" dirty="0">
                <a:solidFill>
                  <a:srgbClr val="002060"/>
                </a:solidFill>
                <a:latin typeface="Times New Roman"/>
                <a:ea typeface="华文细黑"/>
                <a:cs typeface="Times New Roman"/>
              </a:rPr>
              <a:t>因此六个数据都起作用，故方法</a:t>
            </a:r>
            <a:r>
              <a:rPr lang="en-US" altLang="zh-CN" sz="2800" i="1" kern="100" dirty="0">
                <a:solidFill>
                  <a:srgbClr val="002060"/>
                </a:solidFill>
                <a:latin typeface="Times New Roman"/>
                <a:ea typeface="华文细黑"/>
                <a:cs typeface="Courier New"/>
              </a:rPr>
              <a:t>B</a:t>
            </a:r>
            <a:r>
              <a:rPr lang="zh-CN" altLang="zh-CN" sz="2800" kern="100" dirty="0">
                <a:solidFill>
                  <a:srgbClr val="002060"/>
                </a:solidFill>
                <a:latin typeface="Times New Roman"/>
                <a:ea typeface="华文细黑"/>
                <a:cs typeface="Times New Roman"/>
              </a:rPr>
              <a:t>数据应用充分，更合理一些</a:t>
            </a:r>
            <a:r>
              <a:rPr lang="en-US" altLang="zh-CN" sz="2800" kern="100" dirty="0">
                <a:solidFill>
                  <a:srgbClr val="002060"/>
                </a:solidFill>
                <a:latin typeface="Times New Roman"/>
                <a:ea typeface="华文细黑"/>
                <a:cs typeface="Courier New"/>
              </a:rPr>
              <a:t>.</a:t>
            </a:r>
            <a:endParaRPr lang="zh-CN" altLang="zh-CN" sz="1050" kern="100" dirty="0">
              <a:effectLst/>
              <a:latin typeface="宋体"/>
              <a:cs typeface="Courier New"/>
            </a:endParaRPr>
          </a:p>
        </p:txBody>
      </p:sp>
      <p:sp>
        <p:nvSpPr>
          <p:cNvPr id="18"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4</a:t>
            </a:r>
          </a:p>
        </p:txBody>
      </p:sp>
      <p:graphicFrame>
        <p:nvGraphicFramePr>
          <p:cNvPr id="2" name="对象 1"/>
          <p:cNvGraphicFramePr>
            <a:graphicFrameLocks noChangeAspect="1"/>
          </p:cNvGraphicFramePr>
          <p:nvPr>
            <p:extLst>
              <p:ext uri="{D42A27DB-BD31-4B8C-83A1-F6EECF244321}">
                <p14:modId xmlns:p14="http://schemas.microsoft.com/office/powerpoint/2010/main" val="1631274106"/>
              </p:ext>
            </p:extLst>
          </p:nvPr>
        </p:nvGraphicFramePr>
        <p:xfrm>
          <a:off x="6588214" y="2483530"/>
          <a:ext cx="4170362" cy="1208088"/>
        </p:xfrm>
        <a:graphic>
          <a:graphicData uri="http://schemas.openxmlformats.org/presentationml/2006/ole">
            <mc:AlternateContent xmlns:mc="http://schemas.openxmlformats.org/markup-compatibility/2006">
              <mc:Choice xmlns:v="urn:schemas-microsoft-com:vml" Requires="v">
                <p:oleObj spid="_x0000_s81002" name="文档" r:id="rId7" imgW="4171044" imgH="1208248" progId="Word.Document.12">
                  <p:embed/>
                </p:oleObj>
              </mc:Choice>
              <mc:Fallback>
                <p:oleObj name="文档" r:id="rId7" imgW="4171044" imgH="1208248" progId="Word.Document.12">
                  <p:embed/>
                  <p:pic>
                    <p:nvPicPr>
                      <p:cNvPr id="0" name=""/>
                      <p:cNvPicPr/>
                      <p:nvPr/>
                    </p:nvPicPr>
                    <p:blipFill>
                      <a:blip r:embed="rId8"/>
                      <a:stretch>
                        <a:fillRect/>
                      </a:stretch>
                    </p:blipFill>
                    <p:spPr>
                      <a:xfrm>
                        <a:off x="6588214" y="2483530"/>
                        <a:ext cx="4170362" cy="1208088"/>
                      </a:xfrm>
                      <a:prstGeom prst="rect">
                        <a:avLst/>
                      </a:prstGeom>
                    </p:spPr>
                  </p:pic>
                </p:oleObj>
              </mc:Fallback>
            </mc:AlternateContent>
          </a:graphicData>
        </a:graphic>
      </p:graphicFrame>
      <p:sp>
        <p:nvSpPr>
          <p:cNvPr id="16" name="Rectangle 21">
            <a:hlinkClick r:id="rId9"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5</a:t>
            </a:r>
          </a:p>
        </p:txBody>
      </p:sp>
      <p:sp>
        <p:nvSpPr>
          <p:cNvPr id="19" name="Rectangle 21">
            <a:hlinkClick r:id="rId10"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9842671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linds(horizontal)">
                                      <p:cBhvr>
                                        <p:cTn id="7" dur="750"/>
                                        <p:tgtEl>
                                          <p:spTgt spid="17">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Effect transition="in" filter="blinds(horizontal)">
                                      <p:cBhvr>
                                        <p:cTn id="11" dur="750"/>
                                        <p:tgtEl>
                                          <p:spTgt spid="17">
                                            <p:txEl>
                                              <p:pRg st="1" end="1"/>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linds(horizontal)">
                                      <p:cBhvr>
                                        <p:cTn id="14"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326183" y="46306"/>
            <a:ext cx="11428063" cy="6758749"/>
          </a:xfrm>
          <a:prstGeom prst="rect">
            <a:avLst/>
          </a:prstGeom>
        </p:spPr>
        <p:txBody>
          <a:bodyPr wrap="square" lIns="121898" tIns="60948" rIns="121898" bIns="60948">
            <a:spAutoFit/>
          </a:bodyPr>
          <a:lstStyle/>
          <a:p>
            <a:pPr algn="just">
              <a:lnSpc>
                <a:spcPct val="140000"/>
              </a:lnSpc>
              <a:spcAft>
                <a:spcPts val="0"/>
              </a:spcAft>
              <a:tabLst>
                <a:tab pos="2700655"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在暗室中</a:t>
            </a:r>
            <a:r>
              <a:rPr lang="zh-CN" altLang="zh-CN" sz="2800" kern="100" dirty="0" smtClean="0">
                <a:latin typeface="Times New Roman"/>
                <a:ea typeface="华文细黑"/>
                <a:cs typeface="Times New Roman"/>
              </a:rPr>
              <a:t>用图</a:t>
            </a:r>
            <a:r>
              <a:rPr lang="en-US" altLang="zh-CN" sz="2800" kern="100" dirty="0" smtClean="0">
                <a:latin typeface="Times New Roman"/>
                <a:ea typeface="华文细黑"/>
                <a:cs typeface="Courier New"/>
              </a:rPr>
              <a:t>6</a:t>
            </a:r>
            <a:r>
              <a:rPr lang="zh-CN" altLang="zh-CN" sz="2800" kern="100" dirty="0" smtClean="0">
                <a:latin typeface="Times New Roman"/>
                <a:ea typeface="华文细黑"/>
                <a:cs typeface="Times New Roman"/>
              </a:rPr>
              <a:t>所</a:t>
            </a:r>
            <a:r>
              <a:rPr lang="zh-CN" altLang="zh-CN" sz="2800" kern="100" dirty="0">
                <a:latin typeface="Times New Roman"/>
                <a:ea typeface="华文细黑"/>
                <a:cs typeface="Times New Roman"/>
              </a:rPr>
              <a:t>示装置做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测定重力加速度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的实验</a:t>
            </a:r>
            <a:r>
              <a:rPr lang="en-US" altLang="zh-CN" sz="2800" kern="100" dirty="0" smtClean="0">
                <a:latin typeface="Times New Roman"/>
                <a:ea typeface="华文细黑"/>
                <a:cs typeface="Courier New"/>
              </a:rPr>
              <a:t>.</a:t>
            </a:r>
            <a:endParaRPr lang="en-US" altLang="zh-CN" sz="1050" kern="100" dirty="0" smtClean="0">
              <a:latin typeface="宋体"/>
              <a:cs typeface="Courier New"/>
            </a:endParaRPr>
          </a:p>
          <a:p>
            <a:pPr algn="just">
              <a:lnSpc>
                <a:spcPct val="140000"/>
              </a:lnSpc>
              <a:spcAft>
                <a:spcPts val="0"/>
              </a:spcAft>
              <a:tabLst>
                <a:tab pos="2700655" algn="l"/>
              </a:tabLst>
            </a:pPr>
            <a:r>
              <a:rPr lang="zh-CN" altLang="zh-CN" sz="2800" kern="100" dirty="0" smtClean="0">
                <a:latin typeface="Times New Roman"/>
                <a:ea typeface="华文细黑"/>
                <a:cs typeface="Times New Roman"/>
              </a:rPr>
              <a:t>实验器材有：支架、漏斗、橡皮管、尖嘴玻璃管、螺丝夹子</a:t>
            </a:r>
            <a:r>
              <a:rPr lang="zh-CN" altLang="zh-CN" sz="2800" kern="100" dirty="0">
                <a:latin typeface="Times New Roman"/>
                <a:ea typeface="华文细黑"/>
                <a:cs typeface="Times New Roman"/>
              </a:rPr>
              <a:t>、接水铝盒、一根带荧光刻度</a:t>
            </a:r>
            <a:r>
              <a:rPr lang="zh-CN" altLang="zh-CN" sz="2800" kern="100" dirty="0" smtClean="0">
                <a:latin typeface="Times New Roman"/>
                <a:ea typeface="华文细黑"/>
                <a:cs typeface="Times New Roman"/>
              </a:rPr>
              <a:t>的米尺</a:t>
            </a:r>
            <a:r>
              <a:rPr lang="zh-CN" altLang="zh-CN" sz="2800" kern="100" dirty="0">
                <a:latin typeface="Times New Roman"/>
                <a:ea typeface="华文细黑"/>
                <a:cs typeface="Times New Roman"/>
              </a:rPr>
              <a:t>、频闪仪</a:t>
            </a:r>
            <a:r>
              <a:rPr lang="en-US" altLang="zh-CN" sz="2800" kern="100" dirty="0" smtClean="0">
                <a:latin typeface="Times New Roman"/>
                <a:ea typeface="华文细黑"/>
                <a:cs typeface="Courier New"/>
              </a:rPr>
              <a:t>.</a:t>
            </a:r>
            <a:endParaRPr lang="zh-CN" altLang="zh-CN" sz="1050" kern="100" dirty="0" smtClean="0">
              <a:latin typeface="宋体"/>
              <a:cs typeface="Courier New"/>
            </a:endParaRPr>
          </a:p>
          <a:p>
            <a:pPr algn="just">
              <a:lnSpc>
                <a:spcPct val="140000"/>
              </a:lnSpc>
              <a:spcAft>
                <a:spcPts val="0"/>
              </a:spcAft>
              <a:tabLst>
                <a:tab pos="2700655" algn="l"/>
              </a:tabLst>
            </a:pPr>
            <a:r>
              <a:rPr lang="zh-CN" altLang="zh-CN" sz="2800" kern="100" dirty="0" smtClean="0">
                <a:latin typeface="Times New Roman"/>
                <a:ea typeface="华文细黑"/>
                <a:cs typeface="Times New Roman"/>
              </a:rPr>
              <a:t>具体实验步骤如下：</a:t>
            </a:r>
          </a:p>
          <a:p>
            <a:pPr algn="just">
              <a:lnSpc>
                <a:spcPct val="140000"/>
              </a:lnSpc>
              <a:spcAft>
                <a:spcPts val="0"/>
              </a:spcAft>
              <a:tabLst>
                <a:tab pos="2700655" algn="l"/>
              </a:tabLst>
            </a:pPr>
            <a:r>
              <a:rPr lang="en-US" altLang="zh-CN" sz="2800" kern="100" dirty="0" smtClean="0">
                <a:latin typeface="宋体"/>
                <a:ea typeface="华文细黑"/>
                <a:cs typeface="Times New Roman"/>
              </a:rPr>
              <a:t>①</a:t>
            </a:r>
            <a:r>
              <a:rPr lang="zh-CN" altLang="zh-CN" sz="2800" kern="100" dirty="0" smtClean="0">
                <a:latin typeface="Times New Roman"/>
                <a:ea typeface="华文细黑"/>
                <a:cs typeface="Times New Roman"/>
              </a:rPr>
              <a:t>在漏斗内盛满清水，旋松螺丝夹子，水滴会以</a:t>
            </a:r>
            <a:endParaRPr lang="en-US" altLang="zh-CN" sz="2800" kern="100" dirty="0" smtClean="0">
              <a:latin typeface="Times New Roman"/>
              <a:ea typeface="华文细黑"/>
              <a:cs typeface="Times New Roman"/>
            </a:endParaRPr>
          </a:p>
          <a:p>
            <a:pPr algn="just">
              <a:lnSpc>
                <a:spcPct val="140000"/>
              </a:lnSpc>
              <a:spcAft>
                <a:spcPts val="0"/>
              </a:spcAft>
              <a:tabLst>
                <a:tab pos="2700655" algn="l"/>
              </a:tabLst>
            </a:pPr>
            <a:r>
              <a:rPr lang="zh-CN" altLang="zh-CN" sz="2800" kern="100" dirty="0" smtClean="0">
                <a:latin typeface="Times New Roman"/>
                <a:ea typeface="华文细黑"/>
                <a:cs typeface="Times New Roman"/>
              </a:rPr>
              <a:t>一定的频率一滴滴的落下</a:t>
            </a:r>
            <a:r>
              <a:rPr lang="en-US" altLang="zh-CN" sz="2800" kern="100" dirty="0" smtClean="0">
                <a:latin typeface="Times New Roman"/>
                <a:ea typeface="华文细黑"/>
                <a:cs typeface="Courier New"/>
              </a:rPr>
              <a:t>.</a:t>
            </a:r>
            <a:endParaRPr lang="en-US" altLang="zh-CN" sz="2800" kern="100" dirty="0">
              <a:latin typeface="Times New Roman"/>
              <a:ea typeface="华文细黑"/>
              <a:cs typeface="Courier New"/>
            </a:endParaRPr>
          </a:p>
          <a:p>
            <a:pPr lvl="0" algn="just">
              <a:lnSpc>
                <a:spcPct val="140000"/>
              </a:lnSpc>
              <a:tabLst>
                <a:tab pos="2700655" algn="l"/>
              </a:tabLst>
            </a:pPr>
            <a:r>
              <a:rPr lang="en-US" altLang="zh-CN" sz="2800" kern="100" dirty="0">
                <a:solidFill>
                  <a:prstClr val="black"/>
                </a:solidFill>
                <a:latin typeface="宋体"/>
                <a:ea typeface="华文细黑"/>
                <a:cs typeface="Times New Roman"/>
              </a:rPr>
              <a:t>②</a:t>
            </a:r>
            <a:r>
              <a:rPr lang="zh-CN" altLang="zh-CN" sz="2800" kern="100" dirty="0">
                <a:solidFill>
                  <a:prstClr val="black"/>
                </a:solidFill>
                <a:latin typeface="Times New Roman"/>
                <a:ea typeface="华文细黑"/>
                <a:cs typeface="Times New Roman"/>
              </a:rPr>
              <a:t>用频闪仪发出的白闪光将水滴流照亮，由大</a:t>
            </a:r>
            <a:r>
              <a:rPr lang="zh-CN" altLang="zh-CN" sz="2800" kern="100" dirty="0" smtClean="0">
                <a:solidFill>
                  <a:prstClr val="black"/>
                </a:solidFill>
                <a:latin typeface="Times New Roman"/>
                <a:ea typeface="华文细黑"/>
                <a:cs typeface="Times New Roman"/>
              </a:rPr>
              <a:t>到</a:t>
            </a:r>
            <a:endParaRPr lang="en-US" altLang="zh-CN" sz="2800" kern="100" dirty="0" smtClean="0">
              <a:solidFill>
                <a:prstClr val="black"/>
              </a:solidFill>
              <a:latin typeface="Times New Roman"/>
              <a:ea typeface="华文细黑"/>
              <a:cs typeface="Times New Roman"/>
            </a:endParaRPr>
          </a:p>
          <a:p>
            <a:pPr lvl="0" algn="just">
              <a:lnSpc>
                <a:spcPct val="140000"/>
              </a:lnSpc>
              <a:tabLst>
                <a:tab pos="2700655" algn="l"/>
              </a:tabLst>
            </a:pPr>
            <a:r>
              <a:rPr lang="zh-CN" altLang="zh-CN" sz="2800" kern="100" dirty="0" smtClean="0">
                <a:solidFill>
                  <a:prstClr val="black"/>
                </a:solidFill>
                <a:latin typeface="Times New Roman"/>
                <a:ea typeface="华文细黑"/>
                <a:cs typeface="Times New Roman"/>
              </a:rPr>
              <a:t>小</a:t>
            </a:r>
            <a:r>
              <a:rPr lang="zh-CN" altLang="zh-CN" sz="2800" kern="100" dirty="0">
                <a:solidFill>
                  <a:prstClr val="black"/>
                </a:solidFill>
                <a:latin typeface="Times New Roman"/>
                <a:ea typeface="华文细黑"/>
                <a:cs typeface="Times New Roman"/>
              </a:rPr>
              <a:t>逐渐调节频闪仪的频率直到第一次看到一串</a:t>
            </a:r>
            <a:r>
              <a:rPr lang="zh-CN" altLang="zh-CN" sz="2800" kern="100" dirty="0" smtClean="0">
                <a:solidFill>
                  <a:prstClr val="black"/>
                </a:solidFill>
                <a:latin typeface="Times New Roman"/>
                <a:ea typeface="华文细黑"/>
                <a:cs typeface="Times New Roman"/>
              </a:rPr>
              <a:t>仿</a:t>
            </a:r>
            <a:endParaRPr lang="en-US" altLang="zh-CN" sz="2800" kern="100" dirty="0" smtClean="0">
              <a:solidFill>
                <a:prstClr val="black"/>
              </a:solidFill>
              <a:latin typeface="Times New Roman"/>
              <a:ea typeface="华文细黑"/>
              <a:cs typeface="Times New Roman"/>
            </a:endParaRPr>
          </a:p>
          <a:p>
            <a:pPr lvl="0" algn="just">
              <a:lnSpc>
                <a:spcPct val="140000"/>
              </a:lnSpc>
              <a:tabLst>
                <a:tab pos="2700655" algn="l"/>
              </a:tabLst>
            </a:pPr>
            <a:r>
              <a:rPr lang="zh-CN" altLang="zh-CN" sz="2800" kern="100" dirty="0" smtClean="0">
                <a:solidFill>
                  <a:prstClr val="black"/>
                </a:solidFill>
                <a:latin typeface="Times New Roman"/>
                <a:ea typeface="华文细黑"/>
                <a:cs typeface="Times New Roman"/>
              </a:rPr>
              <a:t>佛</a:t>
            </a:r>
            <a:r>
              <a:rPr lang="zh-CN" altLang="zh-CN" sz="2800" kern="100" dirty="0">
                <a:solidFill>
                  <a:prstClr val="black"/>
                </a:solidFill>
                <a:latin typeface="Times New Roman"/>
                <a:ea typeface="华文细黑"/>
                <a:cs typeface="Times New Roman"/>
              </a:rPr>
              <a:t>固定不动的水滴</a:t>
            </a:r>
            <a:r>
              <a:rPr lang="en-US" altLang="zh-CN" sz="2800" kern="100" dirty="0" smtClean="0">
                <a:solidFill>
                  <a:prstClr val="black"/>
                </a:solidFill>
                <a:latin typeface="Times New Roman"/>
                <a:ea typeface="华文细黑"/>
                <a:cs typeface="Courier New"/>
              </a:rPr>
              <a:t>.</a:t>
            </a:r>
            <a:endParaRPr lang="en-US" altLang="zh-CN" sz="1050" kern="100" dirty="0" smtClean="0">
              <a:solidFill>
                <a:prstClr val="black"/>
              </a:solidFill>
              <a:latin typeface="宋体"/>
              <a:cs typeface="Courier New"/>
            </a:endParaRPr>
          </a:p>
          <a:p>
            <a:pPr algn="just">
              <a:lnSpc>
                <a:spcPct val="140000"/>
              </a:lnSpc>
              <a:spcAft>
                <a:spcPts val="0"/>
              </a:spcAft>
              <a:tabLst>
                <a:tab pos="2700655" algn="l"/>
              </a:tabLst>
            </a:pP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用竖直放置的米尺测得各个水滴所对应的刻度</a:t>
            </a:r>
            <a:r>
              <a:rPr lang="en-US" altLang="zh-CN" sz="2800" kern="100" dirty="0">
                <a:latin typeface="Times New Roman"/>
                <a:ea typeface="华文细黑"/>
                <a:cs typeface="Courier New"/>
              </a:rPr>
              <a:t>.</a:t>
            </a:r>
            <a:endParaRPr lang="zh-CN" altLang="zh-CN" sz="1050" kern="100" dirty="0">
              <a:latin typeface="宋体"/>
              <a:cs typeface="Courier New"/>
            </a:endParaRPr>
          </a:p>
          <a:p>
            <a:pPr algn="just">
              <a:lnSpc>
                <a:spcPct val="140000"/>
              </a:lnSpc>
              <a:spcAft>
                <a:spcPts val="0"/>
              </a:spcAft>
              <a:tabLst>
                <a:tab pos="2700655" algn="l"/>
              </a:tabLst>
            </a:pP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采集数据进行处理</a:t>
            </a:r>
            <a:r>
              <a:rPr lang="en-US" altLang="zh-CN" sz="2800" kern="100" dirty="0" smtClean="0">
                <a:latin typeface="Times New Roman"/>
                <a:ea typeface="华文细黑"/>
                <a:cs typeface="Courier New"/>
              </a:rPr>
              <a:t>.</a:t>
            </a:r>
            <a:endParaRPr lang="zh-CN" altLang="zh-CN" sz="1050" kern="100" dirty="0">
              <a:latin typeface="宋体"/>
              <a:cs typeface="Courier New"/>
            </a:endParaRPr>
          </a:p>
        </p:txBody>
      </p:sp>
      <p:pic>
        <p:nvPicPr>
          <p:cNvPr id="81923" name="Picture 3" descr="\\贾文\贾文\源文件\同步\物理 人教 必修1 新课标\R2-105.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9422" y="1886258"/>
            <a:ext cx="3872834" cy="4108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4</a:t>
            </a:r>
          </a:p>
        </p:txBody>
      </p:sp>
      <p:sp>
        <p:nvSpPr>
          <p:cNvPr id="2" name="矩形 1"/>
          <p:cNvSpPr/>
          <p:nvPr/>
        </p:nvSpPr>
        <p:spPr>
          <a:xfrm>
            <a:off x="9614202" y="5979701"/>
            <a:ext cx="723275" cy="523220"/>
          </a:xfrm>
          <a:prstGeom prst="rect">
            <a:avLst/>
          </a:prstGeom>
        </p:spPr>
        <p:txBody>
          <a:bodyPr wrap="none">
            <a:spAutoFit/>
          </a:bodyPr>
          <a:lstStyle/>
          <a:p>
            <a:r>
              <a:rPr lang="zh-CN" altLang="zh-CN" sz="2800" kern="100" dirty="0">
                <a:solidFill>
                  <a:prstClr val="black"/>
                </a:solidFill>
                <a:latin typeface="Times New Roman"/>
                <a:ea typeface="华文细黑"/>
                <a:cs typeface="Times New Roman"/>
              </a:rPr>
              <a:t>图</a:t>
            </a:r>
            <a:r>
              <a:rPr lang="en-US" altLang="zh-CN" sz="2800" kern="100" dirty="0">
                <a:solidFill>
                  <a:prstClr val="black"/>
                </a:solidFill>
                <a:latin typeface="Times New Roman"/>
                <a:ea typeface="华文细黑"/>
                <a:cs typeface="Courier New"/>
              </a:rPr>
              <a:t>6</a:t>
            </a:r>
            <a:endParaRPr lang="zh-CN" altLang="en-US" dirty="0"/>
          </a:p>
        </p:txBody>
      </p:sp>
      <p:sp>
        <p:nvSpPr>
          <p:cNvPr id="25" name="Rectangle 21">
            <a:hlinkClick r:id="rId7"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28" name="Rectangle 21">
            <a:hlinkClick r:id="rId8"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6</a:t>
            </a:r>
          </a:p>
        </p:txBody>
      </p:sp>
    </p:spTree>
    <p:extLst>
      <p:ext uri="{BB962C8B-B14F-4D97-AF65-F5344CB8AC3E}">
        <p14:creationId xmlns:p14="http://schemas.microsoft.com/office/powerpoint/2010/main" val="11308204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26183" y="405458"/>
            <a:ext cx="7353199" cy="2708410"/>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实验中看到空间有一串仿佛固定不动的水滴时，频闪仪的闪光频率满足的条件是：频闪仪闪光频率</a:t>
            </a:r>
            <a:r>
              <a:rPr lang="en-US" altLang="zh-CN" sz="2800" u="sng" kern="100" dirty="0">
                <a:latin typeface="Times New Roman"/>
                <a:ea typeface="华文细黑"/>
                <a:cs typeface="Courier New"/>
              </a:rPr>
              <a:t>        </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填</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等于</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或</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不等于</a:t>
            </a:r>
            <a:r>
              <a:rPr lang="en-US" altLang="zh-CN" sz="2800" kern="100" dirty="0">
                <a:latin typeface="宋体"/>
                <a:ea typeface="华文细黑"/>
                <a:cs typeface="Times New Roman"/>
              </a:rPr>
              <a:t>”</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水滴滴落的频率</a:t>
            </a:r>
            <a:r>
              <a:rPr lang="en-US" altLang="zh-CN" sz="2800" kern="100" dirty="0" smtClean="0">
                <a:latin typeface="Times New Roman"/>
                <a:ea typeface="华文细黑"/>
                <a:cs typeface="Courier New"/>
              </a:rPr>
              <a:t>.</a:t>
            </a:r>
            <a:endParaRPr lang="zh-CN" altLang="zh-CN" sz="1050" kern="100" dirty="0">
              <a:latin typeface="宋体"/>
              <a:cs typeface="Courier New"/>
            </a:endParaRPr>
          </a:p>
        </p:txBody>
      </p:sp>
      <p:pic>
        <p:nvPicPr>
          <p:cNvPr id="81923" name="Picture 3" descr="\\贾文\贾文\源文件\同步\物理 人教 必修1 新课标\R2-105.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08361" y="682083"/>
            <a:ext cx="4030087" cy="4275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21" name="TextBox 20"/>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8"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4</a:t>
            </a:r>
          </a:p>
        </p:txBody>
      </p:sp>
      <p:sp>
        <p:nvSpPr>
          <p:cNvPr id="3" name="矩形 2"/>
          <p:cNvSpPr/>
          <p:nvPr/>
        </p:nvSpPr>
        <p:spPr>
          <a:xfrm>
            <a:off x="2556654" y="1769823"/>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等于</a:t>
            </a:r>
            <a:endParaRPr lang="zh-CN" altLang="en-US" sz="2800" dirty="0"/>
          </a:p>
        </p:txBody>
      </p:sp>
      <p:sp>
        <p:nvSpPr>
          <p:cNvPr id="13" name="矩形 12"/>
          <p:cNvSpPr/>
          <p:nvPr/>
        </p:nvSpPr>
        <p:spPr>
          <a:xfrm>
            <a:off x="326183" y="2951003"/>
            <a:ext cx="7353199" cy="2062079"/>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a:solidFill>
                  <a:srgbClr val="002060"/>
                </a:solidFill>
                <a:latin typeface="Times New Roman"/>
                <a:ea typeface="华文细黑"/>
                <a:cs typeface="Times New Roman"/>
              </a:rPr>
              <a:t>频闪仪频率等于水滴滴落的频率时，则每滴下来的一滴水，频闪仪都在相同的位置记录，故可看到一串仿佛固定不动的水滴</a:t>
            </a:r>
            <a:r>
              <a:rPr lang="en-US" altLang="zh-CN" sz="2800" kern="100" dirty="0">
                <a:solidFill>
                  <a:srgbClr val="002060"/>
                </a:solidFill>
                <a:latin typeface="Times New Roman"/>
                <a:ea typeface="华文细黑"/>
                <a:cs typeface="Courier New"/>
              </a:rPr>
              <a:t>.</a:t>
            </a:r>
            <a:endParaRPr lang="zh-CN" altLang="zh-CN" sz="1050" kern="100" dirty="0">
              <a:effectLst/>
              <a:latin typeface="宋体"/>
              <a:cs typeface="Courier New"/>
            </a:endParaRPr>
          </a:p>
        </p:txBody>
      </p:sp>
      <p:sp>
        <p:nvSpPr>
          <p:cNvPr id="14" name="Rectangle 21">
            <a:hlinkClick r:id="rId7"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5" name="Rectangle 21">
            <a:hlinkClick r:id="rId8"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6</a:t>
            </a:r>
          </a:p>
        </p:txBody>
      </p:sp>
    </p:spTree>
    <p:extLst>
      <p:ext uri="{BB962C8B-B14F-4D97-AF65-F5344CB8AC3E}">
        <p14:creationId xmlns:p14="http://schemas.microsoft.com/office/powerpoint/2010/main" val="42133292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3" restart="whenNotActive" fill="hold" evtFilter="cancelBubble" nodeType="interactiveSeq">
                <p:stCondLst>
                  <p:cond evt="onClick" delay="0">
                    <p:tgtEl>
                      <p:spTgt spid="21"/>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21"/>
                  </p:tgtEl>
                </p:cond>
              </p:nextCondLst>
            </p:seq>
          </p:childTnLst>
        </p:cTn>
      </p:par>
    </p:tnLst>
    <p:bldLst>
      <p:bldP spid="3" grpId="0"/>
      <p:bldP spid="3" grpId="1"/>
      <p:bldP spid="13" grpId="0"/>
      <p:bldP spid="13"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397267" y="487626"/>
            <a:ext cx="11375559" cy="2708410"/>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若实验中观察到水滴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固定不动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时的闪光频率为</a:t>
            </a:r>
            <a:r>
              <a:rPr lang="en-US" altLang="zh-CN" sz="2800" kern="100" dirty="0">
                <a:latin typeface="Times New Roman"/>
                <a:ea typeface="华文细黑"/>
                <a:cs typeface="Courier New"/>
              </a:rPr>
              <a:t>30 Hz</a:t>
            </a:r>
            <a:r>
              <a:rPr lang="zh-CN" altLang="zh-CN" sz="2800" kern="100" dirty="0">
                <a:latin typeface="Times New Roman"/>
                <a:ea typeface="华文细黑"/>
                <a:cs typeface="Times New Roman"/>
              </a:rPr>
              <a:t>，某同学读出其中比较远的水滴到第一个水滴的距离</a:t>
            </a:r>
            <a:r>
              <a:rPr lang="zh-CN" altLang="zh-CN" sz="2800" kern="100" dirty="0" smtClean="0">
                <a:latin typeface="Times New Roman"/>
                <a:ea typeface="华文细黑"/>
                <a:cs typeface="Times New Roman"/>
              </a:rPr>
              <a:t>如图</a:t>
            </a:r>
            <a:r>
              <a:rPr lang="en-US" altLang="zh-CN" sz="2800" kern="100" dirty="0" smtClean="0">
                <a:latin typeface="Times New Roman"/>
                <a:ea typeface="华文细黑"/>
                <a:cs typeface="Courier New"/>
              </a:rPr>
              <a:t>7</a:t>
            </a:r>
            <a:r>
              <a:rPr lang="zh-CN" altLang="zh-CN" sz="2800" kern="100" dirty="0" smtClean="0">
                <a:latin typeface="Times New Roman"/>
                <a:ea typeface="华文细黑"/>
                <a:cs typeface="Times New Roman"/>
              </a:rPr>
              <a:t>所</a:t>
            </a:r>
            <a:r>
              <a:rPr lang="zh-CN" altLang="zh-CN" sz="2800" kern="100" dirty="0">
                <a:latin typeface="Times New Roman"/>
                <a:ea typeface="华文细黑"/>
                <a:cs typeface="Times New Roman"/>
              </a:rPr>
              <a:t>示，根据数据测得小水滴下落的加速度也即当地</a:t>
            </a:r>
            <a:r>
              <a:rPr lang="zh-CN" altLang="zh-CN" sz="2800" kern="100" dirty="0">
                <a:latin typeface="Times New Roman" pitchFamily="18" charset="0"/>
                <a:ea typeface="华文细黑"/>
                <a:cs typeface="Times New Roman"/>
              </a:rPr>
              <a:t>重力加速度</a:t>
            </a:r>
            <a:r>
              <a:rPr lang="en-US" altLang="zh-CN" sz="2800" i="1" kern="100" dirty="0">
                <a:latin typeface="Times New Roman" pitchFamily="18" charset="0"/>
                <a:ea typeface="华文细黑"/>
                <a:cs typeface="Courier New"/>
              </a:rPr>
              <a:t>g</a:t>
            </a:r>
            <a:r>
              <a:rPr lang="zh-CN" altLang="zh-CN" sz="2800" kern="100" dirty="0">
                <a:latin typeface="Times New Roman" pitchFamily="18" charset="0"/>
                <a:ea typeface="华文细黑"/>
                <a:cs typeface="Times New Roman"/>
              </a:rPr>
              <a:t>＝</a:t>
            </a:r>
            <a:r>
              <a:rPr lang="en-US" altLang="zh-CN" sz="2800" u="sng" kern="100" dirty="0">
                <a:latin typeface="Times New Roman" pitchFamily="18" charset="0"/>
                <a:ea typeface="华文细黑"/>
                <a:cs typeface="Courier New"/>
              </a:rPr>
              <a:t>        </a:t>
            </a:r>
            <a:r>
              <a:rPr lang="en-US" altLang="zh-CN" sz="2800" kern="100" dirty="0">
                <a:latin typeface="Times New Roman" pitchFamily="18" charset="0"/>
                <a:ea typeface="华文细黑"/>
                <a:cs typeface="Courier New"/>
              </a:rPr>
              <a:t> m</a:t>
            </a:r>
            <a:r>
              <a:rPr lang="en-US" altLang="zh-CN" sz="2800" kern="100" dirty="0">
                <a:latin typeface="Times New Roman" pitchFamily="18" charset="0"/>
                <a:ea typeface="华文细黑"/>
                <a:cs typeface="Times New Roman"/>
              </a:rPr>
              <a:t>/s</a:t>
            </a:r>
            <a:r>
              <a:rPr lang="en-US" altLang="zh-CN" sz="2800" kern="100" baseline="30000" dirty="0">
                <a:latin typeface="Times New Roman" pitchFamily="18" charset="0"/>
                <a:ea typeface="华文细黑"/>
                <a:cs typeface="Times New Roman"/>
              </a:rPr>
              <a:t>2</a:t>
            </a:r>
            <a:r>
              <a:rPr lang="zh-CN" altLang="zh-CN" sz="2800" kern="100" dirty="0">
                <a:latin typeface="Times New Roman" pitchFamily="18" charset="0"/>
                <a:ea typeface="华文细黑"/>
                <a:cs typeface="Times New Roman"/>
              </a:rPr>
              <a:t>；第</a:t>
            </a:r>
            <a:r>
              <a:rPr lang="en-US" altLang="zh-CN" sz="2800" kern="100" dirty="0">
                <a:latin typeface="Times New Roman" pitchFamily="18" charset="0"/>
                <a:ea typeface="华文细黑"/>
                <a:cs typeface="Times New Roman"/>
              </a:rPr>
              <a:t>7</a:t>
            </a:r>
            <a:r>
              <a:rPr lang="zh-CN" altLang="zh-CN" sz="2800" kern="100" dirty="0">
                <a:latin typeface="Times New Roman" pitchFamily="18" charset="0"/>
                <a:ea typeface="华文细黑"/>
                <a:cs typeface="Times New Roman"/>
              </a:rPr>
              <a:t>个水滴此时的速度</a:t>
            </a:r>
            <a:r>
              <a:rPr lang="en-US" altLang="zh-CN" sz="2800" i="1" kern="100" dirty="0">
                <a:latin typeface="Book Antiqua" pitchFamily="18" charset="0"/>
                <a:ea typeface="华文细黑"/>
                <a:cs typeface="Times New Roman"/>
              </a:rPr>
              <a:t>v</a:t>
            </a:r>
            <a:r>
              <a:rPr lang="en-US" altLang="zh-CN" sz="2800" kern="100" baseline="-25000" dirty="0">
                <a:latin typeface="Times New Roman" pitchFamily="18" charset="0"/>
                <a:ea typeface="华文细黑"/>
                <a:cs typeface="Times New Roman"/>
              </a:rPr>
              <a:t>7</a:t>
            </a:r>
            <a:r>
              <a:rPr lang="zh-CN" altLang="zh-CN" sz="2800" kern="100" dirty="0">
                <a:latin typeface="Times New Roman" pitchFamily="18" charset="0"/>
                <a:ea typeface="华文细黑"/>
                <a:cs typeface="Times New Roman"/>
              </a:rPr>
              <a:t>＝</a:t>
            </a:r>
            <a:r>
              <a:rPr lang="en-US" altLang="zh-CN" sz="2800" u="sng" kern="100" dirty="0">
                <a:latin typeface="Times New Roman" pitchFamily="18" charset="0"/>
                <a:ea typeface="华文细黑"/>
                <a:cs typeface="Times New Roman"/>
              </a:rPr>
              <a:t>        </a:t>
            </a:r>
            <a:r>
              <a:rPr lang="en-US" altLang="zh-CN" sz="2800" kern="100" dirty="0">
                <a:latin typeface="Times New Roman" pitchFamily="18" charset="0"/>
                <a:ea typeface="华文细黑"/>
                <a:cs typeface="Times New Roman"/>
              </a:rPr>
              <a:t> m/</a:t>
            </a:r>
            <a:r>
              <a:rPr lang="en-US" altLang="zh-CN" sz="2800" kern="100" dirty="0">
                <a:latin typeface="Times New Roman" pitchFamily="18" charset="0"/>
                <a:ea typeface="华文细黑"/>
                <a:cs typeface="Courier New"/>
              </a:rPr>
              <a:t>s.(</a:t>
            </a:r>
            <a:r>
              <a:rPr lang="zh-CN" altLang="zh-CN" sz="2800" kern="100" dirty="0">
                <a:latin typeface="Times New Roman" pitchFamily="18" charset="0"/>
                <a:ea typeface="华文细黑"/>
                <a:cs typeface="Times New Roman"/>
              </a:rPr>
              <a:t>结果都保留三位有</a:t>
            </a:r>
            <a:r>
              <a:rPr lang="zh-CN" altLang="zh-CN" sz="2800" kern="100" dirty="0">
                <a:latin typeface="Times New Roman"/>
                <a:ea typeface="华文细黑"/>
                <a:cs typeface="Times New Roman"/>
              </a:rPr>
              <a:t>效数字</a:t>
            </a:r>
            <a:r>
              <a:rPr lang="en-US" altLang="zh-CN" sz="2800" kern="100" dirty="0">
                <a:latin typeface="Times New Roman"/>
                <a:ea typeface="华文细黑"/>
                <a:cs typeface="Courier New"/>
              </a:rPr>
              <a:t>)</a:t>
            </a:r>
            <a:endParaRPr lang="zh-CN" altLang="zh-CN" sz="105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21" name="TextBox 20">
            <a:hlinkClick r:id="rId2" action="ppaction://hlinksldjump"/>
          </p:cNvPr>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8"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4</a:t>
            </a:r>
          </a:p>
        </p:txBody>
      </p:sp>
      <p:sp>
        <p:nvSpPr>
          <p:cNvPr id="3" name="矩形 2"/>
          <p:cNvSpPr/>
          <p:nvPr/>
        </p:nvSpPr>
        <p:spPr>
          <a:xfrm>
            <a:off x="7103318" y="1876098"/>
            <a:ext cx="813043" cy="523220"/>
          </a:xfrm>
          <a:prstGeom prst="rect">
            <a:avLst/>
          </a:prstGeom>
        </p:spPr>
        <p:txBody>
          <a:bodyPr wrap="none">
            <a:spAutoFit/>
          </a:bodyPr>
          <a:lstStyle/>
          <a:p>
            <a:r>
              <a:rPr lang="en-US" altLang="zh-CN" sz="2800" kern="100" dirty="0">
                <a:solidFill>
                  <a:srgbClr val="C00000"/>
                </a:solidFill>
                <a:latin typeface="Times New Roman"/>
                <a:ea typeface="华文细黑"/>
                <a:cs typeface="Times New Roman"/>
              </a:rPr>
              <a:t>9.72</a:t>
            </a:r>
            <a:endParaRPr lang="zh-CN" altLang="en-US" sz="2800" kern="100" dirty="0">
              <a:solidFill>
                <a:srgbClr val="C00000"/>
              </a:solidFill>
              <a:latin typeface="Times New Roman"/>
              <a:ea typeface="华文细黑"/>
              <a:cs typeface="Times New Roman"/>
            </a:endParaRPr>
          </a:p>
        </p:txBody>
      </p:sp>
      <p:pic>
        <p:nvPicPr>
          <p:cNvPr id="83970" name="Picture 2" descr="\\贾文\贾文\源文件\同步\物理 人教 必修1 新课标\R2-106.T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08609" y="3270752"/>
            <a:ext cx="7573194" cy="1835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a:xfrm>
            <a:off x="5733569" y="5282838"/>
            <a:ext cx="723275" cy="523220"/>
          </a:xfrm>
          <a:prstGeom prst="rect">
            <a:avLst/>
          </a:prstGeom>
        </p:spPr>
        <p:txBody>
          <a:bodyPr wrap="none">
            <a:spAutoFit/>
          </a:bodyPr>
          <a:lstStyle/>
          <a:p>
            <a:r>
              <a:rPr lang="zh-CN" altLang="zh-CN" sz="2800" kern="100" dirty="0">
                <a:solidFill>
                  <a:prstClr val="black"/>
                </a:solidFill>
                <a:latin typeface="Times New Roman"/>
                <a:ea typeface="华文细黑"/>
                <a:cs typeface="Times New Roman"/>
              </a:rPr>
              <a:t>图</a:t>
            </a:r>
            <a:r>
              <a:rPr lang="en-US" altLang="zh-CN" sz="2800" kern="100" dirty="0">
                <a:solidFill>
                  <a:prstClr val="black"/>
                </a:solidFill>
                <a:latin typeface="Times New Roman"/>
                <a:ea typeface="华文细黑"/>
                <a:cs typeface="Courier New"/>
              </a:rPr>
              <a:t>7</a:t>
            </a:r>
            <a:endParaRPr lang="zh-CN" altLang="en-US" dirty="0"/>
          </a:p>
        </p:txBody>
      </p:sp>
      <p:sp>
        <p:nvSpPr>
          <p:cNvPr id="14" name="矩形 13"/>
          <p:cNvSpPr/>
          <p:nvPr/>
        </p:nvSpPr>
        <p:spPr>
          <a:xfrm>
            <a:off x="1815366" y="2526214"/>
            <a:ext cx="813043" cy="523220"/>
          </a:xfrm>
          <a:prstGeom prst="rect">
            <a:avLst/>
          </a:prstGeom>
        </p:spPr>
        <p:txBody>
          <a:bodyPr wrap="none">
            <a:spAutoFit/>
          </a:bodyPr>
          <a:lstStyle/>
          <a:p>
            <a:r>
              <a:rPr lang="en-US" altLang="zh-CN" sz="2800" kern="100" dirty="0">
                <a:solidFill>
                  <a:srgbClr val="C00000"/>
                </a:solidFill>
                <a:latin typeface="Times New Roman"/>
                <a:ea typeface="华文细黑"/>
                <a:cs typeface="Times New Roman"/>
              </a:rPr>
              <a:t>1.94</a:t>
            </a:r>
            <a:endParaRPr lang="zh-CN" altLang="en-US" sz="2800" kern="100" dirty="0">
              <a:solidFill>
                <a:srgbClr val="C00000"/>
              </a:solidFill>
              <a:latin typeface="Times New Roman"/>
              <a:ea typeface="华文细黑"/>
              <a:cs typeface="Times New Roman"/>
            </a:endParaRPr>
          </a:p>
        </p:txBody>
      </p:sp>
      <p:sp>
        <p:nvSpPr>
          <p:cNvPr id="15" name="Rectangle 21">
            <a:hlinkClick r:id="rId8"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6" name="Rectangle 21">
            <a:hlinkClick r:id="rId9"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6</a:t>
            </a:r>
          </a:p>
        </p:txBody>
      </p:sp>
    </p:spTree>
    <p:extLst>
      <p:ext uri="{BB962C8B-B14F-4D97-AF65-F5344CB8AC3E}">
        <p14:creationId xmlns:p14="http://schemas.microsoft.com/office/powerpoint/2010/main" val="27600697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3"/>
                                        </p:tgtEl>
                                      </p:cBhvr>
                                    </p:animEffect>
                                    <p:set>
                                      <p:cBhvr>
                                        <p:cTn id="15" dur="1" fill="hold">
                                          <p:stCondLst>
                                            <p:cond delay="499"/>
                                          </p:stCondLst>
                                        </p:cTn>
                                        <p:tgtEl>
                                          <p:spTgt spid="3"/>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4"/>
                                        </p:tgtEl>
                                      </p:cBhvr>
                                    </p:animEffect>
                                    <p:set>
                                      <p:cBhvr>
                                        <p:cTn id="18"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3" grpId="0"/>
      <p:bldP spid="3" grpId="1"/>
      <p:bldP spid="14" grpId="0"/>
      <p:bldP spid="14"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 name="矩形 25"/>
          <p:cNvSpPr/>
          <p:nvPr/>
        </p:nvSpPr>
        <p:spPr>
          <a:xfrm>
            <a:off x="334808" y="3913872"/>
            <a:ext cx="5593569" cy="1415748"/>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smtClean="0">
                <a:latin typeface="Times New Roman"/>
                <a:ea typeface="华文细黑"/>
                <a:cs typeface="Courier New"/>
              </a:rPr>
              <a:t>(1)</a:t>
            </a:r>
            <a:r>
              <a:rPr lang="zh-CN" altLang="zh-CN" sz="2800" kern="100" dirty="0" smtClean="0">
                <a:latin typeface="Times New Roman"/>
                <a:ea typeface="华文细黑"/>
                <a:cs typeface="Times New Roman"/>
              </a:rPr>
              <a:t>在</a:t>
            </a:r>
            <a:r>
              <a:rPr lang="en-US" altLang="zh-CN" sz="2800" kern="100" dirty="0" smtClean="0">
                <a:latin typeface="Times New Roman"/>
                <a:ea typeface="华文细黑"/>
                <a:cs typeface="Courier New"/>
              </a:rPr>
              <a:t>B</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C</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Courier New"/>
              </a:rPr>
              <a:t>D</a:t>
            </a:r>
            <a:r>
              <a:rPr lang="zh-CN" altLang="zh-CN" sz="2800" kern="100" dirty="0" smtClean="0">
                <a:latin typeface="Times New Roman"/>
                <a:ea typeface="华文细黑"/>
                <a:cs typeface="Times New Roman"/>
              </a:rPr>
              <a:t>三段纸带中选出从纸带</a:t>
            </a:r>
            <a:r>
              <a:rPr lang="en-US" altLang="zh-CN" sz="2800" kern="100" dirty="0" smtClean="0">
                <a:latin typeface="Times New Roman"/>
                <a:ea typeface="华文细黑"/>
                <a:cs typeface="Courier New"/>
              </a:rPr>
              <a:t>A</a:t>
            </a:r>
            <a:r>
              <a:rPr lang="zh-CN" altLang="zh-CN" sz="2800" kern="100" dirty="0" smtClean="0">
                <a:latin typeface="Times New Roman"/>
                <a:ea typeface="华文细黑"/>
                <a:cs typeface="Times New Roman"/>
              </a:rPr>
              <a:t>上撕下的那段应该是</a:t>
            </a:r>
            <a:r>
              <a:rPr lang="en-US" altLang="zh-CN" sz="2800" u="sng" kern="100" dirty="0" smtClean="0">
                <a:latin typeface="Times New Roman"/>
                <a:ea typeface="华文细黑"/>
                <a:cs typeface="Courier New"/>
              </a:rPr>
              <a:t>        </a:t>
            </a:r>
            <a:r>
              <a:rPr lang="en-US" altLang="zh-CN" sz="2800" kern="100" dirty="0" smtClean="0">
                <a:latin typeface="Times New Roman"/>
                <a:ea typeface="华文细黑"/>
                <a:cs typeface="Courier New"/>
              </a:rPr>
              <a:t>.</a:t>
            </a:r>
            <a:endParaRPr lang="zh-CN" altLang="zh-CN" sz="1050" kern="100" dirty="0">
              <a:effectLst/>
              <a:latin typeface="宋体"/>
              <a:cs typeface="Courier New"/>
            </a:endParaRPr>
          </a:p>
        </p:txBody>
      </p:sp>
      <p:sp>
        <p:nvSpPr>
          <p:cNvPr id="24" name="矩形 23"/>
          <p:cNvSpPr/>
          <p:nvPr/>
        </p:nvSpPr>
        <p:spPr>
          <a:xfrm>
            <a:off x="334808" y="5161727"/>
            <a:ext cx="11187139" cy="1333931"/>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a:solidFill>
                  <a:srgbClr val="002060"/>
                </a:solidFill>
                <a:latin typeface="Times New Roman"/>
                <a:ea typeface="华文细黑"/>
                <a:cs typeface="Times New Roman"/>
              </a:rPr>
              <a:t>因为</a:t>
            </a:r>
            <a:r>
              <a:rPr lang="en-US" altLang="zh-CN" sz="2800" kern="100" dirty="0" err="1">
                <a:solidFill>
                  <a:srgbClr val="002060"/>
                </a:solidFill>
                <a:latin typeface="Times New Roman"/>
                <a:ea typeface="华文细黑"/>
                <a:cs typeface="Courier New"/>
              </a:rPr>
              <a:t>Δ</a:t>
            </a:r>
            <a:r>
              <a:rPr lang="en-US" altLang="zh-CN" sz="2800" i="1" kern="100" dirty="0" err="1">
                <a:solidFill>
                  <a:srgbClr val="002060"/>
                </a:solidFill>
                <a:latin typeface="Times New Roman"/>
                <a:ea typeface="华文细黑"/>
                <a:cs typeface="Courier New"/>
              </a:rPr>
              <a:t>x</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12</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01</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6.0 mm</a:t>
            </a:r>
            <a:r>
              <a:rPr lang="zh-CN" altLang="zh-CN" sz="2800" kern="100" dirty="0">
                <a:solidFill>
                  <a:srgbClr val="002060"/>
                </a:solidFill>
                <a:latin typeface="Times New Roman"/>
                <a:ea typeface="华文细黑"/>
                <a:cs typeface="Times New Roman"/>
              </a:rPr>
              <a:t>，故</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45</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12</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3</a:t>
            </a:r>
            <a:r>
              <a:rPr lang="en-US" altLang="zh-CN" sz="2800" kern="100" dirty="0">
                <a:solidFill>
                  <a:srgbClr val="002060"/>
                </a:solidFill>
                <a:latin typeface="宋体"/>
                <a:ea typeface="华文细黑"/>
                <a:cs typeface="Times New Roman"/>
              </a:rPr>
              <a:t>×</a:t>
            </a:r>
            <a:r>
              <a:rPr lang="en-US" altLang="zh-CN" sz="2800" kern="100" dirty="0">
                <a:solidFill>
                  <a:srgbClr val="002060"/>
                </a:solidFill>
                <a:latin typeface="Times New Roman"/>
                <a:ea typeface="华文细黑"/>
                <a:cs typeface="Courier New"/>
              </a:rPr>
              <a:t>6.0 mm</a:t>
            </a:r>
            <a:r>
              <a:rPr lang="zh-CN" altLang="zh-CN" sz="2800" kern="100" dirty="0">
                <a:solidFill>
                  <a:srgbClr val="002060"/>
                </a:solidFill>
                <a:latin typeface="Times New Roman"/>
                <a:ea typeface="华文细黑"/>
                <a:cs typeface="Times New Roman"/>
              </a:rPr>
              <a:t>，故</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45</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54.0 mm</a:t>
            </a:r>
            <a:r>
              <a:rPr lang="zh-CN" altLang="zh-CN" sz="2800" kern="100" dirty="0">
                <a:solidFill>
                  <a:srgbClr val="002060"/>
                </a:solidFill>
                <a:latin typeface="Times New Roman"/>
                <a:ea typeface="华文细黑"/>
                <a:cs typeface="Times New Roman"/>
              </a:rPr>
              <a:t>，故</a:t>
            </a:r>
            <a:r>
              <a:rPr lang="en-US" altLang="zh-CN" sz="2800" kern="100" dirty="0">
                <a:solidFill>
                  <a:srgbClr val="002060"/>
                </a:solidFill>
                <a:latin typeface="Times New Roman"/>
                <a:ea typeface="华文细黑"/>
                <a:cs typeface="Courier New"/>
              </a:rPr>
              <a:t>C</a:t>
            </a:r>
            <a:r>
              <a:rPr lang="zh-CN" altLang="zh-CN" sz="2800" kern="100" dirty="0">
                <a:solidFill>
                  <a:srgbClr val="002060"/>
                </a:solidFill>
                <a:latin typeface="Times New Roman"/>
                <a:ea typeface="华文细黑"/>
                <a:cs typeface="Times New Roman"/>
              </a:rPr>
              <a:t>是从</a:t>
            </a:r>
            <a:r>
              <a:rPr lang="en-US" altLang="zh-CN" sz="2800" kern="100" dirty="0">
                <a:solidFill>
                  <a:srgbClr val="002060"/>
                </a:solidFill>
                <a:latin typeface="Times New Roman"/>
                <a:ea typeface="华文细黑"/>
                <a:cs typeface="Courier New"/>
              </a:rPr>
              <a:t>A</a:t>
            </a:r>
            <a:r>
              <a:rPr lang="zh-CN" altLang="zh-CN" sz="2800" kern="100" dirty="0">
                <a:solidFill>
                  <a:srgbClr val="002060"/>
                </a:solidFill>
                <a:latin typeface="Times New Roman"/>
                <a:ea typeface="华文细黑"/>
                <a:cs typeface="Times New Roman"/>
              </a:rPr>
              <a:t>上撕下的那段纸带</a:t>
            </a:r>
            <a:r>
              <a:rPr lang="en-US" altLang="zh-CN" sz="2800" kern="100" dirty="0">
                <a:solidFill>
                  <a:srgbClr val="002060"/>
                </a:solidFill>
                <a:latin typeface="Times New Roman"/>
                <a:ea typeface="华文细黑"/>
                <a:cs typeface="Courier New"/>
              </a:rPr>
              <a:t>.</a:t>
            </a:r>
            <a:endParaRPr lang="zh-CN" altLang="zh-CN" sz="1050" kern="100" dirty="0">
              <a:effectLst/>
              <a:latin typeface="宋体"/>
              <a:cs typeface="Courier New"/>
            </a:endParaRPr>
          </a:p>
        </p:txBody>
      </p:sp>
      <p:sp>
        <p:nvSpPr>
          <p:cNvPr id="10" name="Rectangle 21">
            <a:hlinkClick r:id="rId2"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1</a:t>
            </a:r>
          </a:p>
        </p:txBody>
      </p:sp>
      <p:sp>
        <p:nvSpPr>
          <p:cNvPr id="11" name="Rectangle 21">
            <a:hlinkClick r:id="rId3"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14" name="Rectangle 21">
            <a:hlinkClick r:id="rId4"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15" name="Rectangle 21">
            <a:hlinkClick r:id="rId5"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sp>
        <p:nvSpPr>
          <p:cNvPr id="12" name="矩形 11"/>
          <p:cNvSpPr/>
          <p:nvPr/>
        </p:nvSpPr>
        <p:spPr>
          <a:xfrm>
            <a:off x="334808" y="45418"/>
            <a:ext cx="11468722" cy="3919254"/>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1.</a:t>
            </a:r>
            <a:r>
              <a:rPr lang="zh-CN" altLang="zh-CN" sz="2800" kern="100" spc="-100" dirty="0">
                <a:latin typeface="Times New Roman"/>
                <a:ea typeface="华文细黑"/>
                <a:cs typeface="Times New Roman"/>
              </a:rPr>
              <a:t>某同学在测定匀变速直线运动的加速度时，得到了几条较为理想的纸带</a:t>
            </a:r>
            <a:r>
              <a:rPr lang="en-US" altLang="zh-CN" sz="2800" kern="100" spc="-100" dirty="0" smtClean="0">
                <a:latin typeface="Times New Roman"/>
                <a:ea typeface="华文细黑"/>
                <a:cs typeface="Courier New"/>
              </a:rPr>
              <a:t>.</a:t>
            </a:r>
            <a:r>
              <a:rPr lang="zh-CN" altLang="zh-CN" sz="2800" kern="100" dirty="0" smtClean="0">
                <a:latin typeface="Times New Roman"/>
                <a:ea typeface="华文细黑"/>
                <a:cs typeface="Times New Roman"/>
              </a:rPr>
              <a:t>他</a:t>
            </a:r>
            <a:r>
              <a:rPr lang="zh-CN" altLang="zh-CN" sz="2800" kern="100" dirty="0">
                <a:latin typeface="Times New Roman"/>
                <a:ea typeface="华文细黑"/>
                <a:cs typeface="Times New Roman"/>
              </a:rPr>
              <a:t>已在每条纸带上按每</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个点取一个计数点，即两计数点之间的时间间隔</a:t>
            </a:r>
            <a:r>
              <a:rPr lang="zh-CN" altLang="zh-CN" sz="2800" kern="100" spc="-100" dirty="0">
                <a:latin typeface="Times New Roman"/>
                <a:ea typeface="华文细黑"/>
                <a:cs typeface="Times New Roman"/>
              </a:rPr>
              <a:t>为</a:t>
            </a:r>
            <a:r>
              <a:rPr lang="en-US" altLang="zh-CN" sz="2800" kern="100" spc="-100" dirty="0">
                <a:latin typeface="Times New Roman"/>
                <a:ea typeface="华文细黑"/>
                <a:cs typeface="Courier New"/>
              </a:rPr>
              <a:t>0.1 s</a:t>
            </a:r>
            <a:r>
              <a:rPr lang="zh-CN" altLang="zh-CN" sz="2800" kern="100" spc="-100" dirty="0">
                <a:latin typeface="Times New Roman"/>
                <a:ea typeface="华文细黑"/>
                <a:cs typeface="Times New Roman"/>
              </a:rPr>
              <a:t>，依打点先后编为</a:t>
            </a:r>
            <a:r>
              <a:rPr lang="en-US" altLang="zh-CN" sz="2800" kern="100" spc="-100" dirty="0">
                <a:latin typeface="Times New Roman"/>
                <a:ea typeface="华文细黑"/>
                <a:cs typeface="Courier New"/>
              </a:rPr>
              <a:t>0</a:t>
            </a:r>
            <a:r>
              <a:rPr lang="zh-CN" altLang="zh-CN" sz="2800" kern="100" spc="-100" dirty="0">
                <a:latin typeface="Times New Roman"/>
                <a:ea typeface="华文细黑"/>
                <a:cs typeface="Times New Roman"/>
              </a:rPr>
              <a:t>、</a:t>
            </a:r>
            <a:r>
              <a:rPr lang="en-US" altLang="zh-CN" sz="2800" kern="100" spc="-100" dirty="0">
                <a:latin typeface="Times New Roman"/>
                <a:ea typeface="华文细黑"/>
                <a:cs typeface="Courier New"/>
              </a:rPr>
              <a:t>1</a:t>
            </a:r>
            <a:r>
              <a:rPr lang="zh-CN" altLang="zh-CN" sz="2800" kern="100" spc="-100" dirty="0">
                <a:latin typeface="Times New Roman"/>
                <a:ea typeface="华文细黑"/>
                <a:cs typeface="Times New Roman"/>
              </a:rPr>
              <a:t>、</a:t>
            </a:r>
            <a:r>
              <a:rPr lang="en-US" altLang="zh-CN" sz="2800" kern="100" spc="-100" dirty="0">
                <a:latin typeface="Times New Roman"/>
                <a:ea typeface="华文细黑"/>
                <a:cs typeface="Courier New"/>
              </a:rPr>
              <a:t>2</a:t>
            </a:r>
            <a:r>
              <a:rPr lang="zh-CN" altLang="zh-CN" sz="2800" kern="100" spc="-100" dirty="0" smtClean="0">
                <a:latin typeface="Times New Roman"/>
                <a:ea typeface="华文细黑"/>
                <a:cs typeface="Times New Roman"/>
              </a:rPr>
              <a:t>、</a:t>
            </a:r>
            <a:r>
              <a:rPr lang="en-US" altLang="zh-CN" sz="2800" kern="100" spc="-100" dirty="0" smtClean="0">
                <a:latin typeface="Times New Roman"/>
                <a:ea typeface="华文细黑"/>
                <a:cs typeface="Courier New"/>
              </a:rPr>
              <a:t>3</a:t>
            </a:r>
            <a:r>
              <a:rPr lang="zh-CN" altLang="zh-CN" sz="2800" kern="100" spc="-100" dirty="0" smtClean="0">
                <a:latin typeface="Times New Roman"/>
                <a:ea typeface="华文细黑"/>
                <a:cs typeface="Times New Roman"/>
              </a:rPr>
              <a:t>、</a:t>
            </a:r>
            <a:endParaRPr lang="en-US" altLang="zh-CN" sz="2800" kern="100" spc="-100" dirty="0" smtClean="0">
              <a:latin typeface="Times New Roman"/>
              <a:ea typeface="华文细黑"/>
              <a:cs typeface="Times New Roman"/>
            </a:endParaRPr>
          </a:p>
          <a:p>
            <a:pPr algn="just">
              <a:lnSpc>
                <a:spcPct val="150000"/>
              </a:lnSpc>
              <a:spcAft>
                <a:spcPts val="0"/>
              </a:spcAft>
              <a:tabLst>
                <a:tab pos="2700655" algn="l"/>
              </a:tabLst>
            </a:pPr>
            <a:r>
              <a:rPr lang="en-US" altLang="zh-CN" sz="2800" kern="100" dirty="0" smtClean="0">
                <a:latin typeface="Times New Roman"/>
                <a:ea typeface="华文细黑"/>
                <a:cs typeface="Courier New"/>
              </a:rPr>
              <a:t>4</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由于不小心，几条纸带都被</a:t>
            </a:r>
            <a:r>
              <a:rPr lang="zh-CN" altLang="zh-CN" sz="2800" kern="100" dirty="0" smtClean="0">
                <a:latin typeface="Times New Roman"/>
                <a:ea typeface="华文细黑"/>
                <a:cs typeface="Times New Roman"/>
              </a:rPr>
              <a:t>撕</a:t>
            </a:r>
            <a:endParaRPr lang="en-US" altLang="zh-CN" sz="2800" kern="100" dirty="0" smtClean="0">
              <a:latin typeface="Times New Roman"/>
              <a:ea typeface="华文细黑"/>
              <a:cs typeface="Times New Roman"/>
            </a:endParaRPr>
          </a:p>
          <a:p>
            <a:pPr algn="just">
              <a:lnSpc>
                <a:spcPct val="150000"/>
              </a:lnSpc>
              <a:spcAft>
                <a:spcPts val="0"/>
              </a:spcAft>
              <a:tabLst>
                <a:tab pos="2700655" algn="l"/>
              </a:tabLst>
            </a:pPr>
            <a:r>
              <a:rPr lang="zh-CN" altLang="zh-CN" sz="2800" kern="100" dirty="0" smtClean="0">
                <a:latin typeface="Times New Roman"/>
                <a:ea typeface="华文细黑"/>
                <a:cs typeface="Times New Roman"/>
              </a:rPr>
              <a:t>断</a:t>
            </a:r>
            <a:r>
              <a:rPr lang="zh-CN" altLang="zh-CN" sz="2800" kern="100" dirty="0">
                <a:latin typeface="Times New Roman"/>
                <a:ea typeface="华文细黑"/>
                <a:cs typeface="Times New Roman"/>
              </a:rPr>
              <a:t>了，</a:t>
            </a:r>
            <a:r>
              <a:rPr lang="zh-CN" altLang="zh-CN" sz="2800" kern="100" dirty="0" smtClean="0">
                <a:latin typeface="Times New Roman"/>
                <a:ea typeface="华文细黑"/>
                <a:cs typeface="Times New Roman"/>
              </a:rPr>
              <a:t>如图</a:t>
            </a:r>
            <a:r>
              <a:rPr lang="en-US" altLang="zh-CN" sz="2800" kern="100" dirty="0" smtClean="0">
                <a:latin typeface="Times New Roman"/>
                <a:ea typeface="华文细黑"/>
                <a:cs typeface="Courier New"/>
              </a:rPr>
              <a:t>1</a:t>
            </a:r>
            <a:r>
              <a:rPr lang="zh-CN" altLang="zh-CN" sz="2800" kern="100" dirty="0" smtClean="0">
                <a:latin typeface="Times New Roman"/>
                <a:ea typeface="华文细黑"/>
                <a:cs typeface="Times New Roman"/>
              </a:rPr>
              <a:t>所</a:t>
            </a:r>
            <a:r>
              <a:rPr lang="zh-CN" altLang="zh-CN" sz="2800" kern="100" dirty="0">
                <a:latin typeface="Times New Roman"/>
                <a:ea typeface="华文细黑"/>
                <a:cs typeface="Times New Roman"/>
              </a:rPr>
              <a:t>示</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请根据给出的</a:t>
            </a:r>
            <a:r>
              <a:rPr lang="en-US" altLang="zh-CN" sz="2800" kern="100" dirty="0">
                <a:latin typeface="Times New Roman"/>
                <a:ea typeface="华文细黑"/>
                <a:cs typeface="Courier New"/>
              </a:rPr>
              <a:t>A</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tabLst>
                <a:tab pos="2700655" algn="l"/>
              </a:tabLst>
            </a:pPr>
            <a:r>
              <a:rPr lang="en-US" altLang="zh-CN" sz="2800" kern="100" dirty="0" smtClean="0">
                <a:latin typeface="Times New Roman"/>
                <a:ea typeface="华文细黑"/>
                <a:cs typeface="Courier New"/>
              </a:rPr>
              <a:t>B</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四段纸带回答：</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填字母</a:t>
            </a:r>
            <a:r>
              <a:rPr lang="en-US" altLang="zh-CN" sz="2800" kern="100" dirty="0">
                <a:latin typeface="Times New Roman"/>
                <a:ea typeface="华文细黑"/>
                <a:cs typeface="Courier New"/>
              </a:rPr>
              <a:t>)</a:t>
            </a:r>
            <a:endParaRPr lang="zh-CN" altLang="zh-CN" sz="1050" kern="100" dirty="0">
              <a:effectLst/>
              <a:latin typeface="宋体"/>
              <a:cs typeface="Courier New"/>
            </a:endParaRPr>
          </a:p>
        </p:txBody>
      </p:sp>
      <p:sp>
        <p:nvSpPr>
          <p:cNvPr id="13" name="TextBox 1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16" name="TextBox 15"/>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pic>
        <p:nvPicPr>
          <p:cNvPr id="69634" name="Picture 2" descr="\\贾文\贾文\源文件\同步\物理 人教 必修1 新课标\R2-96.TIF"/>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829" r="55377"/>
          <a:stretch>
            <a:fillRect/>
          </a:stretch>
        </p:blipFill>
        <p:spPr bwMode="auto">
          <a:xfrm>
            <a:off x="6167214" y="1506786"/>
            <a:ext cx="2770996" cy="177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5" name="Picture 3" descr="\\贾文\贾文\源文件\同步\物理 人教 必修1 新课标\R2-97.TIF"/>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512" r="55390"/>
          <a:stretch>
            <a:fillRect/>
          </a:stretch>
        </p:blipFill>
        <p:spPr bwMode="auto">
          <a:xfrm>
            <a:off x="6167214" y="3357428"/>
            <a:ext cx="2790719" cy="173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descr="\\贾文\贾文\源文件\同步\物理 人教 必修1 新课标\R2-96.TIF"/>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55454" r="2075"/>
          <a:stretch>
            <a:fillRect/>
          </a:stretch>
        </p:blipFill>
        <p:spPr bwMode="auto">
          <a:xfrm>
            <a:off x="9032720" y="1506786"/>
            <a:ext cx="2750010" cy="177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 descr="\\贾文\贾文\源文件\同步\物理 人教 必修1 新课标\R2-97.TIF"/>
          <p:cNvPicPr>
            <a:picLocks noChangeAspect="1" noChangeArrowheads="1"/>
          </p:cNvPicPr>
          <p:nvPr/>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56794"/>
          <a:stretch>
            <a:fillRect/>
          </a:stretch>
        </p:blipFill>
        <p:spPr bwMode="auto">
          <a:xfrm>
            <a:off x="9032720" y="3357428"/>
            <a:ext cx="2797674" cy="173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矩形 24"/>
          <p:cNvSpPr/>
          <p:nvPr/>
        </p:nvSpPr>
        <p:spPr>
          <a:xfrm>
            <a:off x="8671082" y="4936466"/>
            <a:ext cx="723275" cy="523220"/>
          </a:xfrm>
          <a:prstGeom prst="rect">
            <a:avLst/>
          </a:prstGeom>
        </p:spPr>
        <p:txBody>
          <a:bodyPr wrap="none">
            <a:spAutoFit/>
          </a:bodyPr>
          <a:lstStyle/>
          <a:p>
            <a:r>
              <a:rPr lang="zh-CN" altLang="zh-CN" sz="2800" kern="100" dirty="0">
                <a:solidFill>
                  <a:prstClr val="black"/>
                </a:solidFill>
                <a:latin typeface="Times New Roman"/>
                <a:ea typeface="华文细黑"/>
                <a:cs typeface="Times New Roman"/>
              </a:rPr>
              <a:t>图</a:t>
            </a:r>
            <a:r>
              <a:rPr lang="en-US" altLang="zh-CN" sz="2800" kern="100" dirty="0">
                <a:solidFill>
                  <a:prstClr val="black"/>
                </a:solidFill>
                <a:latin typeface="Times New Roman"/>
                <a:ea typeface="华文细黑"/>
                <a:cs typeface="Courier New"/>
              </a:rPr>
              <a:t>1</a:t>
            </a:r>
            <a:endParaRPr lang="zh-CN" altLang="en-US" dirty="0"/>
          </a:p>
        </p:txBody>
      </p:sp>
      <p:sp>
        <p:nvSpPr>
          <p:cNvPr id="17" name="Rectangle 21">
            <a:hlinkClick r:id="rId8"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8" name="Rectangle 21">
            <a:hlinkClick r:id="rId9"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9" name="TextBox 18"/>
          <p:cNvSpPr txBox="1"/>
          <p:nvPr/>
        </p:nvSpPr>
        <p:spPr>
          <a:xfrm>
            <a:off x="7231734" y="4509914"/>
            <a:ext cx="756000" cy="75600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p14="http://schemas.microsoft.com/office/powerpoint/2010/main" val="40480201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4"/>
                                        </p:tgtEl>
                                      </p:cBhvr>
                                    </p:animEffect>
                                    <p:set>
                                      <p:cBhvr>
                                        <p:cTn id="12"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3" restart="whenNotActive" fill="hold" evtFilter="cancelBubble" nodeType="interactiveSeq">
                <p:stCondLst>
                  <p:cond evt="onClick" delay="0">
                    <p:tgtEl>
                      <p:spTgt spid="13"/>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1"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24" grpId="0"/>
      <p:bldP spid="24" grpId="1"/>
      <p:bldP spid="19" grpId="0"/>
      <p:bldP spid="19" grpId="1"/>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9" name="对象 8"/>
          <p:cNvGraphicFramePr>
            <a:graphicFrameLocks noChangeAspect="1"/>
          </p:cNvGraphicFramePr>
          <p:nvPr>
            <p:extLst>
              <p:ext uri="{D42A27DB-BD31-4B8C-83A1-F6EECF244321}">
                <p14:modId xmlns:p14="http://schemas.microsoft.com/office/powerpoint/2010/main" val="2503373462"/>
              </p:ext>
            </p:extLst>
          </p:nvPr>
        </p:nvGraphicFramePr>
        <p:xfrm>
          <a:off x="653078" y="5095792"/>
          <a:ext cx="10718800" cy="1584325"/>
        </p:xfrm>
        <a:graphic>
          <a:graphicData uri="http://schemas.openxmlformats.org/presentationml/2006/ole">
            <mc:AlternateContent xmlns:mc="http://schemas.openxmlformats.org/markup-compatibility/2006">
              <mc:Choice xmlns:v="urn:schemas-microsoft-com:vml" Requires="v">
                <p:oleObj spid="_x0000_s83064" name="文档" r:id="rId3" imgW="10717665" imgH="1591201" progId="Word.Document.12">
                  <p:embed/>
                </p:oleObj>
              </mc:Choice>
              <mc:Fallback>
                <p:oleObj name="文档" r:id="rId3" imgW="10717665" imgH="1591201" progId="Word.Document.12">
                  <p:embed/>
                  <p:pic>
                    <p:nvPicPr>
                      <p:cNvPr id="0" name=""/>
                      <p:cNvPicPr/>
                      <p:nvPr/>
                    </p:nvPicPr>
                    <p:blipFill>
                      <a:blip r:embed="rId4"/>
                      <a:stretch>
                        <a:fillRect/>
                      </a:stretch>
                    </p:blipFill>
                    <p:spPr>
                      <a:xfrm>
                        <a:off x="653078" y="5095792"/>
                        <a:ext cx="10718800" cy="1584325"/>
                      </a:xfrm>
                      <a:prstGeom prst="rect">
                        <a:avLst/>
                      </a:prstGeom>
                    </p:spPr>
                  </p:pic>
                </p:oleObj>
              </mc:Fallback>
            </mc:AlternateContent>
          </a:graphicData>
        </a:graphic>
      </p:graphicFrame>
      <p:sp>
        <p:nvSpPr>
          <p:cNvPr id="17" name="矩形 16"/>
          <p:cNvSpPr/>
          <p:nvPr/>
        </p:nvSpPr>
        <p:spPr>
          <a:xfrm>
            <a:off x="549224" y="199594"/>
            <a:ext cx="11091965" cy="2708410"/>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a:solidFill>
                  <a:srgbClr val="002060"/>
                </a:solidFill>
                <a:latin typeface="Times New Roman"/>
                <a:ea typeface="华文细黑"/>
                <a:cs typeface="Times New Roman"/>
              </a:rPr>
              <a:t>根据题意可知</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67</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19.30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13.43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5.87 cm</a:t>
            </a:r>
            <a:r>
              <a:rPr lang="zh-CN" altLang="zh-CN" sz="2800" kern="100" dirty="0">
                <a:solidFill>
                  <a:srgbClr val="002060"/>
                </a:solidFill>
                <a:latin typeface="Times New Roman"/>
                <a:ea typeface="华文细黑"/>
                <a:cs typeface="Times New Roman"/>
              </a:rPr>
              <a:t>，</a:t>
            </a:r>
            <a:endParaRPr lang="zh-CN" altLang="zh-CN" sz="1050" kern="100" dirty="0">
              <a:latin typeface="宋体"/>
              <a:cs typeface="Courier New"/>
            </a:endParaRPr>
          </a:p>
          <a:p>
            <a:pPr algn="just">
              <a:lnSpc>
                <a:spcPct val="150000"/>
              </a:lnSpc>
              <a:spcAft>
                <a:spcPts val="0"/>
              </a:spcAft>
              <a:tabLst>
                <a:tab pos="2700655" algn="l"/>
              </a:tabLst>
            </a:pP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78</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26.39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19.30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7.09 cm</a:t>
            </a:r>
            <a:endParaRPr lang="zh-CN" altLang="zh-CN" sz="1050" kern="100" dirty="0">
              <a:latin typeface="宋体"/>
              <a:cs typeface="Courier New"/>
            </a:endParaRPr>
          </a:p>
          <a:p>
            <a:pPr algn="just">
              <a:lnSpc>
                <a:spcPct val="150000"/>
              </a:lnSpc>
              <a:spcAft>
                <a:spcPts val="0"/>
              </a:spcAft>
              <a:tabLst>
                <a:tab pos="2700655" algn="l"/>
              </a:tabLst>
            </a:pP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89</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34.48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26.39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8.09 cm</a:t>
            </a:r>
            <a:endParaRPr lang="zh-CN" altLang="zh-CN" sz="1050" kern="100" dirty="0">
              <a:latin typeface="宋体"/>
              <a:cs typeface="Courier New"/>
            </a:endParaRPr>
          </a:p>
          <a:p>
            <a:pPr algn="just">
              <a:lnSpc>
                <a:spcPct val="150000"/>
              </a:lnSpc>
              <a:spcAft>
                <a:spcPts val="0"/>
              </a:spcAft>
              <a:tabLst>
                <a:tab pos="2700655" algn="l"/>
              </a:tabLst>
            </a:pP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90</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43.67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34.48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9.19 </a:t>
            </a:r>
            <a:r>
              <a:rPr lang="en-US" altLang="zh-CN" sz="2800" kern="100" dirty="0" smtClean="0">
                <a:solidFill>
                  <a:srgbClr val="002060"/>
                </a:solidFill>
                <a:latin typeface="Times New Roman"/>
                <a:ea typeface="华文细黑"/>
                <a:cs typeface="Courier New"/>
              </a:rPr>
              <a:t>cm</a:t>
            </a:r>
            <a:endParaRPr lang="en-US" altLang="zh-CN" sz="1050" kern="100" dirty="0" smtClean="0">
              <a:latin typeface="宋体"/>
              <a:cs typeface="Courier New"/>
            </a:endParaRPr>
          </a:p>
        </p:txBody>
      </p:sp>
      <p:sp>
        <p:nvSpPr>
          <p:cNvPr id="18" name="Rectangle 21">
            <a:hlinkClick r:id="rId5"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2" name="Rectangle 21">
            <a:hlinkClick r:id="rId6"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3" name="Rectangle 21">
            <a:hlinkClick r:id="rId7"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24" name="Rectangle 21">
            <a:hlinkClick r:id="rId8"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4</a:t>
            </a:r>
          </a:p>
        </p:txBody>
      </p:sp>
      <p:graphicFrame>
        <p:nvGraphicFramePr>
          <p:cNvPr id="2" name="对象 1"/>
          <p:cNvGraphicFramePr>
            <a:graphicFrameLocks noChangeAspect="1"/>
          </p:cNvGraphicFramePr>
          <p:nvPr>
            <p:extLst>
              <p:ext uri="{D42A27DB-BD31-4B8C-83A1-F6EECF244321}">
                <p14:modId xmlns:p14="http://schemas.microsoft.com/office/powerpoint/2010/main" val="242497853"/>
              </p:ext>
            </p:extLst>
          </p:nvPr>
        </p:nvGraphicFramePr>
        <p:xfrm>
          <a:off x="653078" y="2966546"/>
          <a:ext cx="10718800" cy="1563688"/>
        </p:xfrm>
        <a:graphic>
          <a:graphicData uri="http://schemas.openxmlformats.org/presentationml/2006/ole">
            <mc:AlternateContent xmlns:mc="http://schemas.openxmlformats.org/markup-compatibility/2006">
              <mc:Choice xmlns:v="urn:schemas-microsoft-com:vml" Requires="v">
                <p:oleObj spid="_x0000_s83065" name="文档" r:id="rId9" imgW="10717665" imgH="1563848" progId="Word.Document.12">
                  <p:embed/>
                </p:oleObj>
              </mc:Choice>
              <mc:Fallback>
                <p:oleObj name="文档" r:id="rId9" imgW="10717665" imgH="1563848" progId="Word.Document.12">
                  <p:embed/>
                  <p:pic>
                    <p:nvPicPr>
                      <p:cNvPr id="0" name=""/>
                      <p:cNvPicPr/>
                      <p:nvPr/>
                    </p:nvPicPr>
                    <p:blipFill>
                      <a:blip r:embed="rId10"/>
                      <a:stretch>
                        <a:fillRect/>
                      </a:stretch>
                    </p:blipFill>
                    <p:spPr>
                      <a:xfrm>
                        <a:off x="653078" y="2966546"/>
                        <a:ext cx="10718800" cy="1563688"/>
                      </a:xfrm>
                      <a:prstGeom prst="rect">
                        <a:avLst/>
                      </a:prstGeom>
                    </p:spPr>
                  </p:pic>
                </p:oleObj>
              </mc:Fallback>
            </mc:AlternateContent>
          </a:graphicData>
        </a:graphic>
      </p:graphicFrame>
      <p:sp>
        <p:nvSpPr>
          <p:cNvPr id="8" name="矩形 7"/>
          <p:cNvSpPr/>
          <p:nvPr/>
        </p:nvSpPr>
        <p:spPr>
          <a:xfrm>
            <a:off x="549224" y="4243090"/>
            <a:ext cx="11091965" cy="687600"/>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kern="100" dirty="0">
                <a:solidFill>
                  <a:srgbClr val="002060"/>
                </a:solidFill>
                <a:latin typeface="Times New Roman"/>
                <a:ea typeface="华文细黑"/>
                <a:cs typeface="Times New Roman"/>
              </a:rPr>
              <a:t>第</a:t>
            </a:r>
            <a:r>
              <a:rPr lang="en-US" altLang="zh-CN" sz="2800" kern="100" dirty="0">
                <a:solidFill>
                  <a:srgbClr val="002060"/>
                </a:solidFill>
                <a:latin typeface="Times New Roman"/>
                <a:ea typeface="华文细黑"/>
                <a:cs typeface="Courier New"/>
              </a:rPr>
              <a:t>7</a:t>
            </a:r>
            <a:r>
              <a:rPr lang="zh-CN" altLang="zh-CN" sz="2800" kern="100" dirty="0">
                <a:solidFill>
                  <a:srgbClr val="002060"/>
                </a:solidFill>
                <a:latin typeface="Times New Roman"/>
                <a:ea typeface="华文细黑"/>
                <a:cs typeface="Times New Roman"/>
              </a:rPr>
              <a:t>个水滴的速度为：</a:t>
            </a:r>
            <a:endParaRPr lang="zh-CN" altLang="zh-CN" sz="1050" kern="100" dirty="0">
              <a:effectLst/>
              <a:latin typeface="宋体"/>
              <a:cs typeface="Courier New"/>
            </a:endParaRPr>
          </a:p>
        </p:txBody>
      </p:sp>
      <p:sp>
        <p:nvSpPr>
          <p:cNvPr id="10" name="Rectangle 21">
            <a:hlinkClick r:id="rId11"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1" name="Rectangle 21">
            <a:hlinkClick r:id="rId12"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6</a:t>
            </a:r>
          </a:p>
        </p:txBody>
      </p:sp>
    </p:spTree>
    <p:extLst>
      <p:ext uri="{BB962C8B-B14F-4D97-AF65-F5344CB8AC3E}">
        <p14:creationId xmlns:p14="http://schemas.microsoft.com/office/powerpoint/2010/main" val="10845047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blinds(horizontal)">
                                      <p:cBhvr>
                                        <p:cTn id="7" dur="750"/>
                                        <p:tgtEl>
                                          <p:spTgt spid="17">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Effect transition="in" filter="blinds(horizontal)">
                                      <p:cBhvr>
                                        <p:cTn id="11" dur="750"/>
                                        <p:tgtEl>
                                          <p:spTgt spid="17">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animEffect transition="in" filter="blinds(horizontal)">
                                      <p:cBhvr>
                                        <p:cTn id="15" dur="750"/>
                                        <p:tgtEl>
                                          <p:spTgt spid="17">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animEffect transition="in" filter="blinds(horizontal)">
                                      <p:cBhvr>
                                        <p:cTn id="19" dur="750"/>
                                        <p:tgtEl>
                                          <p:spTgt spid="17">
                                            <p:txEl>
                                              <p:pRg st="3" end="3"/>
                                            </p:txEl>
                                          </p:spTgt>
                                        </p:tgtEl>
                                      </p:cBhvr>
                                    </p:animEffect>
                                  </p:childTnLst>
                                </p:cTn>
                              </p:par>
                            </p:childTnLst>
                          </p:cTn>
                        </p:par>
                        <p:par>
                          <p:cTn id="20" fill="hold">
                            <p:stCondLst>
                              <p:cond delay="3000"/>
                            </p:stCondLst>
                            <p:childTnLst>
                              <p:par>
                                <p:cTn id="21" presetID="3" presetClass="entr" presetSubtype="1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linds(horizontal)">
                                      <p:cBhvr>
                                        <p:cTn id="23" dur="750"/>
                                        <p:tgtEl>
                                          <p:spTgt spid="2"/>
                                        </p:tgtEl>
                                      </p:cBhvr>
                                    </p:animEffect>
                                  </p:childTnLst>
                                </p:cTn>
                              </p:par>
                            </p:childTnLst>
                          </p:cTn>
                        </p:par>
                        <p:par>
                          <p:cTn id="24" fill="hold">
                            <p:stCondLst>
                              <p:cond delay="3750"/>
                            </p:stCondLst>
                            <p:childTnLst>
                              <p:par>
                                <p:cTn id="25" presetID="3" presetClass="entr" presetSubtype="10" fill="hold" nodeType="after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blinds(horizontal)">
                                      <p:cBhvr>
                                        <p:cTn id="27" dur="750"/>
                                        <p:tgtEl>
                                          <p:spTgt spid="8">
                                            <p:txEl>
                                              <p:pRg st="0" end="0"/>
                                            </p:txEl>
                                          </p:spTgt>
                                        </p:tgtEl>
                                      </p:cBhvr>
                                    </p:animEffect>
                                  </p:childTnLst>
                                </p:cTn>
                              </p:par>
                            </p:childTnLst>
                          </p:cTn>
                        </p:par>
                        <p:par>
                          <p:cTn id="28" fill="hold">
                            <p:stCondLst>
                              <p:cond delay="4500"/>
                            </p:stCondLst>
                            <p:childTnLst>
                              <p:par>
                                <p:cTn id="29" presetID="3" presetClass="entr" presetSubtype="1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linds(horizontal)">
                                      <p:cBhvr>
                                        <p:cTn id="31"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Picture 2" descr="C:\Users\Administrator\Desktop\用！！！\风景图片\新图！\3运动会\u=3203972326,1412425975&amp;fm=214&amp;gp=0.jpg"/>
          <p:cNvPicPr>
            <a:picLocks noChangeAspect="1" noChangeArrowheads="1"/>
          </p:cNvPicPr>
          <p:nvPr/>
        </p:nvPicPr>
        <p:blipFill rotWithShape="1">
          <a:blip r:embed="rId2">
            <a:extLst>
              <a:ext uri="{28A0092B-C50C-407E-A947-70E740481C1C}">
                <a14:useLocalDpi xmlns:a14="http://schemas.microsoft.com/office/drawing/2010/main" val="0"/>
              </a:ext>
            </a:extLst>
          </a:blip>
          <a:srcRect t="4874" b="12893"/>
          <a:stretch/>
        </p:blipFill>
        <p:spPr bwMode="auto">
          <a:xfrm>
            <a:off x="406" y="0"/>
            <a:ext cx="12189600" cy="6859588"/>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组合 15"/>
          <p:cNvGrpSpPr/>
          <p:nvPr/>
        </p:nvGrpSpPr>
        <p:grpSpPr>
          <a:xfrm>
            <a:off x="-986" y="3707638"/>
            <a:ext cx="12192000" cy="1375395"/>
            <a:chOff x="-1524000" y="2705990"/>
            <a:chExt cx="12192000" cy="1375395"/>
          </a:xfrm>
        </p:grpSpPr>
        <p:sp>
          <p:nvSpPr>
            <p:cNvPr id="17" name="矩形 16"/>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0" name="Picture 2" descr="C:\Users\Administrator\Desktop\5555555555.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7414" y="3677149"/>
            <a:ext cx="1152525" cy="1444625"/>
          </a:xfrm>
          <a:prstGeom prst="rect">
            <a:avLst/>
          </a:prstGeom>
          <a:noFill/>
          <a:extLst>
            <a:ext uri="{909E8E84-426E-40DD-AFC4-6F175D3DCCD1}">
              <a14:hiddenFill xmlns:a14="http://schemas.microsoft.com/office/drawing/2010/main">
                <a:solidFill>
                  <a:srgbClr val="FFFFFF"/>
                </a:solidFill>
              </a14:hiddenFill>
            </a:ext>
          </a:extLst>
        </p:spPr>
      </p:pic>
      <p:sp>
        <p:nvSpPr>
          <p:cNvPr id="21" name="矩形 20"/>
          <p:cNvSpPr/>
          <p:nvPr/>
        </p:nvSpPr>
        <p:spPr>
          <a:xfrm>
            <a:off x="4218742" y="3749194"/>
            <a:ext cx="4648455" cy="769409"/>
          </a:xfrm>
          <a:prstGeom prst="rect">
            <a:avLst/>
          </a:prstGeom>
        </p:spPr>
        <p:txBody>
          <a:bodyPr wrap="square" lIns="91410" tIns="45704" rIns="91410" bIns="45704">
            <a:spAutoFit/>
          </a:bodyPr>
          <a:lstStyle/>
          <a:p>
            <a:pPr algn="ctr">
              <a:defRPr/>
            </a:pPr>
            <a:r>
              <a:rPr lang="zh-CN" altLang="en-US" sz="4400" b="1" dirty="0">
                <a:solidFill>
                  <a:srgbClr val="0000FF"/>
                </a:solidFill>
                <a:latin typeface="微软雅黑" pitchFamily="34" charset="-122"/>
                <a:ea typeface="微软雅黑" pitchFamily="34" charset="-122"/>
                <a:cs typeface="+mj-cs"/>
              </a:rPr>
              <a:t>本课结束</a:t>
            </a:r>
          </a:p>
        </p:txBody>
      </p:sp>
      <p:sp>
        <p:nvSpPr>
          <p:cNvPr id="22" name="标题 1"/>
          <p:cNvSpPr txBox="1">
            <a:spLocks/>
          </p:cNvSpPr>
          <p:nvPr/>
        </p:nvSpPr>
        <p:spPr>
          <a:xfrm>
            <a:off x="3122969" y="4253620"/>
            <a:ext cx="6840000" cy="913055"/>
          </a:xfrm>
          <a:prstGeom prst="rect">
            <a:avLst/>
          </a:prstGeom>
        </p:spPr>
        <p:txBody>
          <a:bodyPr vert="horz" lIns="91412" tIns="45707" rIns="91412" bIns="45707"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2400" b="1" dirty="0" smtClean="0">
                <a:solidFill>
                  <a:srgbClr val="0000FF"/>
                </a:solidFill>
                <a:latin typeface="微软雅黑" pitchFamily="34" charset="-122"/>
                <a:ea typeface="微软雅黑" pitchFamily="34" charset="-122"/>
              </a:rPr>
              <a:t>更多精彩内容请登录：</a:t>
            </a:r>
            <a:r>
              <a:rPr lang="en-US" altLang="zh-CN" sz="2700" b="1" dirty="0" err="1" smtClean="0">
                <a:solidFill>
                  <a:srgbClr val="0000FF"/>
                </a:solidFill>
                <a:latin typeface="微软雅黑" pitchFamily="34" charset="-122"/>
                <a:ea typeface="微软雅黑" pitchFamily="34" charset="-122"/>
              </a:rPr>
              <a:t>www.91taoke.com</a:t>
            </a:r>
            <a:endParaRPr lang="zh-CN" altLang="en-US" sz="2700" b="1" dirty="0">
              <a:solidFill>
                <a:srgbClr val="0000FF"/>
              </a:solidFill>
              <a:latin typeface="微软雅黑" pitchFamily="34" charset="-122"/>
              <a:ea typeface="微软雅黑"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down)">
                                      <p:cBhvr>
                                        <p:cTn id="7" dur="435">
                                          <p:stCondLst>
                                            <p:cond delay="0"/>
                                          </p:stCondLst>
                                        </p:cTn>
                                        <p:tgtEl>
                                          <p:spTgt spid="22"/>
                                        </p:tgtEl>
                                      </p:cBhvr>
                                    </p:animEffect>
                                    <p:anim calcmode="lin" valueType="num">
                                      <p:cBhvr>
                                        <p:cTn id="8" dur="1367"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22"/>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22"/>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22"/>
                                        </p:tgtEl>
                                        <p:attrNameLst>
                                          <p:attrName>ppt_y</p:attrName>
                                        </p:attrNameLst>
                                      </p:cBhvr>
                                      <p:tavLst>
                                        <p:tav tm="0" fmla="#ppt_y-sin(pi*$)/81">
                                          <p:val>
                                            <p:fltVal val="0"/>
                                          </p:val>
                                        </p:tav>
                                        <p:tav tm="100000">
                                          <p:val>
                                            <p:fltVal val="1"/>
                                          </p:val>
                                        </p:tav>
                                      </p:tavLst>
                                    </p:anim>
                                    <p:animScale>
                                      <p:cBhvr>
                                        <p:cTn id="13" dur="20">
                                          <p:stCondLst>
                                            <p:cond delay="487"/>
                                          </p:stCondLst>
                                        </p:cTn>
                                        <p:tgtEl>
                                          <p:spTgt spid="22"/>
                                        </p:tgtEl>
                                      </p:cBhvr>
                                      <p:to x="100000" y="60000"/>
                                    </p:animScale>
                                    <p:animScale>
                                      <p:cBhvr>
                                        <p:cTn id="14" dur="124" decel="50000">
                                          <p:stCondLst>
                                            <p:cond delay="507"/>
                                          </p:stCondLst>
                                        </p:cTn>
                                        <p:tgtEl>
                                          <p:spTgt spid="22"/>
                                        </p:tgtEl>
                                      </p:cBhvr>
                                      <p:to x="100000" y="100000"/>
                                    </p:animScale>
                                    <p:animScale>
                                      <p:cBhvr>
                                        <p:cTn id="15" dur="20">
                                          <p:stCondLst>
                                            <p:cond delay="984"/>
                                          </p:stCondLst>
                                        </p:cTn>
                                        <p:tgtEl>
                                          <p:spTgt spid="22"/>
                                        </p:tgtEl>
                                      </p:cBhvr>
                                      <p:to x="100000" y="80000"/>
                                    </p:animScale>
                                    <p:animScale>
                                      <p:cBhvr>
                                        <p:cTn id="16" dur="124" decel="50000">
                                          <p:stCondLst>
                                            <p:cond delay="1004"/>
                                          </p:stCondLst>
                                        </p:cTn>
                                        <p:tgtEl>
                                          <p:spTgt spid="22"/>
                                        </p:tgtEl>
                                      </p:cBhvr>
                                      <p:to x="100000" y="100000"/>
                                    </p:animScale>
                                    <p:animScale>
                                      <p:cBhvr>
                                        <p:cTn id="17" dur="20">
                                          <p:stCondLst>
                                            <p:cond delay="1231"/>
                                          </p:stCondLst>
                                        </p:cTn>
                                        <p:tgtEl>
                                          <p:spTgt spid="22"/>
                                        </p:tgtEl>
                                      </p:cBhvr>
                                      <p:to x="100000" y="90000"/>
                                    </p:animScale>
                                    <p:animScale>
                                      <p:cBhvr>
                                        <p:cTn id="18" dur="124" decel="50000">
                                          <p:stCondLst>
                                            <p:cond delay="1251"/>
                                          </p:stCondLst>
                                        </p:cTn>
                                        <p:tgtEl>
                                          <p:spTgt spid="22"/>
                                        </p:tgtEl>
                                      </p:cBhvr>
                                      <p:to x="100000" y="100000"/>
                                    </p:animScale>
                                    <p:animScale>
                                      <p:cBhvr>
                                        <p:cTn id="19" dur="20">
                                          <p:stCondLst>
                                            <p:cond delay="1356"/>
                                          </p:stCondLst>
                                        </p:cTn>
                                        <p:tgtEl>
                                          <p:spTgt spid="22"/>
                                        </p:tgtEl>
                                      </p:cBhvr>
                                      <p:to x="100000" y="95000"/>
                                    </p:animScale>
                                    <p:animScale>
                                      <p:cBhvr>
                                        <p:cTn id="20" dur="124" decel="50000">
                                          <p:stCondLst>
                                            <p:cond delay="1376"/>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1</a:t>
            </a:r>
          </a:p>
        </p:txBody>
      </p:sp>
      <p:sp>
        <p:nvSpPr>
          <p:cNvPr id="11"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14"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15"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sp>
        <p:nvSpPr>
          <p:cNvPr id="12" name="矩形 11"/>
          <p:cNvSpPr/>
          <p:nvPr/>
        </p:nvSpPr>
        <p:spPr>
          <a:xfrm>
            <a:off x="334808" y="772145"/>
            <a:ext cx="11468722" cy="687600"/>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打</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纸带时，物体的加速度大小是</a:t>
            </a:r>
            <a:r>
              <a:rPr lang="en-US" altLang="zh-CN" sz="2800" u="sng" kern="100" dirty="0">
                <a:latin typeface="Times New Roman"/>
                <a:ea typeface="华文细黑"/>
                <a:cs typeface="Courier New"/>
              </a:rPr>
              <a:t>        </a:t>
            </a:r>
            <a:r>
              <a:rPr lang="en-US" altLang="zh-CN" sz="2800" kern="100" dirty="0">
                <a:latin typeface="Times New Roman"/>
                <a:ea typeface="华文细黑"/>
                <a:cs typeface="Courier New"/>
              </a:rPr>
              <a:t> m/s</a:t>
            </a:r>
            <a:r>
              <a:rPr lang="en-US" altLang="zh-CN" sz="2800" kern="100" baseline="30000" dirty="0">
                <a:latin typeface="Times New Roman"/>
                <a:ea typeface="华文细黑"/>
                <a:cs typeface="Courier New"/>
              </a:rPr>
              <a:t>2</a:t>
            </a:r>
            <a:r>
              <a:rPr lang="en-US" altLang="zh-CN" sz="2800" kern="100" dirty="0">
                <a:latin typeface="Times New Roman"/>
                <a:ea typeface="华文细黑"/>
                <a:cs typeface="Courier New"/>
              </a:rPr>
              <a:t>.</a:t>
            </a:r>
            <a:endParaRPr lang="zh-CN" altLang="zh-CN" sz="1050" kern="100" dirty="0">
              <a:effectLst/>
              <a:latin typeface="宋体"/>
              <a:cs typeface="Courier New"/>
            </a:endParaRPr>
          </a:p>
        </p:txBody>
      </p:sp>
      <p:sp>
        <p:nvSpPr>
          <p:cNvPr id="13" name="TextBox 1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16" name="TextBox 15"/>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pic>
        <p:nvPicPr>
          <p:cNvPr id="69634" name="Picture 2" descr="\\贾文\贾文\源文件\同步\物理 人教 必修1 新课标\R2-96.TIF"/>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829" r="55377"/>
          <a:stretch>
            <a:fillRect/>
          </a:stretch>
        </p:blipFill>
        <p:spPr bwMode="auto">
          <a:xfrm>
            <a:off x="422483" y="1732664"/>
            <a:ext cx="2770996" cy="177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35" name="Picture 3" descr="\\贾文\贾文\源文件\同步\物理 人教 必修1 新课标\R2-97.TIF"/>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512" r="55390"/>
          <a:stretch>
            <a:fillRect/>
          </a:stretch>
        </p:blipFill>
        <p:spPr bwMode="auto">
          <a:xfrm>
            <a:off x="6167214" y="1732664"/>
            <a:ext cx="2790719" cy="173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descr="\\贾文\贾文\源文件\同步\物理 人教 必修1 新课标\R2-96.TIF"/>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55454" r="2075"/>
          <a:stretch>
            <a:fillRect/>
          </a:stretch>
        </p:blipFill>
        <p:spPr bwMode="auto">
          <a:xfrm>
            <a:off x="3287989" y="1732664"/>
            <a:ext cx="2750010" cy="1775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 descr="\\贾文\贾文\源文件\同步\物理 人教 必修1 新课标\R2-97.TIF"/>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56794"/>
          <a:stretch>
            <a:fillRect/>
          </a:stretch>
        </p:blipFill>
        <p:spPr bwMode="auto">
          <a:xfrm>
            <a:off x="9032720" y="1732664"/>
            <a:ext cx="2797674" cy="1730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6105366" y="908471"/>
            <a:ext cx="633507" cy="523220"/>
          </a:xfrm>
          <a:prstGeom prst="rect">
            <a:avLst/>
          </a:prstGeom>
        </p:spPr>
        <p:txBody>
          <a:bodyPr wrap="none">
            <a:spAutoFit/>
          </a:bodyPr>
          <a:lstStyle/>
          <a:p>
            <a:r>
              <a:rPr lang="en-US" altLang="zh-CN" sz="2800" kern="100" dirty="0">
                <a:solidFill>
                  <a:srgbClr val="C00000"/>
                </a:solidFill>
                <a:latin typeface="Times New Roman"/>
                <a:ea typeface="华文细黑"/>
              </a:rPr>
              <a:t>0.6</a:t>
            </a:r>
            <a:endParaRPr lang="zh-CN" altLang="en-US" sz="2800" kern="100" dirty="0">
              <a:solidFill>
                <a:srgbClr val="C00000"/>
              </a:solidFill>
              <a:latin typeface="Times New Roman"/>
              <a:ea typeface="华文细黑"/>
            </a:endParaRPr>
          </a:p>
        </p:txBody>
      </p:sp>
      <p:graphicFrame>
        <p:nvGraphicFramePr>
          <p:cNvPr id="2" name="对象 1"/>
          <p:cNvGraphicFramePr>
            <a:graphicFrameLocks noChangeAspect="1"/>
          </p:cNvGraphicFramePr>
          <p:nvPr>
            <p:extLst>
              <p:ext uri="{D42A27DB-BD31-4B8C-83A1-F6EECF244321}">
                <p14:modId xmlns:p14="http://schemas.microsoft.com/office/powerpoint/2010/main" val="1978695805"/>
              </p:ext>
            </p:extLst>
          </p:nvPr>
        </p:nvGraphicFramePr>
        <p:xfrm>
          <a:off x="426894" y="3789834"/>
          <a:ext cx="11388725" cy="1433513"/>
        </p:xfrm>
        <a:graphic>
          <a:graphicData uri="http://schemas.openxmlformats.org/presentationml/2006/ole">
            <mc:AlternateContent xmlns:mc="http://schemas.openxmlformats.org/markup-compatibility/2006">
              <mc:Choice xmlns:v="urn:schemas-microsoft-com:vml" Requires="v">
                <p:oleObj spid="_x0000_s70997" name="文档" r:id="rId9" imgW="11388193" imgH="1431757" progId="Word.Document.12">
                  <p:embed/>
                </p:oleObj>
              </mc:Choice>
              <mc:Fallback>
                <p:oleObj name="文档" r:id="rId9" imgW="11388193" imgH="1431757" progId="Word.Document.12">
                  <p:embed/>
                  <p:pic>
                    <p:nvPicPr>
                      <p:cNvPr id="0" name=""/>
                      <p:cNvPicPr/>
                      <p:nvPr/>
                    </p:nvPicPr>
                    <p:blipFill>
                      <a:blip r:embed="rId10"/>
                      <a:stretch>
                        <a:fillRect/>
                      </a:stretch>
                    </p:blipFill>
                    <p:spPr>
                      <a:xfrm>
                        <a:off x="426894" y="3789834"/>
                        <a:ext cx="11388725" cy="1433513"/>
                      </a:xfrm>
                      <a:prstGeom prst="rect">
                        <a:avLst/>
                      </a:prstGeom>
                    </p:spPr>
                  </p:pic>
                </p:oleObj>
              </mc:Fallback>
            </mc:AlternateContent>
          </a:graphicData>
        </a:graphic>
      </p:graphicFrame>
      <p:sp>
        <p:nvSpPr>
          <p:cNvPr id="17" name="Rectangle 21">
            <a:hlinkClick r:id="rId11"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8" name="Rectangle 21">
            <a:hlinkClick r:id="rId12"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39531684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13" restart="whenNotActive" fill="hold" evtFilter="cancelBubble" nodeType="interactiveSeq">
                <p:stCondLst>
                  <p:cond evt="onClick" delay="0">
                    <p:tgtEl>
                      <p:spTgt spid="16"/>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矩形 18"/>
          <p:cNvSpPr/>
          <p:nvPr/>
        </p:nvSpPr>
        <p:spPr>
          <a:xfrm>
            <a:off x="406574" y="5264215"/>
            <a:ext cx="11299010" cy="1329571"/>
          </a:xfrm>
          <a:prstGeom prst="rect">
            <a:avLst/>
          </a:prstGeom>
        </p:spPr>
        <p:txBody>
          <a:bodyPr wrap="square" lIns="121898" tIns="60948" rIns="121898" bIns="60948">
            <a:spAutoFit/>
          </a:bodyPr>
          <a:lstStyle/>
          <a:p>
            <a:pPr algn="just">
              <a:lnSpc>
                <a:spcPct val="140000"/>
              </a:lnSpc>
              <a:spcAft>
                <a:spcPts val="0"/>
              </a:spcAft>
              <a:tabLst>
                <a:tab pos="2700655"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在计数点</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所代表的时刻，纸带运动的瞬时速度为</a:t>
            </a:r>
            <a:r>
              <a:rPr lang="en-US" altLang="zh-CN" sz="2800" i="1" kern="100" dirty="0">
                <a:latin typeface="Book Antiqua"/>
                <a:ea typeface="华文细黑"/>
                <a:cs typeface="Times New Roman"/>
              </a:rPr>
              <a:t>v</a:t>
            </a:r>
            <a:r>
              <a:rPr lang="en-US" altLang="zh-CN" sz="2800" kern="100" baseline="-25000" dirty="0">
                <a:latin typeface="Times New Roman"/>
                <a:ea typeface="华文细黑"/>
                <a:cs typeface="Courier New"/>
              </a:rPr>
              <a:t>1</a:t>
            </a:r>
            <a:r>
              <a:rPr lang="zh-CN" altLang="zh-CN" sz="2800" kern="100" dirty="0">
                <a:latin typeface="Times New Roman"/>
                <a:ea typeface="华文细黑"/>
                <a:cs typeface="Times New Roman"/>
              </a:rPr>
              <a:t>＝</a:t>
            </a:r>
            <a:r>
              <a:rPr lang="en-US" altLang="zh-CN" sz="2800" u="sng" kern="100" dirty="0">
                <a:latin typeface="Times New Roman"/>
                <a:ea typeface="华文细黑"/>
                <a:cs typeface="Courier New"/>
              </a:rPr>
              <a:t>        </a:t>
            </a:r>
            <a:r>
              <a:rPr lang="en-US" altLang="zh-CN" sz="2800" kern="100" dirty="0">
                <a:latin typeface="Times New Roman"/>
                <a:ea typeface="华文细黑"/>
                <a:cs typeface="Courier New"/>
              </a:rPr>
              <a:t>m/s</a:t>
            </a:r>
            <a:r>
              <a:rPr lang="zh-CN" altLang="zh-CN" sz="2800" kern="100" dirty="0">
                <a:latin typeface="Times New Roman"/>
                <a:ea typeface="华文细黑"/>
                <a:cs typeface="Times New Roman"/>
              </a:rPr>
              <a:t>，物体的加速度</a:t>
            </a:r>
            <a:r>
              <a:rPr lang="en-US" altLang="zh-CN" sz="2800" i="1" kern="100" dirty="0">
                <a:latin typeface="Times New Roman"/>
                <a:ea typeface="华文细黑"/>
                <a:cs typeface="Courier New"/>
              </a:rPr>
              <a:t>a</a:t>
            </a:r>
            <a:r>
              <a:rPr lang="zh-CN" altLang="zh-CN" sz="2800" kern="100" dirty="0">
                <a:latin typeface="Times New Roman"/>
                <a:ea typeface="华文细黑"/>
                <a:cs typeface="Times New Roman"/>
              </a:rPr>
              <a:t>＝</a:t>
            </a:r>
            <a:r>
              <a:rPr lang="en-US" altLang="zh-CN" sz="2800" u="sng" kern="100" dirty="0">
                <a:latin typeface="Times New Roman"/>
                <a:ea typeface="华文细黑"/>
                <a:cs typeface="Courier New"/>
              </a:rPr>
              <a:t>     </a:t>
            </a:r>
            <a:r>
              <a:rPr lang="en-US" altLang="zh-CN" sz="2800" u="sng" kern="100" dirty="0" smtClean="0">
                <a:latin typeface="Times New Roman"/>
                <a:ea typeface="华文细黑"/>
                <a:cs typeface="Courier New"/>
              </a:rPr>
              <a:t>     </a:t>
            </a:r>
            <a:r>
              <a:rPr lang="en-US" altLang="zh-CN" sz="2800" kern="100" dirty="0">
                <a:latin typeface="Times New Roman"/>
                <a:ea typeface="华文细黑"/>
                <a:cs typeface="Courier New"/>
              </a:rPr>
              <a:t>m/s</a:t>
            </a:r>
            <a:r>
              <a:rPr lang="en-US" altLang="zh-CN" sz="2800" kern="100" baseline="30000" dirty="0">
                <a:latin typeface="Times New Roman"/>
                <a:ea typeface="华文细黑"/>
                <a:cs typeface="Courier New"/>
              </a:rPr>
              <a:t>2</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两空均保留两位有效数字</a:t>
            </a:r>
            <a:r>
              <a:rPr lang="en-US" altLang="zh-CN" sz="2800" kern="100" dirty="0">
                <a:latin typeface="Times New Roman"/>
                <a:ea typeface="华文细黑"/>
                <a:cs typeface="Courier New"/>
              </a:rPr>
              <a:t>)</a:t>
            </a:r>
            <a:endParaRPr lang="zh-CN" altLang="zh-CN" sz="1050" kern="100" dirty="0">
              <a:effectLst/>
              <a:latin typeface="宋体"/>
              <a:cs typeface="Courier New"/>
            </a:endParaRPr>
          </a:p>
        </p:txBody>
      </p:sp>
      <p:sp>
        <p:nvSpPr>
          <p:cNvPr id="20" name="矩形 19"/>
          <p:cNvSpPr/>
          <p:nvPr/>
        </p:nvSpPr>
        <p:spPr>
          <a:xfrm>
            <a:off x="406574" y="-36750"/>
            <a:ext cx="11299010" cy="3671494"/>
          </a:xfrm>
          <a:prstGeom prst="rect">
            <a:avLst/>
          </a:prstGeom>
        </p:spPr>
        <p:txBody>
          <a:bodyPr wrap="square" lIns="121898" tIns="60948" rIns="121898" bIns="60948">
            <a:spAutoFit/>
          </a:bodyPr>
          <a:lstStyle/>
          <a:p>
            <a:pPr algn="just">
              <a:lnSpc>
                <a:spcPct val="140000"/>
              </a:lnSpc>
              <a:spcAft>
                <a:spcPts val="0"/>
              </a:spcAft>
              <a:tabLst>
                <a:tab pos="2700655"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打点计时器是高中物理中重要的实验仪器，是高中物理实验中常用的，请回答下面的问题：</a:t>
            </a:r>
            <a:endParaRPr lang="zh-CN" altLang="zh-CN" sz="1050" kern="100" dirty="0">
              <a:latin typeface="宋体"/>
              <a:cs typeface="Courier New"/>
            </a:endParaRPr>
          </a:p>
          <a:p>
            <a:pPr algn="just">
              <a:lnSpc>
                <a:spcPct val="140000"/>
              </a:lnSpc>
              <a:spcAft>
                <a:spcPts val="0"/>
              </a:spcAft>
              <a:tabLst>
                <a:tab pos="2700655" algn="l"/>
              </a:tabLst>
            </a:pPr>
            <a:r>
              <a:rPr lang="zh-CN" altLang="zh-CN" sz="2800" kern="100" dirty="0">
                <a:latin typeface="Times New Roman"/>
                <a:ea typeface="华文细黑"/>
                <a:cs typeface="Times New Roman"/>
              </a:rPr>
              <a:t>在某次实验中，物体拖动纸带做匀加速直线运动，打点计时器所用的电源频率为</a:t>
            </a:r>
            <a:r>
              <a:rPr lang="en-US" altLang="zh-CN" sz="2800" kern="100" dirty="0">
                <a:latin typeface="Times New Roman"/>
                <a:ea typeface="华文细黑"/>
                <a:cs typeface="Courier New"/>
              </a:rPr>
              <a:t>50 Hz</a:t>
            </a:r>
            <a:r>
              <a:rPr lang="zh-CN" altLang="zh-CN" sz="2800" kern="100" dirty="0">
                <a:latin typeface="Times New Roman"/>
                <a:ea typeface="华文细黑"/>
                <a:cs typeface="Times New Roman"/>
              </a:rPr>
              <a:t>，实验得到的一条纸带</a:t>
            </a:r>
            <a:r>
              <a:rPr lang="zh-CN" altLang="zh-CN" sz="2800" kern="100" dirty="0" smtClean="0">
                <a:latin typeface="Times New Roman"/>
                <a:ea typeface="华文细黑"/>
                <a:cs typeface="Times New Roman"/>
              </a:rPr>
              <a:t>如图</a:t>
            </a:r>
            <a:r>
              <a:rPr lang="en-US" altLang="zh-CN" sz="2800" kern="100" dirty="0" smtClean="0">
                <a:latin typeface="Times New Roman"/>
                <a:ea typeface="华文细黑"/>
                <a:cs typeface="Courier New"/>
              </a:rPr>
              <a:t>2</a:t>
            </a:r>
            <a:r>
              <a:rPr lang="zh-CN" altLang="zh-CN" sz="2800" kern="100" dirty="0" smtClean="0">
                <a:latin typeface="Times New Roman"/>
                <a:ea typeface="华文细黑"/>
                <a:cs typeface="Times New Roman"/>
              </a:rPr>
              <a:t>所</a:t>
            </a:r>
            <a:r>
              <a:rPr lang="zh-CN" altLang="zh-CN" sz="2800" kern="100" dirty="0">
                <a:latin typeface="Times New Roman"/>
                <a:ea typeface="华文细黑"/>
                <a:cs typeface="Times New Roman"/>
              </a:rPr>
              <a:t>示，纸带上每相邻的两个计数点之间都有</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个点未画出</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按时间顺序取</a:t>
            </a:r>
            <a:r>
              <a:rPr lang="en-US" altLang="zh-CN" sz="2800" kern="100" dirty="0">
                <a:latin typeface="Times New Roman"/>
                <a:ea typeface="华文细黑"/>
                <a:cs typeface="Courier New"/>
              </a:rPr>
              <a:t>0</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六个计数点，实验中用直尺量出各计数点到</a:t>
            </a:r>
            <a:r>
              <a:rPr lang="en-US" altLang="zh-CN" sz="2800" kern="100" dirty="0">
                <a:latin typeface="Times New Roman"/>
                <a:ea typeface="华文细黑"/>
                <a:cs typeface="Courier New"/>
              </a:rPr>
              <a:t>0</a:t>
            </a:r>
            <a:r>
              <a:rPr lang="zh-CN" altLang="zh-CN" sz="2800" kern="100" dirty="0">
                <a:latin typeface="Times New Roman"/>
                <a:ea typeface="华文细黑"/>
                <a:cs typeface="Times New Roman"/>
              </a:rPr>
              <a:t>点的距离如图所示</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单位：</a:t>
            </a:r>
            <a:r>
              <a:rPr lang="en-US" altLang="zh-CN" sz="2800" kern="100" dirty="0">
                <a:latin typeface="Times New Roman"/>
                <a:ea typeface="华文细黑"/>
                <a:cs typeface="Courier New"/>
              </a:rPr>
              <a:t>cm)</a:t>
            </a:r>
            <a:endParaRPr lang="zh-CN" altLang="zh-CN" sz="1050" kern="100" dirty="0">
              <a:effectLst/>
              <a:latin typeface="宋体"/>
              <a:cs typeface="Courier New"/>
            </a:endParaRPr>
          </a:p>
        </p:txBody>
      </p:sp>
      <p:sp>
        <p:nvSpPr>
          <p:cNvPr id="16" name="TextBox 1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17" name="TextBox 16">
            <a:hlinkClick r:id="rId2" action="ppaction://hlinksldjump"/>
          </p:cNvPr>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2"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13"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2</a:t>
            </a:r>
          </a:p>
        </p:txBody>
      </p:sp>
      <p:sp>
        <p:nvSpPr>
          <p:cNvPr id="14"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15"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sp>
        <p:nvSpPr>
          <p:cNvPr id="2" name="矩形 1"/>
          <p:cNvSpPr/>
          <p:nvPr/>
        </p:nvSpPr>
        <p:spPr>
          <a:xfrm>
            <a:off x="5733569" y="4910594"/>
            <a:ext cx="723275" cy="523220"/>
          </a:xfrm>
          <a:prstGeom prst="rect">
            <a:avLst/>
          </a:prstGeom>
        </p:spPr>
        <p:txBody>
          <a:bodyPr wrap="none">
            <a:spAutoFit/>
          </a:bodyPr>
          <a:lstStyle/>
          <a:p>
            <a:r>
              <a:rPr lang="zh-CN" altLang="zh-CN" sz="2800" kern="100" dirty="0">
                <a:solidFill>
                  <a:prstClr val="black"/>
                </a:solidFill>
                <a:latin typeface="Times New Roman"/>
                <a:ea typeface="华文细黑"/>
                <a:cs typeface="Times New Roman"/>
              </a:rPr>
              <a:t>图</a:t>
            </a:r>
            <a:r>
              <a:rPr lang="en-US" altLang="zh-CN" sz="2800" kern="100" dirty="0">
                <a:solidFill>
                  <a:prstClr val="black"/>
                </a:solidFill>
                <a:latin typeface="Times New Roman"/>
                <a:ea typeface="华文细黑"/>
                <a:cs typeface="Courier New"/>
              </a:rPr>
              <a:t>2</a:t>
            </a:r>
            <a:endParaRPr lang="zh-CN" altLang="en-US" dirty="0"/>
          </a:p>
        </p:txBody>
      </p:sp>
      <p:pic>
        <p:nvPicPr>
          <p:cNvPr id="71682" name="Picture 2" descr="\\贾文\贾文\源文件\同步\物理 人教 必修1 新课标\R2-98.T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11578" y="3664981"/>
            <a:ext cx="6367257" cy="1317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9191550" y="5344686"/>
            <a:ext cx="813043" cy="523220"/>
          </a:xfrm>
          <a:prstGeom prst="rect">
            <a:avLst/>
          </a:prstGeom>
        </p:spPr>
        <p:txBody>
          <a:bodyPr wrap="none">
            <a:spAutoFit/>
          </a:bodyPr>
          <a:lstStyle/>
          <a:p>
            <a:r>
              <a:rPr lang="en-US" altLang="zh-CN" sz="2800" kern="100" dirty="0">
                <a:solidFill>
                  <a:srgbClr val="C00000"/>
                </a:solidFill>
                <a:latin typeface="Times New Roman"/>
                <a:ea typeface="华文细黑"/>
              </a:rPr>
              <a:t>0.18</a:t>
            </a:r>
            <a:endParaRPr lang="zh-CN" altLang="en-US" sz="2800" kern="100" dirty="0">
              <a:solidFill>
                <a:srgbClr val="C00000"/>
              </a:solidFill>
              <a:latin typeface="Times New Roman"/>
              <a:ea typeface="华文细黑"/>
            </a:endParaRPr>
          </a:p>
        </p:txBody>
      </p:sp>
      <p:sp>
        <p:nvSpPr>
          <p:cNvPr id="22" name="矩形 21"/>
          <p:cNvSpPr/>
          <p:nvPr/>
        </p:nvSpPr>
        <p:spPr>
          <a:xfrm>
            <a:off x="2505056" y="5944277"/>
            <a:ext cx="813043" cy="523220"/>
          </a:xfrm>
          <a:prstGeom prst="rect">
            <a:avLst/>
          </a:prstGeom>
        </p:spPr>
        <p:txBody>
          <a:bodyPr wrap="none">
            <a:spAutoFit/>
          </a:bodyPr>
          <a:lstStyle/>
          <a:p>
            <a:r>
              <a:rPr lang="en-US" altLang="zh-CN" sz="2800" kern="100" dirty="0">
                <a:solidFill>
                  <a:srgbClr val="C00000"/>
                </a:solidFill>
                <a:latin typeface="Times New Roman"/>
                <a:ea typeface="华文细黑"/>
              </a:rPr>
              <a:t>0.75</a:t>
            </a:r>
            <a:endParaRPr lang="zh-CN" altLang="en-US" sz="2800" kern="100" dirty="0">
              <a:solidFill>
                <a:srgbClr val="C00000"/>
              </a:solidFill>
              <a:latin typeface="Times New Roman"/>
              <a:ea typeface="华文细黑"/>
            </a:endParaRPr>
          </a:p>
        </p:txBody>
      </p:sp>
      <p:sp>
        <p:nvSpPr>
          <p:cNvPr id="18" name="Rectangle 21">
            <a:hlinkClick r:id="rId8"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21" name="Rectangle 21">
            <a:hlinkClick r:id="rId9"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792691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2"/>
                                        </p:tgtEl>
                                      </p:cBhvr>
                                    </p:animEffect>
                                    <p:set>
                                      <p:cBhvr>
                                        <p:cTn id="15" dur="1" fill="hold">
                                          <p:stCondLst>
                                            <p:cond delay="499"/>
                                          </p:stCondLst>
                                        </p:cTn>
                                        <p:tgtEl>
                                          <p:spTgt spid="22"/>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22" grpId="0"/>
      <p:bldP spid="22"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0" name="矩形 19"/>
          <p:cNvSpPr/>
          <p:nvPr/>
        </p:nvSpPr>
        <p:spPr>
          <a:xfrm>
            <a:off x="478582" y="2157711"/>
            <a:ext cx="11187139" cy="1437164"/>
          </a:xfrm>
          <a:prstGeom prst="rect">
            <a:avLst/>
          </a:prstGeom>
        </p:spPr>
        <p:txBody>
          <a:bodyPr wrap="square" lIns="121898" tIns="60948" rIns="121898" bIns="60948">
            <a:spAutoFit/>
          </a:bodyPr>
          <a:lstStyle/>
          <a:p>
            <a:pPr algn="just">
              <a:lnSpc>
                <a:spcPts val="5500"/>
              </a:lnSpc>
              <a:spcAft>
                <a:spcPts val="0"/>
              </a:spcAft>
              <a:tabLst>
                <a:tab pos="2700655" algn="l"/>
              </a:tabLst>
            </a:pPr>
            <a:r>
              <a:rPr lang="zh-CN" altLang="zh-CN" sz="2800" kern="100" dirty="0">
                <a:solidFill>
                  <a:srgbClr val="002060"/>
                </a:solidFill>
                <a:latin typeface="Times New Roman"/>
                <a:ea typeface="华文细黑"/>
                <a:cs typeface="Times New Roman"/>
              </a:rPr>
              <a:t>因为</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01</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1.40 cm</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12</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2.15 cm</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23</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2.90 cm</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34</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3.65 cm</a:t>
            </a:r>
            <a:r>
              <a:rPr lang="zh-CN" altLang="zh-CN" sz="2800" kern="100" dirty="0">
                <a:solidFill>
                  <a:srgbClr val="002060"/>
                </a:solidFill>
                <a:latin typeface="Times New Roman"/>
                <a:ea typeface="华文细黑"/>
                <a:cs typeface="Times New Roman"/>
              </a:rPr>
              <a:t>，</a:t>
            </a:r>
            <a:endParaRPr lang="zh-CN" altLang="zh-CN" sz="1050" kern="100" dirty="0">
              <a:latin typeface="宋体"/>
              <a:cs typeface="Courier New"/>
            </a:endParaRPr>
          </a:p>
          <a:p>
            <a:pPr algn="just">
              <a:lnSpc>
                <a:spcPts val="5500"/>
              </a:lnSpc>
              <a:spcAft>
                <a:spcPts val="0"/>
              </a:spcAft>
              <a:tabLst>
                <a:tab pos="2700655" algn="l"/>
              </a:tabLst>
            </a:pPr>
            <a:r>
              <a:rPr lang="zh-CN" altLang="zh-CN" sz="2800" kern="100" dirty="0">
                <a:solidFill>
                  <a:srgbClr val="002060"/>
                </a:solidFill>
                <a:latin typeface="Times New Roman"/>
                <a:ea typeface="华文细黑"/>
                <a:cs typeface="Times New Roman"/>
              </a:rPr>
              <a:t>可知连续相等时间内的位移之差</a:t>
            </a:r>
            <a:r>
              <a:rPr lang="en-US" altLang="zh-CN" sz="2800" kern="100" dirty="0" err="1">
                <a:solidFill>
                  <a:srgbClr val="002060"/>
                </a:solidFill>
                <a:latin typeface="Times New Roman"/>
                <a:ea typeface="华文细黑"/>
                <a:cs typeface="Courier New"/>
              </a:rPr>
              <a:t>Δ</a:t>
            </a:r>
            <a:r>
              <a:rPr lang="en-US" altLang="zh-CN" sz="2800" i="1" kern="100" dirty="0" err="1">
                <a:solidFill>
                  <a:srgbClr val="002060"/>
                </a:solidFill>
                <a:latin typeface="Times New Roman"/>
                <a:ea typeface="华文细黑"/>
                <a:cs typeface="Courier New"/>
              </a:rPr>
              <a:t>x</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0.75 cm</a:t>
            </a:r>
            <a:r>
              <a:rPr lang="zh-CN" altLang="zh-CN" sz="2800" kern="100" dirty="0">
                <a:solidFill>
                  <a:srgbClr val="002060"/>
                </a:solidFill>
                <a:latin typeface="Times New Roman"/>
                <a:ea typeface="华文细黑"/>
                <a:cs typeface="Times New Roman"/>
              </a:rPr>
              <a:t>，</a:t>
            </a:r>
            <a:endParaRPr lang="zh-CN" altLang="zh-CN" sz="1050" kern="100" dirty="0">
              <a:effectLst/>
              <a:latin typeface="宋体"/>
              <a:cs typeface="Courier New"/>
            </a:endParaRPr>
          </a:p>
        </p:txBody>
      </p:sp>
      <p:sp>
        <p:nvSpPr>
          <p:cNvPr id="8" name="Rectangle 21">
            <a:hlinkClick r:id="rId3"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9" name="Rectangle 21">
            <a:hlinkClick r:id="rId4"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2</a:t>
            </a:r>
          </a:p>
        </p:txBody>
      </p:sp>
      <p:sp>
        <p:nvSpPr>
          <p:cNvPr id="10" name="Rectangle 21">
            <a:hlinkClick r:id="rId5"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11" name="Rectangle 21">
            <a:hlinkClick r:id="rId6"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graphicFrame>
        <p:nvGraphicFramePr>
          <p:cNvPr id="2" name="对象 1"/>
          <p:cNvGraphicFramePr>
            <a:graphicFrameLocks noChangeAspect="1"/>
          </p:cNvGraphicFramePr>
          <p:nvPr>
            <p:extLst>
              <p:ext uri="{D42A27DB-BD31-4B8C-83A1-F6EECF244321}">
                <p14:modId xmlns:p14="http://schemas.microsoft.com/office/powerpoint/2010/main" val="3343772895"/>
              </p:ext>
            </p:extLst>
          </p:nvPr>
        </p:nvGraphicFramePr>
        <p:xfrm>
          <a:off x="609703" y="1125538"/>
          <a:ext cx="11174413" cy="1390650"/>
        </p:xfrm>
        <a:graphic>
          <a:graphicData uri="http://schemas.openxmlformats.org/presentationml/2006/ole">
            <mc:AlternateContent xmlns:mc="http://schemas.openxmlformats.org/markup-compatibility/2006">
              <mc:Choice xmlns:v="urn:schemas-microsoft-com:vml" Requires="v">
                <p:oleObj spid="_x0000_s73343" name="文档" r:id="rId7" imgW="11174762" imgH="1391086" progId="Word.Document.12">
                  <p:embed/>
                </p:oleObj>
              </mc:Choice>
              <mc:Fallback>
                <p:oleObj name="文档" r:id="rId7" imgW="11174762" imgH="1391086" progId="Word.Document.12">
                  <p:embed/>
                  <p:pic>
                    <p:nvPicPr>
                      <p:cNvPr id="0" name=""/>
                      <p:cNvPicPr/>
                      <p:nvPr/>
                    </p:nvPicPr>
                    <p:blipFill>
                      <a:blip r:embed="rId8"/>
                      <a:stretch>
                        <a:fillRect/>
                      </a:stretch>
                    </p:blipFill>
                    <p:spPr>
                      <a:xfrm>
                        <a:off x="609703" y="1125538"/>
                        <a:ext cx="11174413" cy="1390650"/>
                      </a:xfrm>
                      <a:prstGeom prst="rect">
                        <a:avLst/>
                      </a:prstGeom>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3241821714"/>
              </p:ext>
            </p:extLst>
          </p:nvPr>
        </p:nvGraphicFramePr>
        <p:xfrm>
          <a:off x="609703" y="3776861"/>
          <a:ext cx="11176000" cy="1381125"/>
        </p:xfrm>
        <a:graphic>
          <a:graphicData uri="http://schemas.openxmlformats.org/presentationml/2006/ole">
            <mc:AlternateContent xmlns:mc="http://schemas.openxmlformats.org/markup-compatibility/2006">
              <mc:Choice xmlns:v="urn:schemas-microsoft-com:vml" Requires="v">
                <p:oleObj spid="_x0000_s73344" name="文档" r:id="rId9" imgW="11174762" imgH="1390367" progId="Word.Document.12">
                  <p:embed/>
                </p:oleObj>
              </mc:Choice>
              <mc:Fallback>
                <p:oleObj name="文档" r:id="rId9" imgW="11174762" imgH="1390367" progId="Word.Document.12">
                  <p:embed/>
                  <p:pic>
                    <p:nvPicPr>
                      <p:cNvPr id="0" name=""/>
                      <p:cNvPicPr/>
                      <p:nvPr/>
                    </p:nvPicPr>
                    <p:blipFill>
                      <a:blip r:embed="rId10"/>
                      <a:stretch>
                        <a:fillRect/>
                      </a:stretch>
                    </p:blipFill>
                    <p:spPr>
                      <a:xfrm>
                        <a:off x="609703" y="3776861"/>
                        <a:ext cx="11176000" cy="1381125"/>
                      </a:xfrm>
                      <a:prstGeom prst="rect">
                        <a:avLst/>
                      </a:prstGeom>
                    </p:spPr>
                  </p:pic>
                </p:oleObj>
              </mc:Fallback>
            </mc:AlternateContent>
          </a:graphicData>
        </a:graphic>
      </p:graphicFrame>
      <p:sp>
        <p:nvSpPr>
          <p:cNvPr id="12" name="Rectangle 21">
            <a:hlinkClick r:id="rId11"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3" name="Rectangle 21">
            <a:hlinkClick r:id="rId12"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30150000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750"/>
                                        <p:tgtEl>
                                          <p:spTgt spid="2"/>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blinds(horizontal)">
                                      <p:cBhvr>
                                        <p:cTn id="11" dur="750"/>
                                        <p:tgtEl>
                                          <p:spTgt spid="20">
                                            <p:txEl>
                                              <p:pRg st="0" end="0"/>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20">
                                            <p:txEl>
                                              <p:pRg st="1" end="1"/>
                                            </p:txEl>
                                          </p:spTgt>
                                        </p:tgtEl>
                                        <p:attrNameLst>
                                          <p:attrName>style.visibility</p:attrName>
                                        </p:attrNameLst>
                                      </p:cBhvr>
                                      <p:to>
                                        <p:strVal val="visible"/>
                                      </p:to>
                                    </p:set>
                                    <p:animEffect transition="in" filter="blinds(horizontal)">
                                      <p:cBhvr>
                                        <p:cTn id="15" dur="750"/>
                                        <p:tgtEl>
                                          <p:spTgt spid="20">
                                            <p:txEl>
                                              <p:pRg st="1" end="1"/>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矩形 18"/>
          <p:cNvSpPr/>
          <p:nvPr/>
        </p:nvSpPr>
        <p:spPr>
          <a:xfrm>
            <a:off x="406574" y="3714085"/>
            <a:ext cx="11299010" cy="1329571"/>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45</a:t>
            </a:r>
            <a:r>
              <a:rPr lang="zh-CN" altLang="zh-CN" sz="2800" kern="100" dirty="0">
                <a:solidFill>
                  <a:srgbClr val="002060"/>
                </a:solidFill>
                <a:latin typeface="Times New Roman"/>
                <a:ea typeface="华文细黑"/>
                <a:cs typeface="Times New Roman"/>
              </a:rPr>
              <a:t>＝</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34</a:t>
            </a:r>
            <a:r>
              <a:rPr lang="zh-CN" altLang="zh-CN" sz="2800" kern="100" dirty="0">
                <a:solidFill>
                  <a:srgbClr val="002060"/>
                </a:solidFill>
                <a:latin typeface="Times New Roman"/>
                <a:ea typeface="华文细黑"/>
                <a:cs typeface="Times New Roman"/>
              </a:rPr>
              <a:t>＋</a:t>
            </a:r>
            <a:r>
              <a:rPr lang="en-US" altLang="zh-CN" sz="2800" kern="100" dirty="0" err="1">
                <a:solidFill>
                  <a:srgbClr val="002060"/>
                </a:solidFill>
                <a:latin typeface="Times New Roman"/>
                <a:ea typeface="华文细黑"/>
                <a:cs typeface="Courier New"/>
              </a:rPr>
              <a:t>Δ</a:t>
            </a:r>
            <a:r>
              <a:rPr lang="en-US" altLang="zh-CN" sz="2800" i="1" kern="100" dirty="0" err="1">
                <a:solidFill>
                  <a:srgbClr val="002060"/>
                </a:solidFill>
                <a:latin typeface="Times New Roman"/>
                <a:ea typeface="华文细黑"/>
                <a:cs typeface="Courier New"/>
              </a:rPr>
              <a:t>x</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3.65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0.75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4.40 cm</a:t>
            </a:r>
            <a:r>
              <a:rPr lang="zh-CN" altLang="zh-CN" sz="2800" kern="100" dirty="0">
                <a:solidFill>
                  <a:srgbClr val="002060"/>
                </a:solidFill>
                <a:latin typeface="Times New Roman"/>
                <a:ea typeface="华文细黑"/>
                <a:cs typeface="Times New Roman"/>
              </a:rPr>
              <a:t>，</a:t>
            </a:r>
            <a:endParaRPr lang="zh-CN" altLang="zh-CN" sz="1050" kern="100" dirty="0">
              <a:latin typeface="宋体"/>
              <a:cs typeface="Courier New"/>
            </a:endParaRPr>
          </a:p>
          <a:p>
            <a:pPr algn="just">
              <a:lnSpc>
                <a:spcPct val="150000"/>
              </a:lnSpc>
              <a:spcAft>
                <a:spcPts val="0"/>
              </a:spcAft>
              <a:tabLst>
                <a:tab pos="2700655" algn="l"/>
              </a:tabLst>
            </a:pPr>
            <a:r>
              <a:rPr lang="zh-CN" altLang="zh-CN" sz="2800" kern="100" dirty="0">
                <a:solidFill>
                  <a:srgbClr val="002060"/>
                </a:solidFill>
                <a:latin typeface="Times New Roman"/>
                <a:ea typeface="华文细黑"/>
                <a:cs typeface="Times New Roman"/>
              </a:rPr>
              <a:t>所以计数点</a:t>
            </a:r>
            <a:r>
              <a:rPr lang="en-US" altLang="zh-CN" sz="2800" kern="100" dirty="0">
                <a:solidFill>
                  <a:srgbClr val="002060"/>
                </a:solidFill>
                <a:latin typeface="Times New Roman"/>
                <a:ea typeface="华文细黑"/>
                <a:cs typeface="Courier New"/>
              </a:rPr>
              <a:t>5</a:t>
            </a:r>
            <a:r>
              <a:rPr lang="zh-CN" altLang="zh-CN" sz="2800" kern="100" dirty="0">
                <a:solidFill>
                  <a:srgbClr val="002060"/>
                </a:solidFill>
                <a:latin typeface="Times New Roman"/>
                <a:ea typeface="华文细黑"/>
                <a:cs typeface="Times New Roman"/>
              </a:rPr>
              <a:t>到</a:t>
            </a:r>
            <a:r>
              <a:rPr lang="en-US" altLang="zh-CN" sz="2800" kern="100" dirty="0">
                <a:solidFill>
                  <a:srgbClr val="002060"/>
                </a:solidFill>
                <a:latin typeface="Times New Roman"/>
                <a:ea typeface="华文细黑"/>
                <a:cs typeface="Courier New"/>
              </a:rPr>
              <a:t>0</a:t>
            </a:r>
            <a:r>
              <a:rPr lang="zh-CN" altLang="zh-CN" sz="2800" kern="100" dirty="0">
                <a:solidFill>
                  <a:srgbClr val="002060"/>
                </a:solidFill>
                <a:latin typeface="Times New Roman"/>
                <a:ea typeface="华文细黑"/>
                <a:cs typeface="Times New Roman"/>
              </a:rPr>
              <a:t>点的距离为</a:t>
            </a:r>
            <a:r>
              <a:rPr lang="en-US" altLang="zh-CN" sz="2800" i="1" kern="100" dirty="0">
                <a:solidFill>
                  <a:srgbClr val="002060"/>
                </a:solidFill>
                <a:latin typeface="Times New Roman"/>
                <a:ea typeface="华文细黑"/>
                <a:cs typeface="Courier New"/>
              </a:rPr>
              <a:t>x</a:t>
            </a:r>
            <a:r>
              <a:rPr lang="en-US" altLang="zh-CN" sz="2800" kern="100" baseline="-25000" dirty="0">
                <a:solidFill>
                  <a:srgbClr val="002060"/>
                </a:solidFill>
                <a:latin typeface="Times New Roman"/>
                <a:ea typeface="华文细黑"/>
                <a:cs typeface="Courier New"/>
              </a:rPr>
              <a:t>5</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10.10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4.40 cm</a:t>
            </a:r>
            <a:r>
              <a:rPr lang="zh-CN" altLang="zh-CN" sz="2800" kern="100" dirty="0">
                <a:solidFill>
                  <a:srgbClr val="002060"/>
                </a:solidFill>
                <a:latin typeface="Times New Roman"/>
                <a:ea typeface="华文细黑"/>
                <a:cs typeface="Times New Roman"/>
              </a:rPr>
              <a:t>＝</a:t>
            </a:r>
            <a:r>
              <a:rPr lang="en-US" altLang="zh-CN" sz="2800" kern="100" dirty="0">
                <a:solidFill>
                  <a:srgbClr val="002060"/>
                </a:solidFill>
                <a:latin typeface="Times New Roman"/>
                <a:ea typeface="华文细黑"/>
                <a:cs typeface="Courier New"/>
              </a:rPr>
              <a:t>14.50 cm.</a:t>
            </a:r>
            <a:endParaRPr lang="zh-CN" altLang="zh-CN" sz="1050" kern="100" dirty="0">
              <a:effectLst/>
              <a:latin typeface="宋体"/>
              <a:cs typeface="Courier New"/>
            </a:endParaRPr>
          </a:p>
        </p:txBody>
      </p:sp>
      <p:sp>
        <p:nvSpPr>
          <p:cNvPr id="20" name="矩形 19"/>
          <p:cNvSpPr/>
          <p:nvPr/>
        </p:nvSpPr>
        <p:spPr>
          <a:xfrm>
            <a:off x="406574" y="765498"/>
            <a:ext cx="11187139" cy="1415748"/>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该同学在测量的时候没有将计数点</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的数值记录下来，根据前面的数值可推算出计数点</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到</a:t>
            </a:r>
            <a:r>
              <a:rPr lang="en-US" altLang="zh-CN" sz="2800" kern="100" dirty="0">
                <a:latin typeface="Times New Roman"/>
                <a:ea typeface="华文细黑"/>
                <a:cs typeface="Courier New"/>
              </a:rPr>
              <a:t>0</a:t>
            </a:r>
            <a:r>
              <a:rPr lang="zh-CN" altLang="zh-CN" sz="2800" kern="100" dirty="0">
                <a:latin typeface="Times New Roman"/>
                <a:ea typeface="华文细黑"/>
                <a:cs typeface="Times New Roman"/>
              </a:rPr>
              <a:t>点的距离为</a:t>
            </a:r>
            <a:r>
              <a:rPr lang="en-US" altLang="zh-CN" sz="2800" u="sng" kern="100" dirty="0">
                <a:latin typeface="Times New Roman"/>
                <a:ea typeface="华文细黑"/>
                <a:cs typeface="Courier New"/>
              </a:rPr>
              <a:t>     </a:t>
            </a:r>
            <a:r>
              <a:rPr lang="en-US" altLang="zh-CN" sz="2800" u="sng" kern="100" dirty="0" smtClean="0">
                <a:latin typeface="Times New Roman"/>
                <a:ea typeface="华文细黑"/>
                <a:cs typeface="Courier New"/>
              </a:rPr>
              <a:t>       </a:t>
            </a:r>
            <a:r>
              <a:rPr lang="en-US" altLang="zh-CN" sz="2800" kern="100" dirty="0">
                <a:latin typeface="Times New Roman"/>
                <a:ea typeface="华文细黑"/>
                <a:cs typeface="Courier New"/>
              </a:rPr>
              <a:t>cm.</a:t>
            </a:r>
            <a:endParaRPr lang="zh-CN" altLang="zh-CN" sz="1050" kern="100" dirty="0">
              <a:effectLst/>
              <a:latin typeface="宋体"/>
              <a:cs typeface="Courier New"/>
            </a:endParaRPr>
          </a:p>
        </p:txBody>
      </p:sp>
      <p:sp>
        <p:nvSpPr>
          <p:cNvPr id="16" name="TextBox 1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17" name="TextBox 16"/>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2" name="Rectangle 21">
            <a:hlinkClick r:id="rId2"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13" name="Rectangle 21">
            <a:hlinkClick r:id="rId3"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2</a:t>
            </a:r>
          </a:p>
        </p:txBody>
      </p:sp>
      <p:sp>
        <p:nvSpPr>
          <p:cNvPr id="14" name="Rectangle 21">
            <a:hlinkClick r:id="rId4"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3</a:t>
            </a:r>
          </a:p>
        </p:txBody>
      </p:sp>
      <p:sp>
        <p:nvSpPr>
          <p:cNvPr id="15" name="Rectangle 21">
            <a:hlinkClick r:id="rId5"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pic>
        <p:nvPicPr>
          <p:cNvPr id="71682" name="Picture 2" descr="\\贾文\贾文\源文件\同步\物理 人教 必修1 新课标\R2-98.T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93215" y="2277666"/>
            <a:ext cx="7003983" cy="1449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5838542" y="1523365"/>
            <a:ext cx="992579" cy="523220"/>
          </a:xfrm>
          <a:prstGeom prst="rect">
            <a:avLst/>
          </a:prstGeom>
        </p:spPr>
        <p:txBody>
          <a:bodyPr wrap="none">
            <a:spAutoFit/>
          </a:bodyPr>
          <a:lstStyle/>
          <a:p>
            <a:r>
              <a:rPr lang="en-US" altLang="zh-CN" sz="2800" kern="100" dirty="0">
                <a:solidFill>
                  <a:srgbClr val="C00000"/>
                </a:solidFill>
                <a:latin typeface="Times New Roman"/>
                <a:ea typeface="华文细黑"/>
              </a:rPr>
              <a:t>14.50</a:t>
            </a:r>
            <a:endParaRPr lang="zh-CN" altLang="en-US" sz="2800" kern="100" dirty="0">
              <a:solidFill>
                <a:srgbClr val="C00000"/>
              </a:solidFill>
              <a:latin typeface="Times New Roman"/>
              <a:ea typeface="华文细黑"/>
            </a:endParaRPr>
          </a:p>
        </p:txBody>
      </p:sp>
      <p:sp>
        <p:nvSpPr>
          <p:cNvPr id="18" name="Rectangle 21">
            <a:hlinkClick r:id="rId7"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21" name="Rectangle 21">
            <a:hlinkClick r:id="rId8"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21102123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13" restart="whenNotActive" fill="hold" evtFilter="cancelBubble" nodeType="interactiveSeq">
                <p:stCondLst>
                  <p:cond evt="onClick" delay="0">
                    <p:tgtEl>
                      <p:spTgt spid="17"/>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9">
                                            <p:txEl>
                                              <p:pRg st="0" end="0"/>
                                            </p:txEl>
                                          </p:spTgt>
                                        </p:tgtEl>
                                        <p:attrNameLst>
                                          <p:attrName>style.visibility</p:attrName>
                                        </p:attrNameLst>
                                      </p:cBhvr>
                                      <p:to>
                                        <p:strVal val="visible"/>
                                      </p:to>
                                    </p:set>
                                    <p:animEffect transition="in" filter="blinds(horizontal)">
                                      <p:cBhvr>
                                        <p:cTn id="18" dur="500"/>
                                        <p:tgtEl>
                                          <p:spTgt spid="1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9">
                                            <p:txEl>
                                              <p:pRg st="1" end="1"/>
                                            </p:txEl>
                                          </p:spTgt>
                                        </p:tgtEl>
                                        <p:attrNameLst>
                                          <p:attrName>style.visibility</p:attrName>
                                        </p:attrNameLst>
                                      </p:cBhvr>
                                      <p:to>
                                        <p:strVal val="visible"/>
                                      </p:to>
                                    </p:set>
                                    <p:animEffect transition="in" filter="blinds(horizontal)">
                                      <p:cBhvr>
                                        <p:cTn id="23" dur="500"/>
                                        <p:tgtEl>
                                          <p:spTgt spid="19">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19">
                                            <p:txEl>
                                              <p:pRg st="0" end="0"/>
                                            </p:txEl>
                                          </p:spTgt>
                                        </p:tgtEl>
                                      </p:cBhvr>
                                    </p:animEffect>
                                    <p:set>
                                      <p:cBhvr>
                                        <p:cTn id="28" dur="1" fill="hold">
                                          <p:stCondLst>
                                            <p:cond delay="499"/>
                                          </p:stCondLst>
                                        </p:cTn>
                                        <p:tgtEl>
                                          <p:spTgt spid="19">
                                            <p:txEl>
                                              <p:pRg st="0" end="0"/>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19">
                                            <p:txEl>
                                              <p:pRg st="1" end="1"/>
                                            </p:txEl>
                                          </p:spTgt>
                                        </p:tgtEl>
                                      </p:cBhvr>
                                    </p:animEffect>
                                    <p:set>
                                      <p:cBhvr>
                                        <p:cTn id="31" dur="1" fill="hold">
                                          <p:stCondLst>
                                            <p:cond delay="499"/>
                                          </p:stCondLst>
                                        </p:cTn>
                                        <p:tgtEl>
                                          <p:spTgt spid="19">
                                            <p:txEl>
                                              <p:pRg st="1" end="1"/>
                                            </p:txEl>
                                          </p:spTgt>
                                        </p:tgtEl>
                                        <p:attrNameLst>
                                          <p:attrName>style.visibility</p:attrName>
                                        </p:attrNameLst>
                                      </p:cBhvr>
                                      <p:to>
                                        <p:strVal val="hidden"/>
                                      </p:to>
                                    </p:set>
                                  </p:childTnLst>
                                </p:cTn>
                              </p:par>
                            </p:childTnLst>
                          </p:cTn>
                        </p:par>
                      </p:childTnLst>
                    </p:cTn>
                  </p:par>
                </p:childTnLst>
              </p:cTn>
              <p:nextCondLst>
                <p:cond evt="onClick" delay="0">
                  <p:tgtEl>
                    <p:spTgt spid="17"/>
                  </p:tgtEl>
                </p:cond>
              </p:nextCondLst>
            </p:seq>
          </p:childTnLst>
        </p:cTn>
      </p:par>
    </p:tnLst>
    <p:bldLst>
      <p:bldP spid="19" grpId="0" build="allAtOnce"/>
      <p:bldP spid="3" grpId="0"/>
      <p:bldP spid="3"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矩形 12"/>
          <p:cNvSpPr/>
          <p:nvPr/>
        </p:nvSpPr>
        <p:spPr>
          <a:xfrm>
            <a:off x="277567" y="64328"/>
            <a:ext cx="11553999" cy="6433917"/>
          </a:xfrm>
          <a:prstGeom prst="rect">
            <a:avLst/>
          </a:prstGeom>
        </p:spPr>
        <p:txBody>
          <a:bodyPr wrap="square" lIns="121898" tIns="60948" rIns="121898" bIns="60948">
            <a:spAutoFit/>
          </a:bodyPr>
          <a:lstStyle/>
          <a:p>
            <a:pPr algn="just">
              <a:lnSpc>
                <a:spcPct val="145000"/>
              </a:lnSpc>
              <a:spcAft>
                <a:spcPts val="0"/>
              </a:spcAft>
              <a:tabLst>
                <a:tab pos="2700655" algn="l"/>
              </a:tabLst>
            </a:pPr>
            <a:r>
              <a:rPr lang="en-US" altLang="zh-CN" sz="2600" kern="100" dirty="0">
                <a:latin typeface="Times New Roman"/>
                <a:ea typeface="华文细黑"/>
                <a:cs typeface="Courier New"/>
              </a:rPr>
              <a:t>3.</a:t>
            </a:r>
            <a:r>
              <a:rPr lang="zh-CN" altLang="zh-CN" sz="2600" kern="100" dirty="0">
                <a:latin typeface="Times New Roman"/>
                <a:ea typeface="华文细黑"/>
                <a:cs typeface="Times New Roman"/>
              </a:rPr>
              <a:t>某校研究性学习小组的同学用</a:t>
            </a:r>
            <a:r>
              <a:rPr lang="zh-CN" altLang="zh-CN" sz="2600" kern="100" dirty="0" smtClean="0">
                <a:latin typeface="Times New Roman"/>
                <a:ea typeface="华文细黑"/>
                <a:cs typeface="Times New Roman"/>
              </a:rPr>
              <a:t>如图</a:t>
            </a:r>
            <a:r>
              <a:rPr lang="en-US" altLang="zh-CN" sz="2600" kern="100" dirty="0" smtClean="0">
                <a:latin typeface="Times New Roman"/>
                <a:ea typeface="华文细黑"/>
                <a:cs typeface="Courier New"/>
              </a:rPr>
              <a:t>3</a:t>
            </a:r>
            <a:r>
              <a:rPr lang="zh-CN" altLang="zh-CN" sz="2600" kern="100" dirty="0" smtClean="0">
                <a:latin typeface="Times New Roman"/>
                <a:ea typeface="华文细黑"/>
                <a:cs typeface="Times New Roman"/>
              </a:rPr>
              <a:t>甲</a:t>
            </a:r>
            <a:r>
              <a:rPr lang="zh-CN" altLang="zh-CN" sz="2600" kern="100" dirty="0">
                <a:latin typeface="Times New Roman"/>
                <a:ea typeface="华文细黑"/>
                <a:cs typeface="Times New Roman"/>
              </a:rPr>
              <a:t>所示的滴水法测量一小车在斜面上运动时的加速度</a:t>
            </a:r>
            <a:r>
              <a:rPr lang="en-US" altLang="zh-CN" sz="2600" kern="100" dirty="0">
                <a:latin typeface="Times New Roman"/>
                <a:ea typeface="华文细黑"/>
                <a:cs typeface="Courier New"/>
              </a:rPr>
              <a:t>.</a:t>
            </a:r>
            <a:r>
              <a:rPr lang="zh-CN" altLang="zh-CN" sz="2600" kern="100" dirty="0">
                <a:latin typeface="Times New Roman"/>
                <a:ea typeface="华文细黑"/>
                <a:cs typeface="Times New Roman"/>
              </a:rPr>
              <a:t>实验过程如下：在斜面上铺上白纸，用图钉固定；把滴水计时器固定在小车的末端，在小车上固定一平衡物；调节滴水计时器的滴水速度，使其每</a:t>
            </a:r>
            <a:r>
              <a:rPr lang="en-US" altLang="zh-CN" sz="2600" kern="100" dirty="0">
                <a:latin typeface="Times New Roman"/>
                <a:ea typeface="华文细黑"/>
                <a:cs typeface="Courier New"/>
              </a:rPr>
              <a:t>0.2 s</a:t>
            </a:r>
            <a:r>
              <a:rPr lang="zh-CN" altLang="zh-CN" sz="2600" kern="100" dirty="0">
                <a:latin typeface="Times New Roman"/>
                <a:ea typeface="华文细黑"/>
                <a:cs typeface="Times New Roman"/>
              </a:rPr>
              <a:t>滴一滴</a:t>
            </a:r>
            <a:r>
              <a:rPr lang="en-US" altLang="zh-CN" sz="2600" kern="100" dirty="0">
                <a:latin typeface="Times New Roman"/>
                <a:ea typeface="华文细黑"/>
                <a:cs typeface="Courier New"/>
              </a:rPr>
              <a:t>(</a:t>
            </a:r>
            <a:r>
              <a:rPr lang="zh-CN" altLang="zh-CN" sz="2600" kern="100" dirty="0">
                <a:latin typeface="Times New Roman"/>
                <a:ea typeface="华文细黑"/>
                <a:cs typeface="Times New Roman"/>
              </a:rPr>
              <a:t>以滴水计时器内盛满水为准</a:t>
            </a:r>
            <a:r>
              <a:rPr lang="en-US" altLang="zh-CN" sz="2600" kern="100" dirty="0">
                <a:latin typeface="Times New Roman"/>
                <a:ea typeface="华文细黑"/>
                <a:cs typeface="Courier New"/>
              </a:rPr>
              <a:t>)</a:t>
            </a:r>
            <a:r>
              <a:rPr lang="zh-CN" altLang="zh-CN" sz="2600" kern="100" dirty="0">
                <a:latin typeface="Times New Roman"/>
                <a:ea typeface="华文细黑"/>
                <a:cs typeface="Times New Roman"/>
              </a:rPr>
              <a:t>；在斜面顶端放置一浅盘，把小车</a:t>
            </a:r>
            <a:r>
              <a:rPr lang="zh-CN" altLang="zh-CN" sz="2600" kern="100" spc="-100" dirty="0">
                <a:latin typeface="Times New Roman"/>
                <a:ea typeface="华文细黑"/>
                <a:cs typeface="Times New Roman"/>
              </a:rPr>
              <a:t>放在斜面顶端，把调好的滴水计时器盛满水，使水滴能滴入浅盘内；随即在撤去</a:t>
            </a:r>
            <a:r>
              <a:rPr lang="zh-CN" altLang="zh-CN" sz="2600" kern="100" dirty="0">
                <a:latin typeface="Times New Roman"/>
                <a:ea typeface="华文细黑"/>
                <a:cs typeface="Times New Roman"/>
              </a:rPr>
              <a:t>浅盘的同时放开小车，于是水滴在白纸上</a:t>
            </a:r>
            <a:r>
              <a:rPr lang="zh-CN" altLang="zh-CN" sz="2600" kern="100" dirty="0" smtClean="0">
                <a:latin typeface="Times New Roman"/>
                <a:ea typeface="华文细黑"/>
                <a:cs typeface="Times New Roman"/>
              </a:rPr>
              <a:t>留下</a:t>
            </a:r>
            <a:endParaRPr lang="en-US" altLang="zh-CN" sz="2600" kern="100" dirty="0" smtClean="0">
              <a:latin typeface="Times New Roman"/>
              <a:ea typeface="华文细黑"/>
              <a:cs typeface="Times New Roman"/>
            </a:endParaRPr>
          </a:p>
          <a:p>
            <a:pPr algn="just">
              <a:lnSpc>
                <a:spcPct val="145000"/>
              </a:lnSpc>
              <a:spcAft>
                <a:spcPts val="0"/>
              </a:spcAft>
              <a:tabLst>
                <a:tab pos="2700655" algn="l"/>
              </a:tabLst>
            </a:pPr>
            <a:r>
              <a:rPr lang="zh-CN" altLang="zh-CN" sz="2600" kern="100" dirty="0" smtClean="0">
                <a:latin typeface="Times New Roman"/>
                <a:ea typeface="华文细黑"/>
                <a:cs typeface="Times New Roman"/>
              </a:rPr>
              <a:t>标志</a:t>
            </a:r>
            <a:r>
              <a:rPr lang="zh-CN" altLang="zh-CN" sz="2600" kern="100" dirty="0">
                <a:latin typeface="Times New Roman"/>
                <a:ea typeface="华文细黑"/>
                <a:cs typeface="Times New Roman"/>
              </a:rPr>
              <a:t>小车运动规律的点迹；小车到达斜面</a:t>
            </a:r>
            <a:r>
              <a:rPr lang="zh-CN" altLang="zh-CN" sz="2600" kern="100" dirty="0" smtClean="0">
                <a:latin typeface="Times New Roman"/>
                <a:ea typeface="华文细黑"/>
                <a:cs typeface="Times New Roman"/>
              </a:rPr>
              <a:t>底端</a:t>
            </a:r>
            <a:endParaRPr lang="en-US" altLang="zh-CN" sz="2600" kern="100" dirty="0" smtClean="0">
              <a:latin typeface="Times New Roman"/>
              <a:ea typeface="华文细黑"/>
              <a:cs typeface="Times New Roman"/>
            </a:endParaRPr>
          </a:p>
          <a:p>
            <a:pPr algn="just">
              <a:lnSpc>
                <a:spcPct val="145000"/>
              </a:lnSpc>
              <a:spcAft>
                <a:spcPts val="0"/>
              </a:spcAft>
              <a:tabLst>
                <a:tab pos="2700655" algn="l"/>
              </a:tabLst>
            </a:pPr>
            <a:r>
              <a:rPr lang="zh-CN" altLang="zh-CN" sz="2600" kern="100" dirty="0" smtClean="0">
                <a:latin typeface="Times New Roman"/>
                <a:ea typeface="华文细黑"/>
                <a:cs typeface="Times New Roman"/>
              </a:rPr>
              <a:t>时</a:t>
            </a:r>
            <a:r>
              <a:rPr lang="zh-CN" altLang="zh-CN" sz="2600" kern="100" dirty="0">
                <a:latin typeface="Times New Roman"/>
                <a:ea typeface="华文细黑"/>
                <a:cs typeface="Times New Roman"/>
              </a:rPr>
              <a:t>立即将小车移开</a:t>
            </a:r>
            <a:r>
              <a:rPr lang="en-US" altLang="zh-CN" sz="2600" kern="100" dirty="0">
                <a:latin typeface="Times New Roman"/>
                <a:ea typeface="华文细黑"/>
                <a:cs typeface="Courier New"/>
              </a:rPr>
              <a:t>.</a:t>
            </a:r>
            <a:r>
              <a:rPr lang="zh-CN" altLang="zh-CN" sz="2600" kern="100" dirty="0">
                <a:latin typeface="Times New Roman"/>
                <a:ea typeface="华文细黑"/>
                <a:cs typeface="Times New Roman"/>
              </a:rPr>
              <a:t>图乙为实验得到的一条</a:t>
            </a:r>
            <a:r>
              <a:rPr lang="zh-CN" altLang="zh-CN" sz="2600" kern="100" dirty="0" smtClean="0">
                <a:latin typeface="Times New Roman"/>
                <a:ea typeface="华文细黑"/>
                <a:cs typeface="Times New Roman"/>
              </a:rPr>
              <a:t>纸带，</a:t>
            </a:r>
            <a:endParaRPr lang="en-US" altLang="zh-CN" sz="2600" kern="100" dirty="0" smtClean="0">
              <a:latin typeface="Times New Roman"/>
              <a:ea typeface="华文细黑"/>
              <a:cs typeface="Times New Roman"/>
            </a:endParaRPr>
          </a:p>
          <a:p>
            <a:pPr algn="just">
              <a:lnSpc>
                <a:spcPct val="145000"/>
              </a:lnSpc>
              <a:spcAft>
                <a:spcPts val="0"/>
              </a:spcAft>
              <a:tabLst>
                <a:tab pos="2700655" algn="l"/>
              </a:tabLst>
            </a:pPr>
            <a:r>
              <a:rPr lang="zh-CN" altLang="zh-CN" sz="2600" kern="100" dirty="0" smtClean="0">
                <a:latin typeface="Times New Roman"/>
                <a:ea typeface="华文细黑"/>
                <a:cs typeface="Times New Roman"/>
              </a:rPr>
              <a:t>用</a:t>
            </a:r>
            <a:r>
              <a:rPr lang="zh-CN" altLang="zh-CN" sz="2600" kern="100" dirty="0">
                <a:latin typeface="Times New Roman"/>
                <a:ea typeface="华文细黑"/>
                <a:cs typeface="Times New Roman"/>
              </a:rPr>
              <a:t>刻度尺量出相邻点之间的距离是</a:t>
            </a:r>
            <a:r>
              <a:rPr lang="en-US" altLang="zh-CN" sz="2600" i="1" kern="100" dirty="0">
                <a:latin typeface="Times New Roman"/>
                <a:ea typeface="华文细黑"/>
                <a:cs typeface="Courier New"/>
              </a:rPr>
              <a:t>x</a:t>
            </a:r>
            <a:r>
              <a:rPr lang="en-US" altLang="zh-CN" sz="2600" kern="100" baseline="-25000" dirty="0">
                <a:latin typeface="Times New Roman"/>
                <a:ea typeface="华文细黑"/>
                <a:cs typeface="Courier New"/>
              </a:rPr>
              <a:t>01</a:t>
            </a:r>
            <a:r>
              <a:rPr lang="zh-CN" altLang="zh-CN" sz="2600" kern="100" dirty="0">
                <a:latin typeface="Times New Roman"/>
                <a:ea typeface="华文细黑"/>
                <a:cs typeface="Times New Roman"/>
              </a:rPr>
              <a:t>＝</a:t>
            </a:r>
            <a:r>
              <a:rPr lang="en-US" altLang="zh-CN" sz="2600" kern="100" dirty="0">
                <a:latin typeface="Times New Roman"/>
                <a:ea typeface="华文细黑"/>
                <a:cs typeface="Courier New"/>
              </a:rPr>
              <a:t>1.40 cm</a:t>
            </a:r>
            <a:r>
              <a:rPr lang="zh-CN" altLang="zh-CN" sz="2600" kern="100" dirty="0" smtClean="0">
                <a:latin typeface="Times New Roman"/>
                <a:ea typeface="华文细黑"/>
                <a:cs typeface="Times New Roman"/>
              </a:rPr>
              <a:t>，</a:t>
            </a:r>
            <a:endParaRPr lang="en-US" altLang="zh-CN" sz="2600" kern="100" dirty="0" smtClean="0">
              <a:latin typeface="Times New Roman"/>
              <a:ea typeface="华文细黑"/>
              <a:cs typeface="Times New Roman"/>
            </a:endParaRPr>
          </a:p>
          <a:p>
            <a:pPr algn="just">
              <a:lnSpc>
                <a:spcPct val="145000"/>
              </a:lnSpc>
              <a:spcAft>
                <a:spcPts val="0"/>
              </a:spcAft>
              <a:tabLst>
                <a:tab pos="2700655" algn="l"/>
              </a:tabLst>
            </a:pPr>
            <a:r>
              <a:rPr lang="en-US" altLang="zh-CN" sz="2600" i="1" kern="100" dirty="0" smtClean="0">
                <a:latin typeface="Times New Roman"/>
                <a:ea typeface="华文细黑"/>
                <a:cs typeface="Courier New"/>
              </a:rPr>
              <a:t>x</a:t>
            </a:r>
            <a:r>
              <a:rPr lang="en-US" altLang="zh-CN" sz="2600" kern="100" baseline="-25000" dirty="0" smtClean="0">
                <a:latin typeface="Times New Roman"/>
                <a:ea typeface="华文细黑"/>
                <a:cs typeface="Courier New"/>
              </a:rPr>
              <a:t>12</a:t>
            </a:r>
            <a:r>
              <a:rPr lang="zh-CN" altLang="zh-CN" sz="2600" kern="100" dirty="0">
                <a:latin typeface="Times New Roman"/>
                <a:ea typeface="华文细黑"/>
                <a:cs typeface="Times New Roman"/>
              </a:rPr>
              <a:t>＝</a:t>
            </a:r>
            <a:r>
              <a:rPr lang="en-US" altLang="zh-CN" sz="2600" kern="100" dirty="0">
                <a:latin typeface="Times New Roman"/>
                <a:ea typeface="华文细黑"/>
                <a:cs typeface="Courier New"/>
              </a:rPr>
              <a:t>2.15 cm</a:t>
            </a:r>
            <a:r>
              <a:rPr lang="zh-CN" altLang="zh-CN" sz="2600" kern="100" dirty="0">
                <a:latin typeface="Times New Roman"/>
                <a:ea typeface="华文细黑"/>
                <a:cs typeface="Times New Roman"/>
              </a:rPr>
              <a:t>，</a:t>
            </a:r>
            <a:r>
              <a:rPr lang="en-US" altLang="zh-CN" sz="2600" i="1" kern="100" dirty="0">
                <a:latin typeface="Times New Roman"/>
                <a:ea typeface="华文细黑"/>
                <a:cs typeface="Courier New"/>
              </a:rPr>
              <a:t>x</a:t>
            </a:r>
            <a:r>
              <a:rPr lang="en-US" altLang="zh-CN" sz="2600" kern="100" baseline="-25000" dirty="0">
                <a:latin typeface="Times New Roman"/>
                <a:ea typeface="华文细黑"/>
                <a:cs typeface="Courier New"/>
              </a:rPr>
              <a:t>23</a:t>
            </a:r>
            <a:r>
              <a:rPr lang="zh-CN" altLang="zh-CN" sz="2600" kern="100" dirty="0">
                <a:latin typeface="Times New Roman"/>
                <a:ea typeface="华文细黑"/>
                <a:cs typeface="Times New Roman"/>
              </a:rPr>
              <a:t>＝</a:t>
            </a:r>
            <a:r>
              <a:rPr lang="en-US" altLang="zh-CN" sz="2600" kern="100" dirty="0">
                <a:latin typeface="Times New Roman"/>
                <a:ea typeface="华文细黑"/>
                <a:cs typeface="Courier New"/>
              </a:rPr>
              <a:t>2.91 cm</a:t>
            </a:r>
            <a:r>
              <a:rPr lang="zh-CN" altLang="zh-CN" sz="2600" kern="100" dirty="0">
                <a:latin typeface="Times New Roman"/>
                <a:ea typeface="华文细黑"/>
                <a:cs typeface="Times New Roman"/>
              </a:rPr>
              <a:t>，</a:t>
            </a:r>
            <a:r>
              <a:rPr lang="en-US" altLang="zh-CN" sz="2600" i="1" kern="100" dirty="0">
                <a:latin typeface="Times New Roman"/>
                <a:ea typeface="华文细黑"/>
                <a:cs typeface="Courier New"/>
              </a:rPr>
              <a:t>x</a:t>
            </a:r>
            <a:r>
              <a:rPr lang="en-US" altLang="zh-CN" sz="2600" kern="100" baseline="-25000" dirty="0">
                <a:latin typeface="Times New Roman"/>
                <a:ea typeface="华文细黑"/>
                <a:cs typeface="Courier New"/>
              </a:rPr>
              <a:t>34</a:t>
            </a:r>
            <a:r>
              <a:rPr lang="zh-CN" altLang="zh-CN" sz="2600" kern="100" dirty="0">
                <a:latin typeface="Times New Roman"/>
                <a:ea typeface="华文细黑"/>
                <a:cs typeface="Times New Roman"/>
              </a:rPr>
              <a:t>＝</a:t>
            </a:r>
            <a:r>
              <a:rPr lang="en-US" altLang="zh-CN" sz="2600" kern="100" dirty="0">
                <a:latin typeface="Times New Roman"/>
                <a:ea typeface="华文细黑"/>
                <a:cs typeface="Courier New"/>
              </a:rPr>
              <a:t>3.65 cm</a:t>
            </a:r>
            <a:r>
              <a:rPr lang="zh-CN" altLang="zh-CN" sz="2600" kern="100" dirty="0">
                <a:latin typeface="Times New Roman"/>
                <a:ea typeface="华文细黑"/>
                <a:cs typeface="Times New Roman"/>
              </a:rPr>
              <a:t>，</a:t>
            </a:r>
            <a:r>
              <a:rPr lang="en-US" altLang="zh-CN" sz="2600" i="1" kern="100" dirty="0" smtClean="0">
                <a:latin typeface="Times New Roman"/>
                <a:ea typeface="华文细黑"/>
                <a:cs typeface="Courier New"/>
              </a:rPr>
              <a:t>x</a:t>
            </a:r>
            <a:r>
              <a:rPr lang="en-US" altLang="zh-CN" sz="2600" kern="100" baseline="-25000" dirty="0" smtClean="0">
                <a:latin typeface="Times New Roman"/>
                <a:ea typeface="华文细黑"/>
                <a:cs typeface="Courier New"/>
              </a:rPr>
              <a:t>45</a:t>
            </a:r>
          </a:p>
          <a:p>
            <a:pPr algn="just">
              <a:lnSpc>
                <a:spcPct val="145000"/>
              </a:lnSpc>
              <a:spcAft>
                <a:spcPts val="0"/>
              </a:spcAft>
              <a:tabLst>
                <a:tab pos="2700655" algn="l"/>
              </a:tabLst>
            </a:pPr>
            <a:r>
              <a:rPr lang="zh-CN" altLang="zh-CN" sz="2600" kern="100" dirty="0" smtClean="0">
                <a:latin typeface="Times New Roman"/>
                <a:ea typeface="华文细黑"/>
                <a:cs typeface="Times New Roman"/>
              </a:rPr>
              <a:t>＝</a:t>
            </a:r>
            <a:r>
              <a:rPr lang="en-US" altLang="zh-CN" sz="2600" kern="100" dirty="0">
                <a:latin typeface="Times New Roman"/>
                <a:ea typeface="华文细黑"/>
                <a:cs typeface="Courier New"/>
              </a:rPr>
              <a:t>4.41 cm</a:t>
            </a:r>
            <a:r>
              <a:rPr lang="zh-CN" altLang="zh-CN" sz="2600" kern="100" dirty="0">
                <a:latin typeface="Times New Roman"/>
                <a:ea typeface="华文细黑"/>
                <a:cs typeface="Times New Roman"/>
              </a:rPr>
              <a:t>，</a:t>
            </a:r>
            <a:r>
              <a:rPr lang="en-US" altLang="zh-CN" sz="2600" i="1" kern="100" dirty="0">
                <a:latin typeface="Times New Roman"/>
                <a:ea typeface="华文细黑"/>
                <a:cs typeface="Courier New"/>
              </a:rPr>
              <a:t>x</a:t>
            </a:r>
            <a:r>
              <a:rPr lang="en-US" altLang="zh-CN" sz="2600" kern="100" baseline="-25000" dirty="0">
                <a:latin typeface="Times New Roman"/>
                <a:ea typeface="华文细黑"/>
                <a:cs typeface="Courier New"/>
              </a:rPr>
              <a:t>56</a:t>
            </a:r>
            <a:r>
              <a:rPr lang="zh-CN" altLang="zh-CN" sz="2600" kern="100" dirty="0">
                <a:latin typeface="Times New Roman"/>
                <a:ea typeface="华文细黑"/>
                <a:cs typeface="Times New Roman"/>
              </a:rPr>
              <a:t>＝</a:t>
            </a:r>
            <a:r>
              <a:rPr lang="en-US" altLang="zh-CN" sz="2600" kern="100" dirty="0">
                <a:latin typeface="Times New Roman"/>
                <a:ea typeface="华文细黑"/>
                <a:cs typeface="Courier New"/>
              </a:rPr>
              <a:t>5.15 cm.</a:t>
            </a:r>
            <a:r>
              <a:rPr lang="zh-CN" altLang="zh-CN" sz="2600" kern="100" dirty="0">
                <a:latin typeface="Times New Roman"/>
                <a:ea typeface="华文细黑"/>
                <a:cs typeface="Times New Roman"/>
              </a:rPr>
              <a:t>试问：</a:t>
            </a:r>
            <a:endParaRPr lang="zh-CN" altLang="zh-CN" sz="2600" kern="100" dirty="0">
              <a:effectLst/>
              <a:latin typeface="宋体"/>
              <a:cs typeface="Courier New"/>
            </a:endParaRPr>
          </a:p>
        </p:txBody>
      </p:sp>
      <p:sp>
        <p:nvSpPr>
          <p:cNvPr id="25" name="Rectangle 21">
            <a:hlinkClick r:id="rId2"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6" name="Rectangle 21">
            <a:hlinkClick r:id="rId3"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7" name="Rectangle 21">
            <a:hlinkClick r:id="rId4"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3</a:t>
            </a:r>
          </a:p>
        </p:txBody>
      </p:sp>
      <p:sp>
        <p:nvSpPr>
          <p:cNvPr id="28" name="Rectangle 21">
            <a:hlinkClick r:id="rId5"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sp>
        <p:nvSpPr>
          <p:cNvPr id="2" name="矩形 1"/>
          <p:cNvSpPr/>
          <p:nvPr/>
        </p:nvSpPr>
        <p:spPr>
          <a:xfrm>
            <a:off x="9105653" y="6139732"/>
            <a:ext cx="684803" cy="492443"/>
          </a:xfrm>
          <a:prstGeom prst="rect">
            <a:avLst/>
          </a:prstGeom>
        </p:spPr>
        <p:txBody>
          <a:bodyPr wrap="none">
            <a:spAutoFit/>
          </a:bodyPr>
          <a:lstStyle/>
          <a:p>
            <a:r>
              <a:rPr lang="zh-CN" altLang="zh-CN" sz="2600" kern="100" dirty="0">
                <a:solidFill>
                  <a:prstClr val="black"/>
                </a:solidFill>
                <a:latin typeface="Times New Roman"/>
                <a:ea typeface="华文细黑"/>
                <a:cs typeface="Times New Roman"/>
              </a:rPr>
              <a:t>图</a:t>
            </a:r>
            <a:r>
              <a:rPr lang="en-US" altLang="zh-CN" sz="2600" kern="100" dirty="0">
                <a:solidFill>
                  <a:prstClr val="black"/>
                </a:solidFill>
                <a:latin typeface="Times New Roman"/>
                <a:ea typeface="华文细黑"/>
                <a:cs typeface="Courier New"/>
              </a:rPr>
              <a:t>3</a:t>
            </a:r>
            <a:endParaRPr lang="zh-CN" altLang="en-US" dirty="0"/>
          </a:p>
        </p:txBody>
      </p:sp>
      <p:pic>
        <p:nvPicPr>
          <p:cNvPr id="74754" name="Picture 2" descr="\\贾文\贾文\源文件\同步\物理 人教 必修1 新课标\R2-101.TIF"/>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12271" y="3234090"/>
            <a:ext cx="4671567" cy="283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1">
            <a:hlinkClick r:id="rId7"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0" name="Rectangle 21">
            <a:hlinkClick r:id="rId8"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27573023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矩形 15"/>
          <p:cNvSpPr/>
          <p:nvPr/>
        </p:nvSpPr>
        <p:spPr>
          <a:xfrm>
            <a:off x="525352" y="509946"/>
            <a:ext cx="11042462" cy="769417"/>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滴水计时器的原理与课本上介绍</a:t>
            </a:r>
            <a:r>
              <a:rPr lang="zh-CN" altLang="zh-CN" sz="2800" kern="100" dirty="0" smtClean="0">
                <a:latin typeface="Times New Roman"/>
                <a:ea typeface="华文细黑"/>
                <a:cs typeface="Times New Roman"/>
              </a:rPr>
              <a:t>的</a:t>
            </a:r>
            <a:r>
              <a:rPr lang="en-US" altLang="zh-CN" sz="2800" kern="100" dirty="0" smtClean="0">
                <a:latin typeface="宋体" pitchFamily="2" charset="-122"/>
                <a:ea typeface="宋体" pitchFamily="2" charset="-122"/>
                <a:cs typeface="Courier New"/>
              </a:rPr>
              <a:t>____</a:t>
            </a:r>
            <a:r>
              <a:rPr lang="en-US" altLang="zh-CN" sz="2800" kern="100" dirty="0">
                <a:latin typeface="宋体" pitchFamily="2" charset="-122"/>
                <a:ea typeface="宋体" pitchFamily="2" charset="-122"/>
                <a:cs typeface="Courier New"/>
              </a:rPr>
              <a:t>_</a:t>
            </a:r>
            <a:r>
              <a:rPr lang="en-US" altLang="zh-CN" sz="2800" kern="100" dirty="0" smtClean="0">
                <a:latin typeface="宋体" pitchFamily="2" charset="-122"/>
                <a:ea typeface="宋体" pitchFamily="2" charset="-122"/>
                <a:cs typeface="Courier New"/>
              </a:rPr>
              <a:t>______</a:t>
            </a:r>
            <a:r>
              <a:rPr lang="zh-CN" altLang="zh-CN" sz="2800" kern="100" dirty="0" smtClean="0">
                <a:latin typeface="Times New Roman"/>
                <a:ea typeface="华文细黑"/>
                <a:cs typeface="Times New Roman"/>
              </a:rPr>
              <a:t>原理</a:t>
            </a:r>
            <a:r>
              <a:rPr lang="zh-CN" altLang="zh-CN" sz="2800" kern="100" dirty="0">
                <a:latin typeface="Times New Roman"/>
                <a:ea typeface="华文细黑"/>
                <a:cs typeface="Times New Roman"/>
              </a:rPr>
              <a:t>类似</a:t>
            </a:r>
            <a:r>
              <a:rPr lang="en-US" altLang="zh-CN" sz="2800" kern="100" dirty="0">
                <a:latin typeface="Times New Roman"/>
                <a:ea typeface="华文细黑"/>
                <a:cs typeface="Courier New"/>
              </a:rPr>
              <a:t>.</a:t>
            </a:r>
            <a:endParaRPr lang="zh-CN" altLang="zh-CN" sz="1050" kern="100" dirty="0">
              <a:effectLst/>
              <a:latin typeface="宋体"/>
              <a:cs typeface="Courier New"/>
            </a:endParaRPr>
          </a:p>
        </p:txBody>
      </p:sp>
      <p:sp>
        <p:nvSpPr>
          <p:cNvPr id="18" name="TextBox 17"/>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25" name="Rectangle 21">
            <a:hlinkClick r:id="rId2"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6" name="Rectangle 21">
            <a:hlinkClick r:id="rId3"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7" name="Rectangle 21">
            <a:hlinkClick r:id="rId4"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3</a:t>
            </a:r>
          </a:p>
        </p:txBody>
      </p:sp>
      <p:sp>
        <p:nvSpPr>
          <p:cNvPr id="28" name="Rectangle 21">
            <a:hlinkClick r:id="rId5"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pic>
        <p:nvPicPr>
          <p:cNvPr id="17" name="Picture 2" descr="\\贾文\贾文\源文件\同步\物理 人教 必修1 新课标\R2-101.T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25844" y="1631929"/>
            <a:ext cx="5138724" cy="311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a:xfrm>
            <a:off x="6423878" y="571838"/>
            <a:ext cx="1980029" cy="523220"/>
          </a:xfrm>
          <a:prstGeom prst="rect">
            <a:avLst/>
          </a:prstGeom>
        </p:spPr>
        <p:txBody>
          <a:bodyPr wrap="none">
            <a:spAutoFit/>
          </a:bodyPr>
          <a:lstStyle/>
          <a:p>
            <a:r>
              <a:rPr lang="zh-CN" altLang="zh-CN" sz="2800" kern="100" smtClean="0">
                <a:solidFill>
                  <a:srgbClr val="C00000"/>
                </a:solidFill>
                <a:latin typeface="Times New Roman"/>
                <a:ea typeface="华文细黑"/>
              </a:rPr>
              <a:t>打点计时器</a:t>
            </a:r>
            <a:endParaRPr lang="zh-CN" altLang="en-US" sz="2800" kern="100" dirty="0">
              <a:solidFill>
                <a:srgbClr val="C00000"/>
              </a:solidFill>
              <a:latin typeface="Times New Roman"/>
              <a:ea typeface="华文细黑"/>
            </a:endParaRPr>
          </a:p>
        </p:txBody>
      </p:sp>
      <p:sp>
        <p:nvSpPr>
          <p:cNvPr id="20" name="矩形 19"/>
          <p:cNvSpPr/>
          <p:nvPr/>
        </p:nvSpPr>
        <p:spPr>
          <a:xfrm>
            <a:off x="525352" y="4653930"/>
            <a:ext cx="11042462" cy="769417"/>
          </a:xfrm>
          <a:prstGeom prst="rect">
            <a:avLst/>
          </a:prstGeom>
        </p:spPr>
        <p:txBody>
          <a:bodyPr wrap="square" lIns="121898" tIns="60948" rIns="121898" bIns="60948">
            <a:spAutoFit/>
          </a:bodyPr>
          <a:lstStyle/>
          <a:p>
            <a:pPr algn="just">
              <a:lnSpc>
                <a:spcPct val="150000"/>
              </a:lnSpc>
              <a:spcAft>
                <a:spcPts val="0"/>
              </a:spcAft>
              <a:tabLst>
                <a:tab pos="2700655" algn="l"/>
              </a:tabLst>
            </a:pPr>
            <a:r>
              <a:rPr lang="zh-CN" altLang="zh-CN" sz="2800" b="1" kern="100" dirty="0">
                <a:solidFill>
                  <a:srgbClr val="0000FF"/>
                </a:solidFill>
                <a:latin typeface="Times New Roman"/>
                <a:ea typeface="华文细黑"/>
                <a:cs typeface="Times New Roman"/>
              </a:rPr>
              <a:t>解析　</a:t>
            </a:r>
            <a:r>
              <a:rPr lang="zh-CN" altLang="zh-CN" sz="2800" kern="100" dirty="0" smtClean="0">
                <a:solidFill>
                  <a:srgbClr val="002060"/>
                </a:solidFill>
                <a:latin typeface="Times New Roman"/>
                <a:ea typeface="华文细黑"/>
                <a:cs typeface="Times New Roman"/>
              </a:rPr>
              <a:t>由</a:t>
            </a:r>
            <a:r>
              <a:rPr lang="zh-CN" altLang="zh-CN" sz="2800" kern="100" dirty="0">
                <a:solidFill>
                  <a:srgbClr val="002060"/>
                </a:solidFill>
                <a:latin typeface="Times New Roman"/>
                <a:ea typeface="华文细黑"/>
                <a:cs typeface="Times New Roman"/>
              </a:rPr>
              <a:t>题知滴水计时器的原理与打点计时器原理类似</a:t>
            </a:r>
            <a:r>
              <a:rPr lang="en-US" altLang="zh-CN" sz="2800" kern="100" dirty="0">
                <a:solidFill>
                  <a:srgbClr val="002060"/>
                </a:solidFill>
                <a:latin typeface="Times New Roman"/>
                <a:ea typeface="华文细黑"/>
                <a:cs typeface="Courier New"/>
              </a:rPr>
              <a:t>.</a:t>
            </a:r>
            <a:endParaRPr lang="zh-CN" altLang="zh-CN" sz="1050" kern="100" dirty="0">
              <a:effectLst/>
              <a:latin typeface="宋体"/>
              <a:cs typeface="Courier New"/>
            </a:endParaRPr>
          </a:p>
        </p:txBody>
      </p:sp>
      <p:sp>
        <p:nvSpPr>
          <p:cNvPr id="13" name="TextBox 12"/>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2" name="Rectangle 21">
            <a:hlinkClick r:id="rId7"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4" name="Rectangle 21">
            <a:hlinkClick r:id="rId8"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15915787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13" restart="whenNotActive" fill="hold" evtFilter="cancelBubble" nodeType="interactiveSeq">
                <p:stCondLst>
                  <p:cond evt="onClick" delay="0">
                    <p:tgtEl>
                      <p:spTgt spid="13"/>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0"/>
                                        </p:tgtEl>
                                      </p:cBhvr>
                                    </p:animEffect>
                                    <p:set>
                                      <p:cBhvr>
                                        <p:cTn id="2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13"/>
                  </p:tgtEl>
                </p:cond>
              </p:nextCondLst>
            </p:seq>
          </p:childTnLst>
        </p:cTn>
      </p:par>
    </p:tnLst>
    <p:bldLst>
      <p:bldP spid="2" grpId="0"/>
      <p:bldP spid="2" grpId="1"/>
      <p:bldP spid="20" grpId="0"/>
      <p:bldP spid="20"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矩形 15"/>
          <p:cNvSpPr/>
          <p:nvPr/>
        </p:nvSpPr>
        <p:spPr>
          <a:xfrm>
            <a:off x="525352" y="526486"/>
            <a:ext cx="11042462" cy="1415748"/>
          </a:xfrm>
          <a:prstGeom prst="rect">
            <a:avLst/>
          </a:prstGeom>
        </p:spPr>
        <p:txBody>
          <a:bodyPr wrap="square" lIns="121898" tIns="60948" rIns="121898" bIns="60948">
            <a:spAutoFit/>
          </a:bodyPr>
          <a:lstStyle/>
          <a:p>
            <a:pPr lvl="0" algn="just">
              <a:lnSpc>
                <a:spcPct val="150000"/>
              </a:lnSpc>
              <a:tabLst>
                <a:tab pos="2700655" algn="l"/>
              </a:tabLst>
            </a:pPr>
            <a:r>
              <a:rPr lang="en-US" altLang="zh-CN" sz="2800" kern="100" dirty="0">
                <a:solidFill>
                  <a:prstClr val="black"/>
                </a:solidFill>
                <a:latin typeface="Times New Roman"/>
                <a:ea typeface="华文细黑"/>
                <a:cs typeface="Courier New"/>
              </a:rPr>
              <a:t>(2)</a:t>
            </a:r>
            <a:r>
              <a:rPr lang="zh-CN" altLang="zh-CN" sz="2800" kern="100" dirty="0">
                <a:solidFill>
                  <a:prstClr val="black"/>
                </a:solidFill>
                <a:latin typeface="Times New Roman"/>
                <a:ea typeface="华文细黑"/>
                <a:cs typeface="Times New Roman"/>
              </a:rPr>
              <a:t>由纸带数据计算可得点</a:t>
            </a:r>
            <a:r>
              <a:rPr lang="en-US" altLang="zh-CN" sz="2800" kern="100" dirty="0">
                <a:solidFill>
                  <a:prstClr val="black"/>
                </a:solidFill>
                <a:latin typeface="Times New Roman"/>
                <a:ea typeface="华文细黑"/>
                <a:cs typeface="Courier New"/>
              </a:rPr>
              <a:t>4</a:t>
            </a:r>
            <a:r>
              <a:rPr lang="zh-CN" altLang="zh-CN" sz="2800" kern="100" dirty="0">
                <a:solidFill>
                  <a:prstClr val="black"/>
                </a:solidFill>
                <a:latin typeface="Times New Roman"/>
                <a:ea typeface="华文细黑"/>
                <a:cs typeface="Times New Roman"/>
              </a:rPr>
              <a:t>所代表时刻的瞬时速度</a:t>
            </a:r>
            <a:r>
              <a:rPr lang="en-US" altLang="zh-CN" sz="2800" i="1" kern="100" dirty="0">
                <a:solidFill>
                  <a:prstClr val="black"/>
                </a:solidFill>
                <a:latin typeface="Book Antiqua"/>
                <a:ea typeface="华文细黑"/>
                <a:cs typeface="Times New Roman"/>
              </a:rPr>
              <a:t>v</a:t>
            </a:r>
            <a:r>
              <a:rPr lang="en-US" altLang="zh-CN" sz="2800" kern="100" baseline="-25000" dirty="0">
                <a:solidFill>
                  <a:prstClr val="black"/>
                </a:solidFill>
                <a:latin typeface="Times New Roman"/>
                <a:ea typeface="华文细黑"/>
                <a:cs typeface="Courier New"/>
              </a:rPr>
              <a:t>4</a:t>
            </a:r>
            <a:r>
              <a:rPr lang="zh-CN" altLang="zh-CN" sz="2800" kern="100" dirty="0">
                <a:solidFill>
                  <a:prstClr val="black"/>
                </a:solidFill>
                <a:latin typeface="Times New Roman"/>
                <a:ea typeface="华文细黑"/>
                <a:cs typeface="Times New Roman"/>
              </a:rPr>
              <a:t>＝</a:t>
            </a:r>
            <a:r>
              <a:rPr lang="en-US" altLang="zh-CN" sz="2800" u="sng" kern="100" dirty="0">
                <a:solidFill>
                  <a:prstClr val="black"/>
                </a:solidFill>
                <a:latin typeface="Times New Roman"/>
                <a:ea typeface="华文细黑"/>
                <a:cs typeface="Courier New"/>
              </a:rPr>
              <a:t>        </a:t>
            </a:r>
            <a:r>
              <a:rPr lang="en-US" altLang="zh-CN" sz="2800" kern="100" dirty="0">
                <a:solidFill>
                  <a:prstClr val="black"/>
                </a:solidFill>
                <a:latin typeface="Times New Roman"/>
                <a:ea typeface="华文细黑"/>
                <a:cs typeface="Courier New"/>
              </a:rPr>
              <a:t>m/s</a:t>
            </a:r>
            <a:r>
              <a:rPr lang="zh-CN" altLang="zh-CN" sz="2800" kern="100" dirty="0">
                <a:solidFill>
                  <a:prstClr val="black"/>
                </a:solidFill>
                <a:latin typeface="Times New Roman"/>
                <a:ea typeface="华文细黑"/>
                <a:cs typeface="Times New Roman"/>
              </a:rPr>
              <a:t>，小车的加速度</a:t>
            </a:r>
            <a:r>
              <a:rPr lang="en-US" altLang="zh-CN" sz="2800" i="1" kern="100" dirty="0">
                <a:solidFill>
                  <a:prstClr val="black"/>
                </a:solidFill>
                <a:latin typeface="Times New Roman"/>
                <a:ea typeface="华文细黑"/>
                <a:cs typeface="Courier New"/>
              </a:rPr>
              <a:t>a</a:t>
            </a:r>
            <a:r>
              <a:rPr lang="zh-CN" altLang="zh-CN" sz="2800" kern="100" dirty="0">
                <a:solidFill>
                  <a:prstClr val="black"/>
                </a:solidFill>
                <a:latin typeface="Times New Roman"/>
                <a:ea typeface="华文细黑"/>
                <a:cs typeface="Times New Roman"/>
              </a:rPr>
              <a:t>＝</a:t>
            </a:r>
            <a:r>
              <a:rPr lang="en-US" altLang="zh-CN" sz="2800" u="sng" kern="100" dirty="0">
                <a:solidFill>
                  <a:prstClr val="black"/>
                </a:solidFill>
                <a:latin typeface="Times New Roman"/>
                <a:ea typeface="华文细黑"/>
                <a:cs typeface="Courier New"/>
              </a:rPr>
              <a:t>     </a:t>
            </a:r>
            <a:r>
              <a:rPr lang="en-US" altLang="zh-CN" sz="2800" u="sng" kern="100" dirty="0" smtClean="0">
                <a:solidFill>
                  <a:prstClr val="black"/>
                </a:solidFill>
                <a:latin typeface="Times New Roman"/>
                <a:ea typeface="华文细黑"/>
                <a:cs typeface="Courier New"/>
              </a:rPr>
              <a:t>     </a:t>
            </a:r>
            <a:r>
              <a:rPr lang="en-US" altLang="zh-CN" sz="2800" kern="100" dirty="0">
                <a:solidFill>
                  <a:prstClr val="black"/>
                </a:solidFill>
                <a:latin typeface="Times New Roman"/>
                <a:ea typeface="华文细黑"/>
                <a:cs typeface="Courier New"/>
              </a:rPr>
              <a:t>m/s</a:t>
            </a:r>
            <a:r>
              <a:rPr lang="en-US" altLang="zh-CN" sz="2800" kern="100" baseline="30000" dirty="0">
                <a:solidFill>
                  <a:prstClr val="black"/>
                </a:solidFill>
                <a:latin typeface="Times New Roman"/>
                <a:ea typeface="华文细黑"/>
                <a:cs typeface="Courier New"/>
              </a:rPr>
              <a:t>2</a:t>
            </a:r>
            <a:r>
              <a:rPr lang="en-US" altLang="zh-CN" sz="2800" kern="100" dirty="0">
                <a:solidFill>
                  <a:prstClr val="black"/>
                </a:solidFill>
                <a:latin typeface="Times New Roman"/>
                <a:ea typeface="华文细黑"/>
                <a:cs typeface="Courier New"/>
              </a:rPr>
              <a:t>.(</a:t>
            </a:r>
            <a:r>
              <a:rPr lang="zh-CN" altLang="zh-CN" sz="2800" kern="100" dirty="0">
                <a:solidFill>
                  <a:prstClr val="black"/>
                </a:solidFill>
                <a:latin typeface="Times New Roman"/>
                <a:ea typeface="华文细黑"/>
                <a:cs typeface="Times New Roman"/>
              </a:rPr>
              <a:t>结果均保留两位有效数字</a:t>
            </a:r>
            <a:r>
              <a:rPr lang="en-US" altLang="zh-CN" sz="2800" kern="100" dirty="0">
                <a:solidFill>
                  <a:prstClr val="black"/>
                </a:solidFill>
                <a:latin typeface="Times New Roman"/>
                <a:ea typeface="华文细黑"/>
                <a:cs typeface="Courier New"/>
              </a:rPr>
              <a:t>)</a:t>
            </a:r>
            <a:endParaRPr lang="zh-CN" altLang="zh-CN" sz="1050" kern="100" dirty="0">
              <a:solidFill>
                <a:prstClr val="black"/>
              </a:solidFill>
              <a:latin typeface="宋体"/>
              <a:cs typeface="Courier New"/>
            </a:endParaRPr>
          </a:p>
        </p:txBody>
      </p:sp>
      <p:sp>
        <p:nvSpPr>
          <p:cNvPr id="18" name="TextBox 17"/>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答案</a:t>
            </a:r>
          </a:p>
        </p:txBody>
      </p:sp>
      <p:sp>
        <p:nvSpPr>
          <p:cNvPr id="25" name="Rectangle 21">
            <a:hlinkClick r:id="rId2" action="ppaction://hlinksldjump"/>
          </p:cNvPr>
          <p:cNvSpPr>
            <a:spLocks noChangeArrowheads="1"/>
          </p:cNvSpPr>
          <p:nvPr/>
        </p:nvSpPr>
        <p:spPr bwMode="auto">
          <a:xfrm>
            <a:off x="4228103"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1</a:t>
            </a:r>
          </a:p>
        </p:txBody>
      </p:sp>
      <p:sp>
        <p:nvSpPr>
          <p:cNvPr id="26" name="Rectangle 21">
            <a:hlinkClick r:id="rId3" action="ppaction://hlinksldjump"/>
          </p:cNvPr>
          <p:cNvSpPr>
            <a:spLocks noChangeArrowheads="1"/>
          </p:cNvSpPr>
          <p:nvPr/>
        </p:nvSpPr>
        <p:spPr bwMode="auto">
          <a:xfrm>
            <a:off x="469450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Times New Roman" panose="02020603050405020304" pitchFamily="18" charset="0"/>
              </a:rPr>
              <a:t>2</a:t>
            </a:r>
          </a:p>
        </p:txBody>
      </p:sp>
      <p:sp>
        <p:nvSpPr>
          <p:cNvPr id="27" name="Rectangle 21">
            <a:hlinkClick r:id="rId4" action="ppaction://hlinksldjump"/>
          </p:cNvPr>
          <p:cNvSpPr>
            <a:spLocks noChangeArrowheads="1"/>
          </p:cNvSpPr>
          <p:nvPr/>
        </p:nvSpPr>
        <p:spPr bwMode="auto">
          <a:xfrm>
            <a:off x="5160909"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Times New Roman" panose="02020603050405020304" pitchFamily="18" charset="0"/>
              </a:rPr>
              <a:t>3</a:t>
            </a:r>
          </a:p>
        </p:txBody>
      </p:sp>
      <p:sp>
        <p:nvSpPr>
          <p:cNvPr id="28" name="Rectangle 21">
            <a:hlinkClick r:id="rId5" action="ppaction://hlinksldjump"/>
          </p:cNvPr>
          <p:cNvSpPr>
            <a:spLocks noChangeArrowheads="1"/>
          </p:cNvSpPr>
          <p:nvPr/>
        </p:nvSpPr>
        <p:spPr bwMode="auto">
          <a:xfrm>
            <a:off x="5627312"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Times New Roman" panose="02020603050405020304" pitchFamily="18" charset="0"/>
              </a:rPr>
              <a:t>4</a:t>
            </a:r>
          </a:p>
        </p:txBody>
      </p:sp>
      <p:pic>
        <p:nvPicPr>
          <p:cNvPr id="17" name="Picture 2" descr="\\贾文\贾文\源文件\同步\物理 人教 必修1 新课标\R2-101.T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25844" y="2112997"/>
            <a:ext cx="5138724" cy="311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a:xfrm>
            <a:off x="9006006" y="641802"/>
            <a:ext cx="813043" cy="523220"/>
          </a:xfrm>
          <a:prstGeom prst="rect">
            <a:avLst/>
          </a:prstGeom>
        </p:spPr>
        <p:txBody>
          <a:bodyPr wrap="none">
            <a:spAutoFit/>
          </a:bodyPr>
          <a:lstStyle/>
          <a:p>
            <a:r>
              <a:rPr lang="en-US" altLang="zh-CN" sz="2800" kern="100">
                <a:solidFill>
                  <a:srgbClr val="C00000"/>
                </a:solidFill>
                <a:latin typeface="Times New Roman"/>
                <a:ea typeface="华文细黑"/>
              </a:rPr>
              <a:t>0.20</a:t>
            </a:r>
            <a:endParaRPr lang="zh-CN" altLang="en-US" sz="2800" kern="100" dirty="0">
              <a:solidFill>
                <a:srgbClr val="C00000"/>
              </a:solidFill>
              <a:latin typeface="Times New Roman"/>
              <a:ea typeface="华文细黑"/>
            </a:endParaRPr>
          </a:p>
        </p:txBody>
      </p:sp>
      <p:sp>
        <p:nvSpPr>
          <p:cNvPr id="13" name="TextBox 12">
            <a:hlinkClick r:id="rId7" action="ppaction://hlinksldjump"/>
          </p:cNvPr>
          <p:cNvSpPr txBox="1"/>
          <p:nvPr/>
        </p:nvSpPr>
        <p:spPr>
          <a:xfrm>
            <a:off x="10116923"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微软雅黑" pitchFamily="34" charset="-122"/>
                <a:ea typeface="微软雅黑" pitchFamily="34" charset="-122"/>
                <a:cs typeface="Times New Roman" panose="02020603050405020304" pitchFamily="18" charset="0"/>
              </a:rPr>
              <a:t>解析</a:t>
            </a:r>
          </a:p>
        </p:txBody>
      </p:sp>
      <p:sp>
        <p:nvSpPr>
          <p:cNvPr id="19" name="矩形 18"/>
          <p:cNvSpPr/>
          <p:nvPr/>
        </p:nvSpPr>
        <p:spPr>
          <a:xfrm>
            <a:off x="2596659" y="1292559"/>
            <a:ext cx="813043" cy="523220"/>
          </a:xfrm>
          <a:prstGeom prst="rect">
            <a:avLst/>
          </a:prstGeom>
        </p:spPr>
        <p:txBody>
          <a:bodyPr wrap="none">
            <a:spAutoFit/>
          </a:bodyPr>
          <a:lstStyle/>
          <a:p>
            <a:r>
              <a:rPr lang="en-US" altLang="zh-CN" sz="2800" kern="100" dirty="0">
                <a:solidFill>
                  <a:srgbClr val="C00000"/>
                </a:solidFill>
                <a:latin typeface="Times New Roman"/>
                <a:ea typeface="华文细黑"/>
              </a:rPr>
              <a:t>0.19</a:t>
            </a:r>
            <a:endParaRPr lang="zh-CN" altLang="en-US" sz="2800" kern="100" dirty="0">
              <a:solidFill>
                <a:srgbClr val="C00000"/>
              </a:solidFill>
              <a:latin typeface="Times New Roman"/>
              <a:ea typeface="华文细黑"/>
            </a:endParaRPr>
          </a:p>
        </p:txBody>
      </p:sp>
      <p:sp>
        <p:nvSpPr>
          <p:cNvPr id="12" name="Rectangle 21">
            <a:hlinkClick r:id="rId8" action="ppaction://hlinksldjump"/>
          </p:cNvPr>
          <p:cNvSpPr>
            <a:spLocks noChangeArrowheads="1"/>
          </p:cNvSpPr>
          <p:nvPr/>
        </p:nvSpPr>
        <p:spPr bwMode="auto">
          <a:xfrm>
            <a:off x="6093715"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5</a:t>
            </a:r>
            <a:endParaRPr lang="en-US" altLang="zh-CN" sz="1800" dirty="0">
              <a:effectLst/>
              <a:latin typeface="Broadway" pitchFamily="82" charset="0"/>
              <a:ea typeface="楷体" pitchFamily="49" charset="-122"/>
              <a:cs typeface="Times New Roman" panose="02020603050405020304" pitchFamily="18" charset="0"/>
            </a:endParaRPr>
          </a:p>
        </p:txBody>
      </p:sp>
      <p:sp>
        <p:nvSpPr>
          <p:cNvPr id="14" name="Rectangle 21">
            <a:hlinkClick r:id="rId9" action="ppaction://hlinksldjump"/>
          </p:cNvPr>
          <p:cNvSpPr>
            <a:spLocks noChangeArrowheads="1"/>
          </p:cNvSpPr>
          <p:nvPr/>
        </p:nvSpPr>
        <p:spPr bwMode="auto">
          <a:xfrm>
            <a:off x="6560116" y="6310114"/>
            <a:ext cx="396000" cy="5758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Times New Roman" panose="02020603050405020304" pitchFamily="18" charset="0"/>
              </a:rPr>
              <a:t>6</a:t>
            </a:r>
            <a:endParaRPr lang="en-US" altLang="zh-CN" sz="1800" dirty="0">
              <a:effectLst/>
              <a:latin typeface="Broadway" pitchFamily="82" charset="0"/>
              <a:ea typeface="楷体" pitchFamily="49" charset="-122"/>
              <a:cs typeface="Times New Roman" panose="02020603050405020304" pitchFamily="18" charset="0"/>
            </a:endParaRPr>
          </a:p>
        </p:txBody>
      </p:sp>
    </p:spTree>
    <p:extLst>
      <p:ext uri="{BB962C8B-B14F-4D97-AF65-F5344CB8AC3E}">
        <p14:creationId xmlns:p14="http://schemas.microsoft.com/office/powerpoint/2010/main" val="40263228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linds(horizontal)">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19"/>
                                        </p:tgtEl>
                                      </p:cBhvr>
                                    </p:animEffect>
                                    <p:set>
                                      <p:cBhvr>
                                        <p:cTn id="18"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8"/>
                  </p:tgtEl>
                </p:cond>
              </p:nextCondLst>
            </p:seq>
          </p:childTnLst>
        </p:cTn>
      </p:par>
    </p:tnLst>
    <p:bldLst>
      <p:bldP spid="2" grpId="0"/>
      <p:bldP spid="2" grpId="1"/>
      <p:bldP spid="19" grpId="0"/>
      <p:bldP spid="19" grpId="1"/>
    </p:bld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8100">
          <a:solidFill>
            <a:srgbClr val="FF0000"/>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6181</TotalTime>
  <Words>1529</Words>
  <Application>Microsoft Office PowerPoint</Application>
  <PresentationFormat>自定义</PresentationFormat>
  <Paragraphs>229</Paragraphs>
  <Slides>21</Slides>
  <Notes>0</Notes>
  <HiddenSlides>4</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23" baseType="lpstr">
      <vt:lpstr>7_Office 主题</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cp:lastModifiedBy>
  <cp:revision>6813</cp:revision>
  <dcterms:created xsi:type="dcterms:W3CDTF">2014-11-27T01:03:00Z</dcterms:created>
  <dcterms:modified xsi:type="dcterms:W3CDTF">2018-06-30T07:48:34Z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2052-10.1.0.5458</vt:lpwstr>
  </property>
</Properties>
</file>