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672" r:id="rId2"/>
    <p:sldId id="1263" r:id="rId3"/>
    <p:sldId id="699" r:id="rId4"/>
    <p:sldId id="1104" r:id="rId5"/>
    <p:sldId id="1409" r:id="rId6"/>
    <p:sldId id="1393" r:id="rId7"/>
    <p:sldId id="1440" r:id="rId8"/>
    <p:sldId id="1443" r:id="rId9"/>
    <p:sldId id="1444" r:id="rId10"/>
    <p:sldId id="1446" r:id="rId11"/>
    <p:sldId id="1126" r:id="rId12"/>
    <p:sldId id="1127" r:id="rId13"/>
    <p:sldId id="1426" r:id="rId14"/>
    <p:sldId id="1369" r:id="rId15"/>
    <p:sldId id="1399" r:id="rId16"/>
    <p:sldId id="1400" r:id="rId17"/>
    <p:sldId id="1449" r:id="rId18"/>
    <p:sldId id="1448" r:id="rId19"/>
    <p:sldId id="1115" r:id="rId20"/>
    <p:sldId id="1059" r:id="rId21"/>
    <p:sldId id="1060" r:id="rId22"/>
    <p:sldId id="1432" r:id="rId23"/>
    <p:sldId id="1061" r:id="rId24"/>
    <p:sldId id="1450" r:id="rId25"/>
    <p:sldId id="1363" r:id="rId26"/>
    <p:sldId id="1401" r:id="rId27"/>
    <p:sldId id="1453" r:id="rId28"/>
    <p:sldId id="1454" r:id="rId29"/>
    <p:sldId id="1455" r:id="rId30"/>
    <p:sldId id="1437" r:id="rId31"/>
    <p:sldId id="1439" r:id="rId32"/>
    <p:sldId id="1456" r:id="rId33"/>
    <p:sldId id="441" r:id="rId3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>
        <p:scale>
          <a:sx n="75" d="100"/>
          <a:sy n="75" d="100"/>
        </p:scale>
        <p:origin x="-432" y="-269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package" Target="../embeddings/Microsoft_Word___6.docx"/><Relationship Id="rId4" Type="http://schemas.openxmlformats.org/officeDocument/2006/relationships/package" Target="../embeddings/Microsoft_Word___4.docx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__7.docx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0.xml"/><Relationship Id="rId7" Type="http://schemas.openxmlformats.org/officeDocument/2006/relationships/slide" Target="slide26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2.png"/><Relationship Id="rId7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23.emf"/><Relationship Id="rId3" Type="http://schemas.openxmlformats.org/officeDocument/2006/relationships/slide" Target="slide20.xml"/><Relationship Id="rId7" Type="http://schemas.openxmlformats.org/officeDocument/2006/relationships/slide" Target="slide26.xml"/><Relationship Id="rId12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6" Type="http://schemas.openxmlformats.org/officeDocument/2006/relationships/slide" Target="slide25.xml"/><Relationship Id="rId11" Type="http://schemas.openxmlformats.org/officeDocument/2006/relationships/oleObject" Target="../embeddings/oleObject8.bin"/><Relationship Id="rId5" Type="http://schemas.openxmlformats.org/officeDocument/2006/relationships/slide" Target="slide23.xml"/><Relationship Id="rId15" Type="http://schemas.openxmlformats.org/officeDocument/2006/relationships/package" Target="../embeddings/Microsoft_Word___9.docx"/><Relationship Id="rId10" Type="http://schemas.openxmlformats.org/officeDocument/2006/relationships/image" Target="../media/image22.png"/><Relationship Id="rId4" Type="http://schemas.openxmlformats.org/officeDocument/2006/relationships/slide" Target="slide21.xml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slide" Target="slide23.xml"/><Relationship Id="rId12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slide" Target="slide21.xml"/><Relationship Id="rId11" Type="http://schemas.openxmlformats.org/officeDocument/2006/relationships/oleObject" Target="../embeddings/oleObject10.bin"/><Relationship Id="rId5" Type="http://schemas.openxmlformats.org/officeDocument/2006/relationships/slide" Target="slide20.xml"/><Relationship Id="rId10" Type="http://schemas.openxmlformats.org/officeDocument/2006/relationships/slide" Target="slide30.xml"/><Relationship Id="rId4" Type="http://schemas.openxmlformats.org/officeDocument/2006/relationships/image" Target="../media/image22.png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0.xml"/><Relationship Id="rId7" Type="http://schemas.openxmlformats.org/officeDocument/2006/relationships/slide" Target="slide2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28.png"/><Relationship Id="rId4" Type="http://schemas.openxmlformats.org/officeDocument/2006/relationships/slide" Target="slide21.xml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1.xml"/><Relationship Id="rId7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28.png"/><Relationship Id="rId5" Type="http://schemas.openxmlformats.org/officeDocument/2006/relationships/slide" Target="slide25.xml"/><Relationship Id="rId10" Type="http://schemas.openxmlformats.org/officeDocument/2006/relationships/image" Target="../media/image27.png"/><Relationship Id="rId4" Type="http://schemas.openxmlformats.org/officeDocument/2006/relationships/slide" Target="slide23.xml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Administrator\Desktop\用！！！\风景图片\新图！\3运动会\1_19292716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896374" y="4272547"/>
            <a:ext cx="914501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实验：探究小车速度随时间变化的规律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89637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第二章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匀变速直线运动</a:t>
            </a:r>
            <a:r>
              <a:rPr lang="zh-CN" altLang="en-US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的研究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942" y="116538"/>
            <a:ext cx="115502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五、注意事项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开始释放小车时，应使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小车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靠近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远离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打点计时器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先</a:t>
            </a:r>
            <a:r>
              <a:rPr lang="en-US" altLang="zh-CN" sz="2800" u="sng" kern="100" spc="-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spc="-12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等打点稳定后</a:t>
            </a:r>
            <a:r>
              <a:rPr lang="zh-CN" altLang="zh-CN" sz="2800" kern="100" spc="-12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再</a:t>
            </a:r>
            <a:r>
              <a:rPr lang="en-US" altLang="zh-CN" sz="2800" u="sng" kern="100" spc="-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接通电源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释放小车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spc="-1200" dirty="0">
                <a:latin typeface="Times New Roman"/>
                <a:ea typeface="华文细黑"/>
                <a:cs typeface="Times New Roman"/>
              </a:rPr>
              <a:t>.</a:t>
            </a:r>
            <a:endParaRPr lang="zh-CN" altLang="zh-CN" sz="2800" kern="100" spc="-12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打点完毕，立即关闭电源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选取一条点迹清晰的纸带，舍掉开头点迹密集部分，选取适当的计数点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注意计数点与计时点的区别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，弄清楚所选的时间间隔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等于多少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不要分段测量各段距离，应尽可能地一次测量完毕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可统一量出各计数点到计数起点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之间的距离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在坐标纸上画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图象时，注意坐标轴单位长度的选取，应使图象大致布满坐标纸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43078" y="8386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靠近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5857" y="14754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接通电源</a:t>
            </a:r>
            <a:endParaRPr lang="zh-CN" altLang="en-US" sz="2800" kern="100" spc="-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9582" y="14754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释放小车</a:t>
            </a:r>
            <a:endParaRPr lang="zh-CN" altLang="en-US" sz="2800" kern="100" spc="-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pic>
        <p:nvPicPr>
          <p:cNvPr id="13" name="图片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94" y="6026030"/>
            <a:ext cx="2674827" cy="8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题型演练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-1606191P93T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8958" y="765498"/>
            <a:ext cx="11512496" cy="352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　某同学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按图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示装置做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的实验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spc="-100" dirty="0" smtClean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图中仪器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叫做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计时器，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使用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220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V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电源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选填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直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流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，释放小车前，小车应停在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靠近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远离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仪器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的位置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一、实验器材和操作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59394" name="Picture 2" descr="\\贾文\贾文\源文件\同步\物理 人教 必修1 新课标\R2-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65" y="1653401"/>
            <a:ext cx="4791349" cy="23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823326" y="4007902"/>
            <a:ext cx="697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pc="-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122558" y="159011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电火花</a:t>
            </a:r>
            <a:endParaRPr lang="zh-CN" altLang="en-US" sz="2800" kern="10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74046" y="22788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交流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19142" y="29989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靠近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矩形 16"/>
          <p:cNvSpPr/>
          <p:nvPr/>
        </p:nvSpPr>
        <p:spPr>
          <a:xfrm>
            <a:off x="338958" y="4431642"/>
            <a:ext cx="11512496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中仪器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叫做电火花计时器，使用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220 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交流电源，实验过程中，放开小车前，小车要靠近打点计时器；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61653" y="446986"/>
            <a:ext cx="11446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使用打点计时器来分析物体运动情况的实验中，有以下基本步骤：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松开纸带让物体带着纸带运动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穿好纸带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把计时器固定好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接通电源，进行打点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以上步骤的正确顺序是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矩形 16"/>
          <p:cNvSpPr/>
          <p:nvPr/>
        </p:nvSpPr>
        <p:spPr>
          <a:xfrm>
            <a:off x="4059536" y="3778786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CBDA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Courier New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1653" y="4330126"/>
            <a:ext cx="11446785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使用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打点计时器来分析物体运动情况的实验中，基本步骤为：先把计时器固定好，穿好纸带，再接通电源，进行打点，之后松开纸带让物体带着纸带运动，故正确的顺序是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CBDA.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3615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02151" y="5230882"/>
            <a:ext cx="11365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_______________________________________________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计算各点的瞬时速度，则</a:t>
            </a:r>
            <a:r>
              <a:rPr lang="en-US" altLang="zh-CN" sz="2800" i="1" kern="100" dirty="0" err="1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 err="1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m/s.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2151" y="579954"/>
            <a:ext cx="11365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的实验中，如图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所示为一次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记录小车运动情况的纸带，图中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E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为相邻的计数点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点为第一个点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，相邻计数点间的时间间隔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0.1 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二、实验数据处理</a:t>
            </a:r>
          </a:p>
        </p:txBody>
      </p:sp>
      <p:sp>
        <p:nvSpPr>
          <p:cNvPr id="4" name="矩形 3"/>
          <p:cNvSpPr/>
          <p:nvPr/>
        </p:nvSpPr>
        <p:spPr>
          <a:xfrm>
            <a:off x="5733569" y="472593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59394" name="Picture 2" descr="\\贾文\贾文\源文件\同步\物理 人教 必修1 新课标\R2-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1" y="2586018"/>
            <a:ext cx="5093431" cy="21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92558" y="5295047"/>
            <a:ext cx="840352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利用某段时间内的平均速度表示中间时刻的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瞬时速度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6934" y="600176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3.90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1030" y="600176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2.64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2230" y="600176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1.38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66788"/>
              </p:ext>
            </p:extLst>
          </p:nvPr>
        </p:nvGraphicFramePr>
        <p:xfrm>
          <a:off x="498475" y="3573323"/>
          <a:ext cx="81153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" name="文档" r:id="rId4" imgW="8124086" imgH="1300320" progId="Word.Document.12">
                  <p:embed/>
                </p:oleObj>
              </mc:Choice>
              <mc:Fallback>
                <p:oleObj name="文档" r:id="rId4" imgW="8124086" imgH="1300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3573323"/>
                        <a:ext cx="8115300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24255" y="240234"/>
            <a:ext cx="11185087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若时间较短，平均速度可以代替中间时刻的瞬时速度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点的瞬时速度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16524"/>
              </p:ext>
            </p:extLst>
          </p:nvPr>
        </p:nvGraphicFramePr>
        <p:xfrm>
          <a:off x="498599" y="1671180"/>
          <a:ext cx="81184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2" name="文档" r:id="rId7" imgW="8125906" imgH="1300027" progId="Word.Document.12">
                  <p:embed/>
                </p:oleObj>
              </mc:Choice>
              <mc:Fallback>
                <p:oleObj name="文档" r:id="rId7" imgW="8125906" imgH="1300027" progId="Word.Document.12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99" y="1671180"/>
                        <a:ext cx="8118475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24255" y="2670320"/>
            <a:ext cx="11185087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点的瞬时速度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4255" y="4551302"/>
            <a:ext cx="11185087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点的瞬时速度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336727"/>
              </p:ext>
            </p:extLst>
          </p:nvPr>
        </p:nvGraphicFramePr>
        <p:xfrm>
          <a:off x="498475" y="5400535"/>
          <a:ext cx="81153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3" name="文档" r:id="rId10" imgW="8124086" imgH="1300320" progId="Word.Document.12">
                  <p:embed/>
                </p:oleObj>
              </mc:Choice>
              <mc:Fallback>
                <p:oleObj name="文档" r:id="rId10" imgW="8124086" imgH="1300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475" y="5400535"/>
                        <a:ext cx="8115300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2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5" name="矩形 4"/>
          <p:cNvSpPr/>
          <p:nvPr/>
        </p:nvSpPr>
        <p:spPr>
          <a:xfrm>
            <a:off x="446737" y="117426"/>
            <a:ext cx="7736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示坐标系中画出小车的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图线，并根据图线求出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________.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60418" name="Picture 2" descr="\\贾文\贾文\源文件\同步\物理 人教 必修1 新课标\R2-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90" y="343610"/>
            <a:ext cx="3646108" cy="35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583007" y="379370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46737" y="15181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图</a:t>
            </a:r>
            <a:endParaRPr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3504045" y="85987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12.6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46737" y="2081962"/>
            <a:ext cx="7736702" cy="130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中数据画出小车的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图象如图所示，由图线的斜率可求得小车的加速度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963450"/>
              </p:ext>
            </p:extLst>
          </p:nvPr>
        </p:nvGraphicFramePr>
        <p:xfrm>
          <a:off x="579755" y="3499882"/>
          <a:ext cx="31908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98" name="文档" r:id="rId5" imgW="3191459" imgH="990792" progId="Word.Document.12">
                  <p:embed/>
                </p:oleObj>
              </mc:Choice>
              <mc:Fallback>
                <p:oleObj name="文档" r:id="rId5" imgW="3191459" imgH="990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755" y="3499882"/>
                        <a:ext cx="31908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5" descr="\\贾文\贾文\源文件\同步\物理 人教 必修1 新课标\R2-6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14" y="3430165"/>
            <a:ext cx="3424784" cy="33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12311" y="599929"/>
            <a:ext cx="11365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将图线延长与纵轴相交，交点的速度的物理意义：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__.</a:t>
            </a:r>
            <a:endParaRPr lang="zh-CN" altLang="zh-CN" sz="2800" kern="100" dirty="0">
              <a:latin typeface="Times New Roman"/>
              <a:ea typeface="华文细黑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59394" name="Picture 2" descr="\\贾文\贾文\源文件\同步\物理 人教 必修1 新课标\R2-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1" y="1986225"/>
            <a:ext cx="5093431" cy="215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759502" y="68333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表示零时刻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小车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503931" y="1300922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经过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点的速度大小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2311" y="4142841"/>
            <a:ext cx="1136579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图线延长后，与纵轴的交点的速度表示零时刻小车经过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点的速度大小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745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  <p:bldP spid="17" grpId="1"/>
      <p:bldP spid="18" grpId="0"/>
      <p:bldP spid="1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5701" y="1392362"/>
            <a:ext cx="11299010" cy="43550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spc="100" dirty="0">
                <a:latin typeface="Times New Roman"/>
                <a:ea typeface="华文细黑"/>
                <a:cs typeface="Times New Roman"/>
              </a:rPr>
              <a:t>处理纸带时，一定要分清计时点和计数点，搞清计数点之间的时间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间隔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利用极限思想将平均值过渡到瞬时值是物理学中常用的方法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纸带上某点的瞬时速度等于以此点为中间时刻的前、后相邻两点间的平均速度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标度的选择要结合数据及其分布特点制定，以使图象在坐标系中合理分布，大小适中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4" y="601162"/>
            <a:ext cx="2333534" cy="668428"/>
            <a:chOff x="164" y="341996"/>
            <a:chExt cx="2333534" cy="668428"/>
          </a:xfrm>
        </p:grpSpPr>
        <p:sp>
          <p:nvSpPr>
            <p:cNvPr id="8" name="五边形 7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pic>
        <p:nvPicPr>
          <p:cNvPr id="11" name="图片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Administrator\Desktop\用！！！\风景图片\新图！\3运动会\1-1606191P93T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3481" y="1197546"/>
            <a:ext cx="10520390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进一步练习使用打点计时器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会利用平均速度求瞬时速度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会利用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图象处理实验数据，并据此判断物体的运动性质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4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能根据实验数据求加速度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452683" y="549474"/>
            <a:ext cx="11187139" cy="36496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实验器材和操作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的实验中，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所需器材有：打点计时器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带导线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、长木板、纸带、复写纸、小车、钩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码、细线，此外还需要的器材有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直流电源、天平及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砝码</a:t>
            </a:r>
            <a:r>
              <a:rPr lang="en-US" altLang="zh-CN" sz="1050" kern="100" dirty="0" smtClean="0">
                <a:latin typeface="宋体"/>
                <a:cs typeface="Courier New"/>
              </a:rPr>
              <a:t>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B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直流电源、毫米刻度尺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交流电源、天平及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砝码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	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D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交流电源、毫米刻度尺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166" y="34455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2683" y="4008854"/>
            <a:ext cx="11187139" cy="143716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在实验中无需测小车质量，故不用天平和砝码；测量纸带数据需要使用毫米刻度尺；打点计时器使用的是交流电源，故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501637" y="549474"/>
            <a:ext cx="11187139" cy="50603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实验器材和操作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实验中，下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小车在钩码的牵引下运动时只需打一条纸带，然后进行数据处理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为使测量更为严谨，应把打下的第一个点作为第一个测量点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为了便于测量，应舍掉开头一些过于密集的点，找一个适当的点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当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作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计时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起点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两相邻计数点间的时间间隔必须是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0.1 s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814" y="34501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91477" y="765498"/>
            <a:ext cx="11187139" cy="425844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小车在钩码的牵引下运动时，需要采用多次测量，打出多条纸带，进行数据处理，有利于减小误差，故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纸带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上开始时打的点比较密集，点距过小，测量误差较大，故应舍去，找一个适当的点当作计时起点，故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选取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计数点，可增加测量距离，减小测量过程所产生的误差，两相邻计数点间的时间间隔不一定取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0.1 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75405" y="4778"/>
            <a:ext cx="11439603" cy="639268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实验器材和操作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的实验中，某同学进行了以下实验操作步骤，试找出其中错误和遗漏的步骤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遗漏步骤已编上序号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G).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拉住小车，将小车移到靠近打点计时器的一端后，放开小车，再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接通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电源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将打点计时器固定在长木板无滑轮的一端，并接好电路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把一条细绳拴在小车上，细绳跨过定滑轮，下面挂上适当的钩码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取下纸带，再断开电源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E.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将纸带固定在小车尾部，并穿过打点计时器的限位孔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F.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从所打的纸带中选取理想的纸带进行测量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分析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75405" y="765498"/>
            <a:ext cx="11439603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错误和遗漏：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)____________________________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(2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)____________________________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(3)G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._________________________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ts val="55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正确的步骤顺序为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___________.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0630" y="1588066"/>
            <a:ext cx="511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中应先接通电源，再放开小车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10630" y="2299142"/>
            <a:ext cx="511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D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中应先断开电源，再取下纸带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8502" y="300906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换上新纸带，重复操作两次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90023" y="373003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BECADGF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591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4" grpId="0"/>
      <p:bldP spid="14" grpId="1"/>
      <p:bldP spid="15" grpId="0"/>
      <p:bldP spid="1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2820" y="3889736"/>
            <a:ext cx="1129901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实验中可以每隔任意相同数量的点选取一个计数点，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使用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刻度尺测量长度时，要进行估读，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作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图象时，应使尽量多的点落在线上，离线较远的点舍弃，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处理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数据时，常选择公式法和图象法，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2820" y="86604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spc="-100" dirty="0">
                <a:latin typeface="Times New Roman"/>
                <a:ea typeface="华文细黑"/>
                <a:cs typeface="Times New Roman"/>
              </a:rPr>
              <a:t>实验数据的处理</a:t>
            </a:r>
            <a:r>
              <a:rPr lang="en-US" altLang="zh-CN" sz="2800" b="1" kern="100" spc="-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800" kern="100" spc="-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实验中，下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列说法不正确的是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纸带上可以每隔任意相同数量的点选取一个计数点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使用刻度尺测量长度时，要进行估读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作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图象时，所描曲线必须经过每一个点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在数据处理时，常用公式法和图象法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806" y="27097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uiExpand="1" build="allAtOnce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\\贾文\贾文\源文件\同步\物理 人教 必修1 新课标\R2-8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78" y="78830"/>
            <a:ext cx="4984432" cy="20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\\贾文\贾文\源文件\同步\物理 人教 必修1 新课标\R2-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1" y="2153419"/>
            <a:ext cx="3739507" cy="41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>
          <a:xfrm>
            <a:off x="9277893" y="6271518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332146" y="45418"/>
            <a:ext cx="6785772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ea typeface="华文细黑"/>
                <a:cs typeface="Times New Roman"/>
              </a:rPr>
              <a:t>实验数据的处理</a:t>
            </a:r>
            <a:r>
              <a:rPr lang="en-US" altLang="zh-CN" sz="26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探究小车速度随时间变化的规律</a:t>
            </a:r>
            <a:r>
              <a:rPr lang="en-US" altLang="zh-CN" sz="26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的实验中，某同学得到一条用电火花计时器打下的纸带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600" kern="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甲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所示，并在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其上取了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E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spc="-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共</a:t>
            </a:r>
            <a:r>
              <a:rPr lang="en-US" altLang="zh-CN" sz="2600" kern="100" spc="-100" dirty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600" kern="100" spc="-100" dirty="0">
                <a:latin typeface="Times New Roman"/>
                <a:ea typeface="华文细黑"/>
                <a:cs typeface="Times New Roman"/>
              </a:rPr>
              <a:t>个计数点，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每相邻两个计数点间还有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个点图中没有画出，电火花计时器接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220 V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50 Hz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交流电源</a:t>
            </a:r>
            <a:r>
              <a:rPr lang="en-US" altLang="zh-CN" sz="26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他经过测量并计算得到电火花计时器在打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E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6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600" kern="100" dirty="0">
                <a:latin typeface="Times New Roman"/>
                <a:ea typeface="华文细黑"/>
                <a:cs typeface="Times New Roman"/>
              </a:rPr>
              <a:t>各点时小车的瞬时速度如下表</a:t>
            </a:r>
            <a:r>
              <a:rPr lang="zh-CN" altLang="zh-CN" sz="26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zh-CN" altLang="zh-CN" sz="260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96044"/>
              </p:ext>
            </p:extLst>
          </p:nvPr>
        </p:nvGraphicFramePr>
        <p:xfrm>
          <a:off x="440570" y="5013970"/>
          <a:ext cx="7352348" cy="1188720"/>
        </p:xfrm>
        <a:graphic>
          <a:graphicData uri="http://schemas.openxmlformats.org/drawingml/2006/table">
            <a:tbl>
              <a:tblPr/>
              <a:tblGrid>
                <a:gridCol w="1777048"/>
                <a:gridCol w="1115060"/>
                <a:gridCol w="1115060"/>
                <a:gridCol w="1115060"/>
                <a:gridCol w="1115060"/>
                <a:gridCol w="11150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对应点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B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C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D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E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i="1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F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baseline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速度</a:t>
                      </a: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(m/s)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0.141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0.185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0.220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0.254</a:t>
                      </a:r>
                      <a:endParaRPr lang="zh-CN" sz="2600" kern="100" baseline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baseline="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0.301</a:t>
                      </a:r>
                      <a:endParaRPr lang="zh-CN" sz="2600" kern="100" baseline="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32146" y="189434"/>
            <a:ext cx="6785772" cy="17173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设电火花计时器的打点周期为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计算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7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i="1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 err="1" smtClean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 smtClean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的公式为</a:t>
            </a:r>
            <a:r>
              <a:rPr lang="en-US" altLang="zh-CN" sz="2800" i="1" kern="100" dirty="0" err="1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i="1" kern="100" baseline="-25000" dirty="0" err="1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 descr="\\贾文\贾文\源文件\同步\物理 人教 必修1 新课标\R2-8A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78" y="78830"/>
            <a:ext cx="4984432" cy="20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贾文\贾文\源文件\同步\物理 人教 必修1 新课标\R2-8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1" y="2153419"/>
            <a:ext cx="3739507" cy="41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47958"/>
              </p:ext>
            </p:extLst>
          </p:nvPr>
        </p:nvGraphicFramePr>
        <p:xfrm>
          <a:off x="2943026" y="781546"/>
          <a:ext cx="13731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48" name="文档" r:id="rId12" imgW="1373140" imgH="1208520" progId="Word.Document.12">
                  <p:embed/>
                </p:oleObj>
              </mc:Choice>
              <mc:Fallback>
                <p:oleObj name="文档" r:id="rId12" imgW="1373140" imgH="1208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3026" y="781546"/>
                        <a:ext cx="1373188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矩形 17"/>
          <p:cNvSpPr/>
          <p:nvPr/>
        </p:nvSpPr>
        <p:spPr>
          <a:xfrm>
            <a:off x="332146" y="1852842"/>
            <a:ext cx="6785772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若时间较短，平均速度可代替中间时刻的瞬时速度，电火花计时器的打点周期为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，所以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E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点时间为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，有：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35334"/>
              </p:ext>
            </p:extLst>
          </p:nvPr>
        </p:nvGraphicFramePr>
        <p:xfrm>
          <a:off x="486043" y="3908623"/>
          <a:ext cx="22764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49" name="文档" r:id="rId15" imgW="2276897" imgH="1249128" progId="Word.Document.12">
                  <p:embed/>
                </p:oleObj>
              </mc:Choice>
              <mc:Fallback>
                <p:oleObj name="文档" r:id="rId15" imgW="2276897" imgH="1249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043" y="3908623"/>
                        <a:ext cx="2276475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3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32146" y="401268"/>
            <a:ext cx="6785772" cy="19923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根据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中得到的数据，以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点对应的时刻为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，试在图乙所示坐标系中合理地选择标度，作出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3" descr="\\贾文\贾文\源文件\同步\物理 人教 必修1 新课标\R2-8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586812"/>
            <a:ext cx="3814671" cy="42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8" name="矩形 17"/>
          <p:cNvSpPr/>
          <p:nvPr/>
        </p:nvSpPr>
        <p:spPr>
          <a:xfrm>
            <a:off x="332146" y="2386159"/>
            <a:ext cx="6785772" cy="686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2146" y="3065564"/>
            <a:ext cx="678577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spc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根据图中数据，利用描点法作出图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象如图：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67586" name="Picture 2" descr="\\贾文\贾文\源文件\同步\物理 人教 必修1 新课标\R2-9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38" y="659371"/>
            <a:ext cx="4013188" cy="41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32146" y="-5382"/>
            <a:ext cx="6785772" cy="12585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利用该图象求小车的加速度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m/s</a:t>
            </a:r>
            <a:r>
              <a:rPr lang="en-US" altLang="zh-CN" sz="2800" kern="100" spc="-100" baseline="300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结果保留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位有效数字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2146" y="1198434"/>
            <a:ext cx="6785772" cy="6545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图象斜率大小等于加速度大小，故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2146" y="2741082"/>
            <a:ext cx="6785772" cy="24650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如果当时电网中交变电流的电压变成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210 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，而做实验的同学并不知道，那么加速度的测量值与实际值相比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选填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偏大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偏小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不变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2146" y="5192207"/>
            <a:ext cx="6785772" cy="12585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电网电压变化，并不改变打点的周期，故测量值与实际值相比不变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0" name="Picture 2" descr="\\贾文\贾文\源文件\同步\物理 人教 必修1 新课标\R2-8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78" y="78830"/>
            <a:ext cx="4984432" cy="20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\\贾文\贾文\源文件\同步\物理 人教 必修1 新课标\R2-8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1" y="2153419"/>
            <a:ext cx="3739507" cy="41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5606992" y="12963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0.40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898287"/>
              </p:ext>
            </p:extLst>
          </p:nvPr>
        </p:nvGraphicFramePr>
        <p:xfrm>
          <a:off x="469706" y="1866826"/>
          <a:ext cx="35575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7" name="文档" r:id="rId12" imgW="3557111" imgH="1218888" progId="Word.Document.12">
                  <p:embed/>
                </p:oleObj>
              </mc:Choice>
              <mc:Fallback>
                <p:oleObj name="文档" r:id="rId12" imgW="3557111" imgH="1218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706" y="1866826"/>
                        <a:ext cx="355758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172075" y="40160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不变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" grpId="0"/>
      <p:bldP spid="2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="" xmlns:a16="http://schemas.microsoft.com/office/drawing/2014/main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="" xmlns:a16="http://schemas.microsoft.com/office/drawing/2014/main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技能储备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明确原理  提炼方法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题型演练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学以致用  实训演练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1298" y="141838"/>
            <a:ext cx="11367176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实验数据的处理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所示为一次记录小车运动情况的纸带，图中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E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G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为相邻的计数点，相邻计数点的时间间隔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0.1 s.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矩形 2"/>
          <p:cNvSpPr/>
          <p:nvPr/>
        </p:nvSpPr>
        <p:spPr>
          <a:xfrm>
            <a:off x="3723884" y="303876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0658" name="Picture 2" descr="\\贾文\贾文\源文件\同步\物理 人教 必修1 新课标\R2-10A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703229"/>
            <a:ext cx="7069862" cy="12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91298" y="3522228"/>
            <a:ext cx="11367176" cy="6996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所示的坐标系中作出小车的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70659" name="Picture 3" descr="\\贾文\贾文\源文件\同步\物理 人教 必修1 新课标\R2-10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66" y="1937698"/>
            <a:ext cx="4089513" cy="36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9479285" y="566204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1298" y="433453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772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矩形 2"/>
          <p:cNvSpPr/>
          <p:nvPr/>
        </p:nvSpPr>
        <p:spPr>
          <a:xfrm>
            <a:off x="407462" y="477466"/>
            <a:ext cx="67687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根据图中数据计算出各点的速度，然后描点连线作出图象，如图所示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280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从图象上可以看出，将图线延长与纵轴相交，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交点的速度大小是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11.50 cm/s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，此速度的物理意义是表示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点的瞬时速度，在</a:t>
            </a:r>
            <a:r>
              <a:rPr lang="en-US" altLang="zh-CN" sz="2800" i="1" kern="100" dirty="0">
                <a:solidFill>
                  <a:srgbClr val="002060"/>
                </a:solidFill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图象中的斜率大小表示加速度的大小，求得加速度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0.495 m/s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69686" name="Picture 1078" descr="\\贾文\贾文\源文件\同步\物理 人教 必修1 新课标\R2-11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42" y="762702"/>
            <a:ext cx="4280136" cy="378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6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1298" y="3851682"/>
            <a:ext cx="11367176" cy="22390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将图线延长与纵轴相交，交点的速度大小是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cm/s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，此速度的物理意义是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小车的加速度为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_______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__.(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保留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位有效数字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50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909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312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60116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图片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pic>
        <p:nvPicPr>
          <p:cNvPr id="27" name="Picture 2" descr="\\贾文\贾文\源文件\同步\物理 人教 必修1 新课标\R2-10A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0" y="2481636"/>
            <a:ext cx="7069862" cy="125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\\贾文\贾文\源文件\同步\物理 人教 必修1 新课标\R2-10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6" y="117426"/>
            <a:ext cx="4089513" cy="36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955644" y="4016018"/>
            <a:ext cx="979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itchFamily="18" charset="0"/>
                <a:ea typeface="华文细黑"/>
                <a:cs typeface="Times New Roman" pitchFamily="18" charset="0"/>
              </a:rPr>
              <a:t>11.50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73651" y="4686454"/>
            <a:ext cx="32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表示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点的瞬时速度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00607" y="5416694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0.495 m/s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/>
                <a:ea typeface="华文细黑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 pitchFamily="18" charset="0"/>
              <a:ea typeface="华文细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2" grpId="0"/>
      <p:bldP spid="32" grpId="1"/>
      <p:bldP spid="33" grpId="0"/>
      <p:bldP spid="3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1_192927164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 bwMode="auto">
          <a:xfrm>
            <a:off x="406" y="0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istrator\Desktop\用！！！\风景图片\新图！\3运动会\1-1606191P93T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77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技能储备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3574" y="358388"/>
            <a:ext cx="11322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一、实验原理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利用纸带计算瞬时速度：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以纸带上某点为中间时刻取一小段位移，用这段位移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这点的瞬时速度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用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图象表示小车的运动情况：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以速度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建立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直角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坐标系，用描点法画出小车的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图象，图线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的大小，如果</a:t>
            </a:r>
            <a:r>
              <a:rPr lang="en-US" altLang="zh-CN" sz="2800" i="1" kern="100" spc="-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图象是一条倾斜的直线，说明小车的速度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二、实验器材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打点计时器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带导线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纸带、一端附有定滑轮的长木板、小车、细绳、钩码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复写纸、坐标纸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53049" y="170433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平均速度</a:t>
            </a:r>
            <a:endParaRPr lang="zh-CN" altLang="en-US" sz="2800" kern="10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50827" y="23589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纵轴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015006" y="235890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横轴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6814" y="299932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倾斜程度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25452" y="363927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均匀变化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49873" y="491059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交流电源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99946" y="554850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9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/>
      <p:bldP spid="9" grpId="1"/>
      <p:bldP spid="5" grpId="0"/>
      <p:bldP spid="5" grpId="1"/>
      <p:bldP spid="7" grpId="0"/>
      <p:bldP spid="7" grpId="1"/>
      <p:bldP spid="8" grpId="0"/>
      <p:bldP spid="8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414" y="107266"/>
            <a:ext cx="113226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三、实验步骤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示，把一端附有定滑轮的长木板平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放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实验桌上，并使滑轮伸出桌面，打点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计时器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固定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在长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木板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一端，连接好电路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把一条细绳拴在小车上，使细绳跨过滑轮，下面挂上适当的钩码，把纸带穿过打点计时器，并把纸带的一端连在小车的后面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把小车停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打点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计时器的位置，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先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，后</a:t>
            </a:r>
            <a:r>
              <a:rPr lang="en-US" altLang="zh-CN" sz="2800" u="sng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填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接通电源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释放小车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，让小车拖着纸带运动，打点计时器就在纸带上打下一行小点，随后立即关闭电源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换上新纸带，重复操作两次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pic>
        <p:nvPicPr>
          <p:cNvPr id="50178" name="Picture 2" descr="\\贾文\贾文\源文件\同步\物理 人教 必修1 新课标\R2-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425778"/>
            <a:ext cx="3763496" cy="20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487525" y="242168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1881" y="20932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没有滑轮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7939" y="402617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靠近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00830" y="40261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接通电源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22481" y="402617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释放小车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8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0" grpId="0"/>
      <p:bldP spid="10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214" y="309518"/>
            <a:ext cx="11210519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四、数据处理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采集数据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示，一般不是直接测量相邻两个计数点间的距离，而是先测量出各个计数点到计时零点的距离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，再计算出相邻的两个计数点间的距离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baseline="-25000" dirty="0">
                <a:latin typeface="Times New Roman"/>
                <a:ea typeface="华文细黑"/>
                <a:cs typeface="Courier New"/>
              </a:rPr>
              <a:t>4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53250" name="Picture 2" descr="\\贾文\贾文\源文件\同步\物理 人教 必修1 新课标\R2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54" y="4294564"/>
            <a:ext cx="6812105" cy="12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33569" y="564287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72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214" y="169114"/>
            <a:ext cx="11210519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求各计数点的瞬时速度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/>
                <a:ea typeface="华文细黑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各计数点对应的瞬时速度用平均速度来代替，即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en-US" altLang="zh-CN" sz="2800" kern="100" baseline="-25000" dirty="0">
                <a:latin typeface="Times New Roman"/>
                <a:ea typeface="华文细黑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90274"/>
              </p:ext>
            </p:extLst>
          </p:nvPr>
        </p:nvGraphicFramePr>
        <p:xfrm>
          <a:off x="9103995" y="702559"/>
          <a:ext cx="2417763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2" name="文档" r:id="rId4" imgW="2416410" imgH="1238841" progId="Word.Document.12">
                  <p:embed/>
                </p:oleObj>
              </mc:Choice>
              <mc:Fallback>
                <p:oleObj name="文档" r:id="rId4" imgW="2416410" imgH="123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03995" y="702559"/>
                        <a:ext cx="2417763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22759"/>
              </p:ext>
            </p:extLst>
          </p:nvPr>
        </p:nvGraphicFramePr>
        <p:xfrm>
          <a:off x="560750" y="1551038"/>
          <a:ext cx="322103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3" name="文档" r:id="rId7" imgW="3226474" imgH="1238841" progId="Word.Document.12">
                  <p:embed/>
                </p:oleObj>
              </mc:Choice>
              <mc:Fallback>
                <p:oleObj name="文档" r:id="rId7" imgW="3226474" imgH="1238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750" y="1551038"/>
                        <a:ext cx="3221037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7214" y="2497302"/>
            <a:ext cx="11210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为相邻两个计数点间的时间间隔，若交流电源频率为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50 Hz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个点取一个计数点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中间隔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个点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0.1 s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设计表格并记录相关数据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5013"/>
              </p:ext>
            </p:extLst>
          </p:nvPr>
        </p:nvGraphicFramePr>
        <p:xfrm>
          <a:off x="1702717" y="4581922"/>
          <a:ext cx="8784978" cy="1920240"/>
        </p:xfrm>
        <a:graphic>
          <a:graphicData uri="http://schemas.openxmlformats.org/drawingml/2006/table">
            <a:tbl>
              <a:tblPr/>
              <a:tblGrid>
                <a:gridCol w="2163818"/>
                <a:gridCol w="945880"/>
                <a:gridCol w="945880"/>
                <a:gridCol w="945880"/>
                <a:gridCol w="945880"/>
                <a:gridCol w="945880"/>
                <a:gridCol w="945880"/>
                <a:gridCol w="945880"/>
              </a:tblGrid>
              <a:tr h="16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位置编号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2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3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4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6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7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时刻</a:t>
                      </a:r>
                      <a:r>
                        <a:rPr lang="en-US" sz="2800" i="1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t</a:t>
                      </a: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/s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0.1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0.2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0.3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0.4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0.5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0.6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0.7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i="1" kern="100">
                          <a:effectLst/>
                          <a:latin typeface="Book Antiqua"/>
                          <a:ea typeface="华文细黑"/>
                          <a:cs typeface="Times New Roman"/>
                        </a:rPr>
                        <a:t>v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/(m·s</a:t>
                      </a:r>
                      <a:r>
                        <a:rPr lang="zh-CN" sz="2800" kern="100" baseline="30000">
                          <a:effectLst/>
                          <a:latin typeface="Times New Roman"/>
                          <a:ea typeface="华文细黑"/>
                          <a:cs typeface="Times New Roman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1</a:t>
                      </a: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)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/>
                          <a:ea typeface="华文细黑"/>
                          <a:cs typeface="Courier New"/>
                        </a:rPr>
                        <a:t> </a:t>
                      </a:r>
                      <a:endParaRPr lang="zh-CN" sz="2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161" y="-37638"/>
            <a:ext cx="11322624" cy="710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作出小车运动的</a:t>
            </a:r>
            <a:r>
              <a:rPr lang="en-US" altLang="zh-CN" sz="2800" b="1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b="1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图象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定标度：坐标轴的标度选取要合理，应使图象大致布满坐标纸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描点：在坐标纸上描出各个坐标点的位置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连线：用一条平滑的曲线或直线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拟合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这些点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分析数据并求出加速度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如果画出的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图象是一条倾斜的直线，说明小车做速度均匀变化的直线运动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表示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开始计时时小车的速度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求出小车的加速度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</a:t>
            </a:r>
            <a:r>
              <a:rPr lang="en-US" altLang="zh-CN" sz="2800" i="1" kern="100" dirty="0">
                <a:latin typeface="Book Antiqua"/>
                <a:ea typeface="华文细黑"/>
                <a:cs typeface="Times New Roman"/>
              </a:rPr>
              <a:t>v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t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图象上任意取两个间隔较远的点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这两个点不一定是我们表格中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已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60000"/>
              </a:lnSpc>
              <a:spcAft>
                <a:spcPts val="0"/>
              </a:spcAft>
              <a:tabLst>
                <a:tab pos="2700655" algn="l"/>
              </a:tabLst>
            </a:pPr>
            <a:endParaRPr lang="en-US" altLang="zh-CN" sz="2800" kern="100" dirty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37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测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得的点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，找出它们的坐标值，然后把它们的坐标值代入公式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求出加速度，即用图线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求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加速度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83619"/>
              </p:ext>
            </p:extLst>
          </p:nvPr>
        </p:nvGraphicFramePr>
        <p:xfrm>
          <a:off x="10878075" y="5130284"/>
          <a:ext cx="8032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9" name="文档" r:id="rId4" imgW="803742" imgH="1198170" progId="Word.Document.12">
                  <p:embed/>
                </p:oleObj>
              </mc:Choice>
              <mc:Fallback>
                <p:oleObj name="文档" r:id="rId4" imgW="803742" imgH="1198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78075" y="5130284"/>
                        <a:ext cx="8032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37519" y="3501802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图象和纵轴的交点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7174" y="60961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斜率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28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2131</Words>
  <Application>Microsoft Office PowerPoint</Application>
  <PresentationFormat>自定义</PresentationFormat>
  <Paragraphs>329</Paragraphs>
  <Slides>33</Slides>
  <Notes>0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6516</cp:revision>
  <dcterms:created xsi:type="dcterms:W3CDTF">2014-11-27T01:03:00Z</dcterms:created>
  <dcterms:modified xsi:type="dcterms:W3CDTF">2018-06-30T01:51:55Z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