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672" r:id="rId2"/>
    <p:sldId id="1263" r:id="rId3"/>
    <p:sldId id="699" r:id="rId4"/>
    <p:sldId id="1104" r:id="rId5"/>
    <p:sldId id="1105" r:id="rId6"/>
    <p:sldId id="1442" r:id="rId7"/>
    <p:sldId id="1311" r:id="rId8"/>
    <p:sldId id="1126" r:id="rId9"/>
    <p:sldId id="1127" r:id="rId10"/>
    <p:sldId id="1443" r:id="rId11"/>
    <p:sldId id="1444" r:id="rId12"/>
    <p:sldId id="1394" r:id="rId13"/>
    <p:sldId id="1420" r:id="rId14"/>
    <p:sldId id="1390" r:id="rId15"/>
    <p:sldId id="1445" r:id="rId16"/>
    <p:sldId id="1446" r:id="rId17"/>
    <p:sldId id="1448" r:id="rId18"/>
    <p:sldId id="1449" r:id="rId19"/>
    <p:sldId id="1399" r:id="rId20"/>
    <p:sldId id="1450" r:id="rId21"/>
    <p:sldId id="1429" r:id="rId22"/>
    <p:sldId id="1451" r:id="rId23"/>
    <p:sldId id="1430" r:id="rId24"/>
    <p:sldId id="1431" r:id="rId25"/>
    <p:sldId id="1432" r:id="rId26"/>
    <p:sldId id="1115" r:id="rId27"/>
    <p:sldId id="1059" r:id="rId28"/>
    <p:sldId id="1452" r:id="rId29"/>
    <p:sldId id="1060" r:id="rId30"/>
    <p:sldId id="1453" r:id="rId31"/>
    <p:sldId id="1061" r:id="rId32"/>
    <p:sldId id="1441" r:id="rId33"/>
    <p:sldId id="1454" r:id="rId34"/>
    <p:sldId id="441" r:id="rId35"/>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p:scale>
          <a:sx n="75" d="100"/>
          <a:sy n="75" d="100"/>
        </p:scale>
        <p:origin x="-432" y="-269"/>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2018/6/30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2018/6/30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Word___5.docx"/><Relationship Id="rId3" Type="http://schemas.openxmlformats.org/officeDocument/2006/relationships/image" Target="../media/image16.png"/><Relationship Id="rId7"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package" Target="../embeddings/Microsoft_Word___4.docx"/><Relationship Id="rId5" Type="http://schemas.openxmlformats.org/officeDocument/2006/relationships/image" Target="../media/image14.emf"/><Relationship Id="rId4" Type="http://schemas.openxmlformats.org/officeDocument/2006/relationships/package" Target="../embeddings/Microsoft_Word___3.docx"/></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package" Target="../embeddings/Microsoft_Word___7.docx"/><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__8.doc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package" Target="../embeddings/Microsoft_Word___9.docx"/><Relationship Id="rId7" Type="http://schemas.openxmlformats.org/officeDocument/2006/relationships/package" Target="../embeddings/Microsoft_Word___11.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package" Target="../embeddings/Microsoft_Word___10.docx"/><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package" Target="../embeddings/Microsoft_Word___12.docx"/></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__13.docx"/><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package" Target="../embeddings/Microsoft_Word___14.docx"/><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package" Target="../embeddings/Microsoft_Word___15.docx"/><Relationship Id="rId7" Type="http://schemas.openxmlformats.org/officeDocument/2006/relationships/package" Target="../embeddings/Microsoft_Word___17.docx"/><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6.emf"/><Relationship Id="rId5" Type="http://schemas.openxmlformats.org/officeDocument/2006/relationships/package" Target="../embeddings/Microsoft_Word___16.docx"/><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18.docx"/><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9.emf"/><Relationship Id="rId5" Type="http://schemas.openxmlformats.org/officeDocument/2006/relationships/package" Target="../embeddings/Microsoft_Word___19.docx"/><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__20.docx"/><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__21.docx"/><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__22.docx"/><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33.emf"/><Relationship Id="rId5" Type="http://schemas.openxmlformats.org/officeDocument/2006/relationships/package" Target="../embeddings/Microsoft_Word___23.docx"/><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__24.docx"/><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35.emf"/><Relationship Id="rId5" Type="http://schemas.openxmlformats.org/officeDocument/2006/relationships/package" Target="../embeddings/Microsoft_Word___25.docx"/><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__26.docx"/><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7.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8.xml"/><Relationship Id="rId4" Type="http://schemas.openxmlformats.org/officeDocument/2006/relationships/slide" Target="slide31.xml"/></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package" Target="../embeddings/Microsoft_Word___27.docx"/><Relationship Id="rId7" Type="http://schemas.openxmlformats.org/officeDocument/2006/relationships/slide" Target="slide27.xml"/><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38.emf"/><Relationship Id="rId5" Type="http://schemas.openxmlformats.org/officeDocument/2006/relationships/package" Target="../embeddings/Microsoft_Word___28.docx"/><Relationship Id="rId10" Type="http://schemas.openxmlformats.org/officeDocument/2006/relationships/slide" Target="slide32.xml"/><Relationship Id="rId4" Type="http://schemas.openxmlformats.org/officeDocument/2006/relationships/image" Target="../media/image37.emf"/><Relationship Id="rId9" Type="http://schemas.openxmlformats.org/officeDocument/2006/relationships/slide" Target="slide31.xml"/></Relationships>
</file>

<file path=ppt/slides/_rels/slide29.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package" Target="../embeddings/Microsoft_Word___29.docx"/><Relationship Id="rId7" Type="http://schemas.openxmlformats.org/officeDocument/2006/relationships/slide" Target="slide27.xm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40.emf"/><Relationship Id="rId5" Type="http://schemas.openxmlformats.org/officeDocument/2006/relationships/package" Target="../embeddings/Microsoft_Word___30.docx"/><Relationship Id="rId10" Type="http://schemas.openxmlformats.org/officeDocument/2006/relationships/slide" Target="slide32.xml"/><Relationship Id="rId4" Type="http://schemas.openxmlformats.org/officeDocument/2006/relationships/image" Target="../media/image39.emf"/><Relationship Id="rId9"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slide" Target="slide8.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package" Target="../embeddings/Microsoft_Word___31.docx"/><Relationship Id="rId7" Type="http://schemas.openxmlformats.org/officeDocument/2006/relationships/slide" Target="slide31.xml"/><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package" Target="../embeddings/Microsoft_Word___32.docx"/><Relationship Id="rId7" Type="http://schemas.openxmlformats.org/officeDocument/2006/relationships/slide" Target="slide27.xml"/><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43.emf"/><Relationship Id="rId5" Type="http://schemas.openxmlformats.org/officeDocument/2006/relationships/package" Target="../embeddings/Microsoft_Word___33.docx"/><Relationship Id="rId10" Type="http://schemas.openxmlformats.org/officeDocument/2006/relationships/slide" Target="slide32.xml"/><Relationship Id="rId4" Type="http://schemas.openxmlformats.org/officeDocument/2006/relationships/image" Target="../media/image42.emf"/><Relationship Id="rId9" Type="http://schemas.openxmlformats.org/officeDocument/2006/relationships/slide" Target="slide31.xml"/></Relationships>
</file>

<file path=ppt/slides/_rels/slide3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package" Target="../embeddings/Microsoft_Word___34.docx"/><Relationship Id="rId7" Type="http://schemas.openxmlformats.org/officeDocument/2006/relationships/slide" Target="slide27.xml"/><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45.emf"/><Relationship Id="rId5" Type="http://schemas.openxmlformats.org/officeDocument/2006/relationships/package" Target="../embeddings/Microsoft_Word___35.docx"/><Relationship Id="rId10" Type="http://schemas.openxmlformats.org/officeDocument/2006/relationships/slide" Target="slide32.xml"/><Relationship Id="rId4" Type="http://schemas.openxmlformats.org/officeDocument/2006/relationships/image" Target="../media/image44.emf"/><Relationship Id="rId9" Type="http://schemas.openxmlformats.org/officeDocument/2006/relationships/slide" Target="slide31.xml"/></Relationships>
</file>

<file path=ppt/slides/_rels/slide33.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slide" Target="slide27.xml"/><Relationship Id="rId3" Type="http://schemas.openxmlformats.org/officeDocument/2006/relationships/package" Target="../embeddings/Microsoft_Word___36.docx"/><Relationship Id="rId7" Type="http://schemas.openxmlformats.org/officeDocument/2006/relationships/package" Target="../embeddings/Microsoft_Word___37.docx"/><Relationship Id="rId12" Type="http://schemas.openxmlformats.org/officeDocument/2006/relationships/image" Target="../media/image49.emf"/><Relationship Id="rId2" Type="http://schemas.openxmlformats.org/officeDocument/2006/relationships/slideLayout" Target="../slideLayouts/slideLayout1.xml"/><Relationship Id="rId16" Type="http://schemas.openxmlformats.org/officeDocument/2006/relationships/slide" Target="slide32.xml"/><Relationship Id="rId1" Type="http://schemas.openxmlformats.org/officeDocument/2006/relationships/vmlDrawing" Target="../drawings/vmlDrawing20.vml"/><Relationship Id="rId6" Type="http://schemas.openxmlformats.org/officeDocument/2006/relationships/image" Target="../media/image11.png"/><Relationship Id="rId11" Type="http://schemas.openxmlformats.org/officeDocument/2006/relationships/package" Target="../embeddings/Microsoft_Word___39.docx"/><Relationship Id="rId5" Type="http://schemas.openxmlformats.org/officeDocument/2006/relationships/slide" Target="slide3.xml"/><Relationship Id="rId15" Type="http://schemas.openxmlformats.org/officeDocument/2006/relationships/slide" Target="slide31.xml"/><Relationship Id="rId10" Type="http://schemas.openxmlformats.org/officeDocument/2006/relationships/image" Target="../media/image48.emf"/><Relationship Id="rId4" Type="http://schemas.openxmlformats.org/officeDocument/2006/relationships/image" Target="../media/image46.emf"/><Relationship Id="rId9" Type="http://schemas.openxmlformats.org/officeDocument/2006/relationships/package" Target="../embeddings/Microsoft_Word___38.docx"/><Relationship Id="rId14" Type="http://schemas.openxmlformats.org/officeDocument/2006/relationships/slide" Target="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Word___1.docx"/><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6" name="Picture 4" descr="C:\Users\Administrator\Desktop\用！！！\风景图片\新图！\3运动会\u=197164378,1940329618&amp;fm=214&amp;gp=0.jpg"/>
          <p:cNvPicPr>
            <a:picLocks noChangeAspect="1" noChangeArrowheads="1"/>
          </p:cNvPicPr>
          <p:nvPr/>
        </p:nvPicPr>
        <p:blipFill rotWithShape="1">
          <a:blip r:embed="rId2">
            <a:extLst>
              <a:ext uri="{28A0092B-C50C-407E-A947-70E740481C1C}">
                <a14:useLocalDpi xmlns:a14="http://schemas.microsoft.com/office/drawing/2010/main" val="0"/>
              </a:ext>
            </a:extLst>
          </a:blip>
          <a:srcRect t="3105" b="3105"/>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0826" y="3775701"/>
            <a:ext cx="1467068" cy="1200329"/>
          </a:xfrm>
          <a:prstGeom prst="rect">
            <a:avLst/>
          </a:prstGeom>
        </p:spPr>
        <p:txBody>
          <a:bodyPr wrap="none">
            <a:spAutoFit/>
          </a:bodyPr>
          <a:lstStyle/>
          <a:p>
            <a:pPr>
              <a:lnSpc>
                <a:spcPct val="120000"/>
              </a:lnSpc>
            </a:pPr>
            <a:r>
              <a:rPr lang="zh-CN" altLang="en-US" sz="2000" smtClean="0">
                <a:solidFill>
                  <a:srgbClr val="EEECE1">
                    <a:lumMod val="25000"/>
                  </a:srgbClr>
                </a:solidFill>
                <a:latin typeface="Times New Roman" pitchFamily="18" charset="0"/>
                <a:ea typeface="微软雅黑"/>
                <a:cs typeface="Times New Roman" pitchFamily="18" charset="0"/>
              </a:rPr>
              <a:t>第二章</a:t>
            </a:r>
            <a:r>
              <a:rPr lang="zh-CN" altLang="zh-CN" sz="2000" smtClean="0">
                <a:solidFill>
                  <a:srgbClr val="EEECE1">
                    <a:lumMod val="25000"/>
                  </a:srgbClr>
                </a:solidFill>
                <a:latin typeface="Times New Roman" pitchFamily="18" charset="0"/>
                <a:ea typeface="微软雅黑"/>
                <a:cs typeface="Times New Roman" pitchFamily="18" charset="0"/>
              </a:rPr>
              <a:t>　</a:t>
            </a:r>
            <a:r>
              <a:rPr lang="zh-CN" altLang="en-US" sz="2000" smtClean="0">
                <a:solidFill>
                  <a:srgbClr val="EEECE1">
                    <a:lumMod val="25000"/>
                  </a:srgbClr>
                </a:solidFill>
                <a:latin typeface="Times New Roman" pitchFamily="18" charset="0"/>
                <a:ea typeface="微软雅黑"/>
                <a:cs typeface="Times New Roman" pitchFamily="18" charset="0"/>
              </a:rPr>
              <a:t>匀</a:t>
            </a:r>
            <a:endParaRPr lang="en-US" altLang="zh-CN" sz="2000" smtClean="0">
              <a:solidFill>
                <a:srgbClr val="EEECE1">
                  <a:lumMod val="25000"/>
                </a:srgbClr>
              </a:solidFill>
              <a:latin typeface="Times New Roman" pitchFamily="18" charset="0"/>
              <a:ea typeface="微软雅黑"/>
              <a:cs typeface="Times New Roman" pitchFamily="18" charset="0"/>
            </a:endParaRPr>
          </a:p>
          <a:p>
            <a:pPr>
              <a:lnSpc>
                <a:spcPct val="120000"/>
              </a:lnSpc>
            </a:pPr>
            <a:r>
              <a:rPr lang="zh-CN" altLang="en-US" sz="2000" smtClean="0">
                <a:solidFill>
                  <a:srgbClr val="EEECE1">
                    <a:lumMod val="25000"/>
                  </a:srgbClr>
                </a:solidFill>
                <a:latin typeface="Times New Roman" pitchFamily="18" charset="0"/>
                <a:ea typeface="微软雅黑"/>
                <a:cs typeface="Times New Roman" pitchFamily="18" charset="0"/>
              </a:rPr>
              <a:t>变速直线运</a:t>
            </a:r>
            <a:endParaRPr lang="en-US" altLang="zh-CN" sz="2000" smtClean="0">
              <a:solidFill>
                <a:srgbClr val="EEECE1">
                  <a:lumMod val="25000"/>
                </a:srgbClr>
              </a:solidFill>
              <a:latin typeface="Times New Roman" pitchFamily="18" charset="0"/>
              <a:ea typeface="微软雅黑"/>
              <a:cs typeface="Times New Roman" pitchFamily="18" charset="0"/>
            </a:endParaRPr>
          </a:p>
          <a:p>
            <a:pPr>
              <a:lnSpc>
                <a:spcPct val="120000"/>
              </a:lnSpc>
            </a:pPr>
            <a:r>
              <a:rPr lang="zh-CN" altLang="en-US" sz="2000" smtClean="0">
                <a:solidFill>
                  <a:srgbClr val="EEECE1">
                    <a:lumMod val="25000"/>
                  </a:srgbClr>
                </a:solidFill>
                <a:latin typeface="Times New Roman" pitchFamily="18" charset="0"/>
                <a:ea typeface="微软雅黑"/>
                <a:cs typeface="Times New Roman" pitchFamily="18" charset="0"/>
              </a:rPr>
              <a:t>动的研究</a:t>
            </a:r>
            <a:endParaRPr lang="zh-CN" altLang="en-US" sz="2000" dirty="0">
              <a:solidFill>
                <a:srgbClr val="EEECE1">
                  <a:lumMod val="25000"/>
                </a:srgbClr>
              </a:solidFill>
              <a:latin typeface="Times New Roman" pitchFamily="18" charset="0"/>
              <a:ea typeface="微软雅黑"/>
              <a:cs typeface="Times New Roman" pitchFamily="18" charset="0"/>
            </a:endParaRPr>
          </a:p>
        </p:txBody>
      </p:sp>
      <p:sp>
        <p:nvSpPr>
          <p:cNvPr id="13"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课时</a:t>
            </a:r>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1</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位移与时间的关系式</a:t>
            </a:r>
          </a:p>
        </p:txBody>
      </p:sp>
      <p:sp>
        <p:nvSpPr>
          <p:cNvPr id="14"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dirty="0">
                <a:solidFill>
                  <a:schemeClr val="bg2">
                    <a:lumMod val="25000"/>
                  </a:schemeClr>
                </a:solidFill>
                <a:latin typeface="Times New Roman" pitchFamily="18" charset="0"/>
                <a:ea typeface="微软雅黑"/>
                <a:cs typeface="Times New Roman" pitchFamily="18" charset="0"/>
              </a:rPr>
              <a:t>3</a:t>
            </a:r>
            <a:r>
              <a:rPr lang="zh-CN" altLang="zh-CN" dirty="0">
                <a:solidFill>
                  <a:schemeClr val="bg2">
                    <a:lumMod val="25000"/>
                  </a:schemeClr>
                </a:solidFill>
                <a:latin typeface="Times New Roman" pitchFamily="18" charset="0"/>
                <a:ea typeface="微软雅黑"/>
                <a:cs typeface="Times New Roman" pitchFamily="18" charset="0"/>
              </a:rPr>
              <a:t>　匀变速直线运动的位移与时间的关系</a:t>
            </a:r>
            <a:endParaRPr lang="zh-CN" altLang="en-US" dirty="0">
              <a:solidFill>
                <a:schemeClr val="bg2">
                  <a:lumMod val="25000"/>
                </a:schemeClr>
              </a:solidFill>
              <a:latin typeface="Times New Roman" pitchFamily="18" charset="0"/>
              <a:ea typeface="微软雅黑"/>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08161" y="712287"/>
            <a:ext cx="11333450" cy="1303177"/>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把运动过程分为更多的小段，如图</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所示，各小矩形的</a:t>
            </a:r>
            <a:r>
              <a:rPr lang="en-US" altLang="zh-CN" sz="2800" kern="100" dirty="0" smtClean="0">
                <a:latin typeface="Times New Roman"/>
                <a:ea typeface="华文细黑"/>
                <a:cs typeface="Courier New"/>
              </a:rPr>
              <a:t>____</a:t>
            </a:r>
            <a:r>
              <a:rPr lang="en-US" altLang="zh-CN" sz="2800" kern="100" dirty="0">
                <a:latin typeface="Times New Roman"/>
                <a:ea typeface="华文细黑"/>
                <a:cs typeface="Courier New"/>
              </a:rPr>
              <a:t>__</a:t>
            </a:r>
            <a:r>
              <a:rPr lang="en-US" altLang="zh-CN" sz="2800" kern="100" dirty="0" smtClean="0">
                <a:latin typeface="Times New Roman"/>
                <a:ea typeface="华文细黑"/>
                <a:cs typeface="Courier New"/>
              </a:rPr>
              <a:t>__</a:t>
            </a:r>
            <a:r>
              <a:rPr lang="zh-CN" altLang="zh-CN" sz="2800" kern="100" dirty="0" smtClean="0">
                <a:latin typeface="Times New Roman"/>
                <a:ea typeface="华文细黑"/>
                <a:cs typeface="Times New Roman"/>
              </a:rPr>
              <a:t>可以</a:t>
            </a:r>
            <a:r>
              <a:rPr lang="zh-CN" altLang="zh-CN" sz="2800" kern="100" dirty="0">
                <a:latin typeface="Times New Roman"/>
                <a:ea typeface="华文细黑"/>
                <a:cs typeface="Times New Roman"/>
              </a:rPr>
              <a:t>更精确地表示物体在整个过程的位移</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矩形 2"/>
          <p:cNvSpPr/>
          <p:nvPr/>
        </p:nvSpPr>
        <p:spPr>
          <a:xfrm>
            <a:off x="5733569" y="4972442"/>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4</a:t>
            </a:r>
            <a:endParaRPr lang="zh-CN" altLang="en-US" dirty="0"/>
          </a:p>
        </p:txBody>
      </p:sp>
      <p:sp>
        <p:nvSpPr>
          <p:cNvPr id="4" name="矩形 3"/>
          <p:cNvSpPr/>
          <p:nvPr/>
        </p:nvSpPr>
        <p:spPr>
          <a:xfrm>
            <a:off x="9417734" y="795978"/>
            <a:ext cx="1620957" cy="523220"/>
          </a:xfrm>
          <a:prstGeom prst="rect">
            <a:avLst/>
          </a:prstGeom>
        </p:spPr>
        <p:txBody>
          <a:bodyPr wrap="none">
            <a:spAutoFit/>
          </a:bodyPr>
          <a:lstStyle/>
          <a:p>
            <a:pPr>
              <a:tabLst>
                <a:tab pos="2340610" algn="l"/>
              </a:tabLst>
              <a:defRPr/>
            </a:pPr>
            <a:r>
              <a:rPr lang="zh-CN" altLang="zh-CN" sz="2800" kern="100" dirty="0">
                <a:solidFill>
                  <a:srgbClr val="C00000"/>
                </a:solidFill>
                <a:latin typeface="Times New Roman" pitchFamily="18" charset="0"/>
                <a:ea typeface="华文细黑"/>
                <a:cs typeface="Times New Roman"/>
              </a:rPr>
              <a:t>面积之和</a:t>
            </a:r>
            <a:endParaRPr lang="zh-CN" altLang="en-US" sz="2800" kern="100" dirty="0">
              <a:solidFill>
                <a:srgbClr val="C00000"/>
              </a:solidFill>
              <a:latin typeface="Times New Roman" pitchFamily="18" charset="0"/>
              <a:ea typeface="华文细黑"/>
              <a:cs typeface="Times New Roman"/>
            </a:endParaRPr>
          </a:p>
        </p:txBody>
      </p:sp>
      <p:pic>
        <p:nvPicPr>
          <p:cNvPr id="61442" name="Picture 2" descr="\\贾文\贾文\源文件\同步\物理 人教 必修1 新课标\R2-2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581" y="2277666"/>
            <a:ext cx="3023250" cy="26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262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08161" y="75898"/>
            <a:ext cx="11333450" cy="6555641"/>
          </a:xfrm>
          <a:prstGeom prst="rect">
            <a:avLst/>
          </a:prstGeom>
        </p:spPr>
        <p:txBody>
          <a:bodyPr wrap="square">
            <a:spAutoFit/>
          </a:bodyPr>
          <a:lstStyle/>
          <a:p>
            <a:pPr algn="just">
              <a:lnSpc>
                <a:spcPct val="150000"/>
              </a:lnSpc>
              <a:spcAft>
                <a:spcPts val="0"/>
              </a:spcAft>
            </a:pPr>
            <a:r>
              <a:rPr lang="en-US" altLang="zh-CN" sz="2800" kern="100" dirty="0">
                <a:latin typeface="Times New Roman"/>
                <a:ea typeface="华文细黑"/>
                <a:cs typeface="Courier New"/>
              </a:rPr>
              <a:t>(3)</a:t>
            </a:r>
            <a:r>
              <a:rPr lang="zh-CN" altLang="zh-CN" sz="2800" kern="100" spc="-100" dirty="0">
                <a:latin typeface="Times New Roman"/>
                <a:ea typeface="华文细黑"/>
                <a:cs typeface="Times New Roman"/>
              </a:rPr>
              <a:t>把整个运动过程分得非常细，如图</a:t>
            </a:r>
            <a:r>
              <a:rPr lang="en-US" altLang="zh-CN" sz="2800" kern="100" spc="-100" dirty="0">
                <a:latin typeface="Times New Roman"/>
                <a:ea typeface="华文细黑"/>
                <a:cs typeface="Courier New"/>
              </a:rPr>
              <a:t>5</a:t>
            </a:r>
            <a:r>
              <a:rPr lang="zh-CN" altLang="zh-CN" sz="2800" kern="100" spc="-100" dirty="0">
                <a:latin typeface="Times New Roman"/>
                <a:ea typeface="华文细黑"/>
                <a:cs typeface="Times New Roman"/>
              </a:rPr>
              <a:t>所示，</a:t>
            </a:r>
            <a:r>
              <a:rPr lang="zh-CN" altLang="zh-CN" sz="2800" kern="100" spc="-100">
                <a:latin typeface="Times New Roman"/>
                <a:ea typeface="华文细黑"/>
                <a:cs typeface="Times New Roman"/>
              </a:rPr>
              <a:t>很多</a:t>
            </a:r>
            <a:r>
              <a:rPr lang="zh-CN" altLang="zh-CN" sz="2800" kern="100" spc="-100" smtClean="0">
                <a:latin typeface="Times New Roman"/>
                <a:ea typeface="华文细黑"/>
                <a:cs typeface="Times New Roman"/>
              </a:rPr>
              <a:t>小</a:t>
            </a:r>
            <a:endParaRPr lang="en-US" altLang="zh-CN" sz="2800" kern="100" spc="-100" smtClean="0">
              <a:latin typeface="Times New Roman"/>
              <a:ea typeface="华文细黑"/>
              <a:cs typeface="Times New Roman"/>
            </a:endParaRPr>
          </a:p>
          <a:p>
            <a:pPr algn="just">
              <a:lnSpc>
                <a:spcPct val="150000"/>
              </a:lnSpc>
              <a:spcAft>
                <a:spcPts val="0"/>
              </a:spcAft>
            </a:pPr>
            <a:r>
              <a:rPr lang="zh-CN" altLang="zh-CN" sz="2800" kern="100" spc="-100" smtClean="0">
                <a:latin typeface="Times New Roman"/>
                <a:ea typeface="华文细黑"/>
                <a:cs typeface="Times New Roman"/>
              </a:rPr>
              <a:t>矩形</a:t>
            </a:r>
            <a:r>
              <a:rPr lang="zh-CN" altLang="zh-CN" sz="2800" kern="100" spc="-100" dirty="0">
                <a:latin typeface="Times New Roman"/>
                <a:ea typeface="华文细黑"/>
                <a:cs typeface="Times New Roman"/>
              </a:rPr>
              <a:t>合在一起形成了</a:t>
            </a:r>
            <a:r>
              <a:rPr lang="zh-CN" altLang="zh-CN" sz="2800" kern="100" dirty="0">
                <a:latin typeface="Times New Roman"/>
                <a:ea typeface="华文细黑"/>
                <a:cs typeface="Times New Roman"/>
              </a:rPr>
              <a:t>一个梯形</a:t>
            </a:r>
            <a:r>
              <a:rPr lang="en-US" altLang="zh-CN" sz="2800" i="1" kern="100" dirty="0">
                <a:latin typeface="Times New Roman"/>
                <a:ea typeface="华文细黑"/>
                <a:cs typeface="Courier New"/>
              </a:rPr>
              <a:t>OABC</a:t>
            </a:r>
            <a:r>
              <a:rPr lang="zh-CN" altLang="zh-CN" sz="2800" kern="100" dirty="0">
                <a:latin typeface="Times New Roman"/>
                <a:ea typeface="华文细黑"/>
                <a:cs typeface="Times New Roman"/>
              </a:rPr>
              <a:t>，</a:t>
            </a:r>
            <a:r>
              <a:rPr lang="en-US" altLang="zh-CN" sz="2800" kern="100" smtClean="0">
                <a:latin typeface="Times New Roman"/>
                <a:ea typeface="华文细黑"/>
                <a:cs typeface="Courier New"/>
              </a:rPr>
              <a:t>______</a:t>
            </a:r>
            <a:r>
              <a:rPr lang="en-US" altLang="zh-CN" sz="2800" kern="100">
                <a:latin typeface="Times New Roman"/>
                <a:ea typeface="华文细黑"/>
                <a:cs typeface="Courier New"/>
              </a:rPr>
              <a:t>_</a:t>
            </a:r>
            <a:r>
              <a:rPr lang="en-US" altLang="zh-CN" sz="2800" kern="100" smtClean="0">
                <a:latin typeface="Times New Roman"/>
                <a:ea typeface="华文细黑"/>
                <a:cs typeface="Courier New"/>
              </a:rPr>
              <a:t>__</a:t>
            </a:r>
            <a:r>
              <a:rPr lang="zh-CN" altLang="zh-CN" sz="2800" kern="100" smtClean="0">
                <a:latin typeface="Times New Roman"/>
                <a:ea typeface="华文细黑"/>
                <a:cs typeface="Times New Roman"/>
              </a:rPr>
              <a:t>就</a:t>
            </a:r>
            <a:endParaRPr lang="en-US" altLang="zh-CN" sz="2800" kern="100" smtClean="0">
              <a:latin typeface="Times New Roman"/>
              <a:ea typeface="华文细黑"/>
              <a:cs typeface="Times New Roman"/>
            </a:endParaRPr>
          </a:p>
          <a:p>
            <a:pPr algn="just">
              <a:lnSpc>
                <a:spcPct val="150000"/>
              </a:lnSpc>
              <a:spcAft>
                <a:spcPts val="0"/>
              </a:spcAft>
            </a:pPr>
            <a:r>
              <a:rPr lang="zh-CN" altLang="zh-CN" sz="2800" kern="100" smtClean="0">
                <a:latin typeface="Times New Roman"/>
                <a:ea typeface="华文细黑"/>
                <a:cs typeface="Times New Roman"/>
              </a:rPr>
              <a:t>代表</a:t>
            </a:r>
            <a:r>
              <a:rPr lang="zh-CN" altLang="zh-CN" sz="2800" kern="100" dirty="0">
                <a:latin typeface="Times New Roman"/>
                <a:ea typeface="华文细黑"/>
                <a:cs typeface="Times New Roman"/>
              </a:rPr>
              <a:t>物体在相应时间间隔内的位移</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pP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所示，</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图线下面梯形的</a:t>
            </a:r>
            <a:r>
              <a:rPr lang="zh-CN" altLang="zh-CN" sz="2800" kern="100" dirty="0" smtClean="0">
                <a:latin typeface="Times New Roman"/>
                <a:ea typeface="华文细黑"/>
                <a:cs typeface="Times New Roman"/>
              </a:rPr>
              <a:t>面积</a:t>
            </a:r>
            <a:endParaRPr lang="en-US" altLang="zh-CN" sz="1050" kern="100" dirty="0" smtClean="0">
              <a:latin typeface="宋体"/>
              <a:cs typeface="Courier New"/>
            </a:endParaRPr>
          </a:p>
          <a:p>
            <a:pPr algn="just">
              <a:lnSpc>
                <a:spcPct val="150000"/>
              </a:lnSpc>
              <a:spcAft>
                <a:spcPts val="0"/>
              </a:spcAft>
            </a:pPr>
            <a:r>
              <a:rPr lang="en-US" altLang="zh-CN" sz="2800" i="1" kern="100" dirty="0">
                <a:latin typeface="Times New Roman"/>
                <a:ea typeface="华文细黑"/>
                <a:cs typeface="Courier New"/>
              </a:rPr>
              <a:t>S</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en-US" altLang="zh-CN" sz="2800" i="1" kern="100" dirty="0">
                <a:latin typeface="Times New Roman"/>
                <a:ea typeface="华文细黑"/>
                <a:cs typeface="Courier New"/>
              </a:rPr>
              <a:t>OC</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AB</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OA</a:t>
            </a:r>
            <a:endParaRPr lang="zh-CN" altLang="zh-CN" sz="1050" kern="100" dirty="0">
              <a:latin typeface="宋体"/>
              <a:cs typeface="Courier New"/>
            </a:endParaRPr>
          </a:p>
          <a:p>
            <a:pPr algn="just">
              <a:lnSpc>
                <a:spcPct val="150000"/>
              </a:lnSpc>
              <a:spcAft>
                <a:spcPts val="0"/>
              </a:spcAft>
            </a:pPr>
            <a:r>
              <a:rPr lang="zh-CN" altLang="zh-CN" sz="2800" kern="100" spc="-100" dirty="0">
                <a:latin typeface="Times New Roman"/>
                <a:ea typeface="华文细黑"/>
                <a:cs typeface="Times New Roman"/>
              </a:rPr>
              <a:t>把面积及各条线段换成其所代表的物理量</a:t>
            </a:r>
            <a:r>
              <a:rPr lang="zh-CN" altLang="zh-CN" sz="2800" kern="100" spc="-100" dirty="0" smtClean="0">
                <a:latin typeface="Times New Roman"/>
                <a:ea typeface="华文细黑"/>
                <a:cs typeface="Times New Roman"/>
              </a:rPr>
              <a:t>，</a:t>
            </a:r>
            <a:endParaRPr lang="en-US" altLang="zh-CN" sz="2800" kern="100" spc="-100" dirty="0" smtClean="0">
              <a:latin typeface="Times New Roman"/>
              <a:ea typeface="华文细黑"/>
              <a:cs typeface="Times New Roman"/>
            </a:endParaRPr>
          </a:p>
          <a:p>
            <a:pPr algn="just">
              <a:lnSpc>
                <a:spcPct val="150000"/>
              </a:lnSpc>
              <a:spcAft>
                <a:spcPts val="0"/>
              </a:spcAft>
            </a:pPr>
            <a:r>
              <a:rPr lang="zh-CN" altLang="zh-CN" sz="2800" kern="100" spc="-100" dirty="0" smtClean="0">
                <a:latin typeface="Times New Roman"/>
                <a:ea typeface="华文细黑"/>
                <a:cs typeface="Times New Roman"/>
              </a:rPr>
              <a:t>上</a:t>
            </a:r>
            <a:r>
              <a:rPr lang="zh-CN" altLang="zh-CN" sz="2800" kern="100" spc="-100" dirty="0">
                <a:latin typeface="Times New Roman"/>
                <a:ea typeface="华文细黑"/>
                <a:cs typeface="Times New Roman"/>
              </a:rPr>
              <a:t>式</a:t>
            </a:r>
            <a:r>
              <a:rPr lang="zh-CN" altLang="zh-CN" sz="2800" kern="100" spc="-100" dirty="0" smtClean="0">
                <a:latin typeface="Times New Roman"/>
                <a:ea typeface="华文细黑"/>
                <a:cs typeface="Times New Roman"/>
              </a:rPr>
              <a:t>变成</a:t>
            </a:r>
            <a:r>
              <a:rPr lang="en-US" altLang="zh-CN" sz="2800" i="1" kern="100" dirty="0" smtClean="0">
                <a:latin typeface="Times New Roman"/>
                <a:ea typeface="华文细黑"/>
                <a:cs typeface="Courier New"/>
              </a:rPr>
              <a:t>x</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smtClean="0">
                <a:latin typeface="Book Antiqua"/>
                <a:ea typeface="华文细黑"/>
                <a:cs typeface="Times New Roman"/>
              </a:rPr>
              <a:t>v</a:t>
            </a:r>
            <a:r>
              <a:rPr lang="en-US" altLang="zh-CN" sz="2800" kern="100" dirty="0" smtClean="0">
                <a:latin typeface="Times New Roman"/>
                <a:ea typeface="华文细黑"/>
                <a:cs typeface="Courier New"/>
              </a:rPr>
              <a:t>)</a:t>
            </a:r>
            <a:r>
              <a:rPr lang="en-US" altLang="zh-CN" sz="2800" i="1" kern="100" dirty="0" smtClean="0">
                <a:latin typeface="Times New Roman"/>
                <a:ea typeface="华文细黑"/>
                <a:cs typeface="Courier New"/>
              </a:rPr>
              <a:t>t						           </a:t>
            </a:r>
            <a:r>
              <a:rPr lang="en-US" altLang="zh-CN" sz="2800" kern="100" dirty="0" smtClean="0">
                <a:latin typeface="宋体"/>
                <a:ea typeface="华文细黑"/>
                <a:cs typeface="Times New Roman"/>
              </a:rPr>
              <a:t>①</a:t>
            </a:r>
            <a:endParaRPr lang="zh-CN" altLang="zh-CN" sz="1050" kern="100" dirty="0">
              <a:latin typeface="宋体"/>
              <a:cs typeface="Courier New"/>
            </a:endParaRPr>
          </a:p>
          <a:p>
            <a:pPr algn="just">
              <a:lnSpc>
                <a:spcPct val="150000"/>
              </a:lnSpc>
              <a:spcAft>
                <a:spcPts val="0"/>
              </a:spcAft>
            </a:pPr>
            <a:r>
              <a:rPr lang="zh-CN" altLang="zh-CN" sz="2800" kern="100" dirty="0">
                <a:latin typeface="Times New Roman"/>
                <a:ea typeface="华文细黑"/>
                <a:cs typeface="Times New Roman"/>
              </a:rPr>
              <a:t>又因为</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smtClean="0">
                <a:latin typeface="Times New Roman"/>
                <a:ea typeface="华文细黑"/>
                <a:cs typeface="Courier New"/>
              </a:rPr>
              <a:t>at			                                                    </a:t>
            </a:r>
            <a:r>
              <a:rPr lang="en-US" altLang="zh-CN" sz="2800" kern="100" dirty="0" smtClean="0">
                <a:latin typeface="宋体"/>
                <a:ea typeface="华文细黑"/>
                <a:cs typeface="Times New Roman"/>
              </a:rPr>
              <a:t>②</a:t>
            </a:r>
            <a:endParaRPr lang="zh-CN" altLang="zh-CN" sz="1050" kern="100" dirty="0">
              <a:latin typeface="宋体"/>
              <a:cs typeface="Courier New"/>
            </a:endParaRPr>
          </a:p>
          <a:p>
            <a:pPr algn="just">
              <a:lnSpc>
                <a:spcPct val="150000"/>
              </a:lnSpc>
              <a:spcAft>
                <a:spcPts val="0"/>
              </a:spcAft>
            </a:pPr>
            <a:r>
              <a:rPr lang="zh-CN" altLang="zh-CN" sz="2800" kern="100" dirty="0">
                <a:latin typeface="Times New Roman"/>
                <a:ea typeface="华文细黑"/>
                <a:cs typeface="Times New Roman"/>
              </a:rPr>
              <a:t>由</a:t>
            </a:r>
            <a:r>
              <a:rPr lang="en-US" altLang="zh-CN" sz="2800" kern="100" dirty="0">
                <a:latin typeface="宋体"/>
                <a:ea typeface="华文细黑"/>
                <a:cs typeface="Times New Roman"/>
              </a:rPr>
              <a:t>①②</a:t>
            </a:r>
            <a:r>
              <a:rPr lang="zh-CN" altLang="zh-CN" sz="2800" kern="100" dirty="0">
                <a:latin typeface="Times New Roman"/>
                <a:ea typeface="华文细黑"/>
                <a:cs typeface="Times New Roman"/>
              </a:rPr>
              <a:t>式可得</a:t>
            </a:r>
            <a:endParaRPr lang="zh-CN" altLang="zh-CN" sz="1050" kern="100" dirty="0">
              <a:latin typeface="宋体"/>
              <a:cs typeface="Courier New"/>
            </a:endParaRPr>
          </a:p>
          <a:p>
            <a:pPr algn="just">
              <a:lnSpc>
                <a:spcPct val="150000"/>
              </a:lnSpc>
              <a:spcAft>
                <a:spcPts val="0"/>
              </a:spcAft>
            </a:pP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i="1" kern="100" dirty="0">
                <a:latin typeface="Times New Roman"/>
                <a:ea typeface="华文细黑"/>
                <a:cs typeface="Courier New"/>
              </a:rPr>
              <a:t>t</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i="1" kern="100" dirty="0" smtClean="0">
                <a:latin typeface="Times New Roman"/>
                <a:ea typeface="华文细黑"/>
                <a:cs typeface="Courier New"/>
              </a:rPr>
              <a:t>at</a:t>
            </a:r>
            <a:r>
              <a:rPr lang="en-US" altLang="zh-CN" sz="2800" kern="100" baseline="30000" dirty="0" smtClean="0">
                <a:latin typeface="Times New Roman"/>
                <a:ea typeface="华文细黑"/>
                <a:cs typeface="Courier New"/>
              </a:rPr>
              <a:t>2</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3" name="矩形 2"/>
          <p:cNvSpPr/>
          <p:nvPr/>
        </p:nvSpPr>
        <p:spPr>
          <a:xfrm>
            <a:off x="9835715" y="2412580"/>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5</a:t>
            </a:r>
            <a:endParaRPr lang="zh-CN" altLang="en-US" dirty="0"/>
          </a:p>
        </p:txBody>
      </p:sp>
      <p:sp>
        <p:nvSpPr>
          <p:cNvPr id="4" name="矩形 3"/>
          <p:cNvSpPr/>
          <p:nvPr/>
        </p:nvSpPr>
        <p:spPr>
          <a:xfrm>
            <a:off x="6311230" y="780090"/>
            <a:ext cx="1620957" cy="523220"/>
          </a:xfrm>
          <a:prstGeom prst="rect">
            <a:avLst/>
          </a:prstGeom>
        </p:spPr>
        <p:txBody>
          <a:bodyPr wrap="none">
            <a:spAutoFit/>
          </a:bodyPr>
          <a:lstStyle/>
          <a:p>
            <a:pPr>
              <a:tabLst>
                <a:tab pos="2340610" algn="l"/>
              </a:tabLst>
              <a:defRPr/>
            </a:pPr>
            <a:r>
              <a:rPr lang="zh-CN" altLang="zh-CN" sz="2800" kern="100" dirty="0">
                <a:solidFill>
                  <a:srgbClr val="C00000"/>
                </a:solidFill>
                <a:latin typeface="Times New Roman" pitchFamily="18" charset="0"/>
                <a:ea typeface="华文细黑"/>
                <a:cs typeface="Times New Roman"/>
              </a:rPr>
              <a:t>梯形面积</a:t>
            </a:r>
            <a:endParaRPr lang="zh-CN" altLang="en-US" sz="2800" kern="100" dirty="0">
              <a:solidFill>
                <a:srgbClr val="C00000"/>
              </a:solidFill>
              <a:latin typeface="Times New Roman" pitchFamily="18" charset="0"/>
              <a:ea typeface="华文细黑"/>
              <a:cs typeface="Times New Roman"/>
            </a:endParaRPr>
          </a:p>
        </p:txBody>
      </p:sp>
      <p:pic>
        <p:nvPicPr>
          <p:cNvPr id="62466" name="Picture 2" descr="\\贾文\贾文\源文件\同步\物理 人教 必修1 新课标\R2-28.T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486" y="75898"/>
            <a:ext cx="3163735" cy="233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87223912"/>
              </p:ext>
            </p:extLst>
          </p:nvPr>
        </p:nvGraphicFramePr>
        <p:xfrm>
          <a:off x="1039842" y="2509421"/>
          <a:ext cx="560388" cy="1228725"/>
        </p:xfrm>
        <a:graphic>
          <a:graphicData uri="http://schemas.openxmlformats.org/presentationml/2006/ole">
            <mc:AlternateContent xmlns:mc="http://schemas.openxmlformats.org/markup-compatibility/2006">
              <mc:Choice xmlns:v="urn:schemas-microsoft-com:vml" Requires="v">
                <p:oleObj spid="_x0000_s63161" name="文档" r:id="rId4" imgW="560148" imgH="1229040" progId="Word.Document.12">
                  <p:embed/>
                </p:oleObj>
              </mc:Choice>
              <mc:Fallback>
                <p:oleObj name="文档" r:id="rId4" imgW="560148" imgH="1229040" progId="Word.Document.12">
                  <p:embed/>
                  <p:pic>
                    <p:nvPicPr>
                      <p:cNvPr id="0" name=""/>
                      <p:cNvPicPr/>
                      <p:nvPr/>
                    </p:nvPicPr>
                    <p:blipFill>
                      <a:blip r:embed="rId5"/>
                      <a:stretch>
                        <a:fillRect/>
                      </a:stretch>
                    </p:blipFill>
                    <p:spPr>
                      <a:xfrm>
                        <a:off x="1039842" y="2509421"/>
                        <a:ext cx="560388" cy="122872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213561033"/>
              </p:ext>
            </p:extLst>
          </p:nvPr>
        </p:nvGraphicFramePr>
        <p:xfrm>
          <a:off x="2422798" y="3789834"/>
          <a:ext cx="560388" cy="1228725"/>
        </p:xfrm>
        <a:graphic>
          <a:graphicData uri="http://schemas.openxmlformats.org/presentationml/2006/ole">
            <mc:AlternateContent xmlns:mc="http://schemas.openxmlformats.org/markup-compatibility/2006">
              <mc:Choice xmlns:v="urn:schemas-microsoft-com:vml" Requires="v">
                <p:oleObj spid="_x0000_s63162" name="文档" r:id="rId6" imgW="560148" imgH="1229040" progId="Word.Document.12">
                  <p:embed/>
                </p:oleObj>
              </mc:Choice>
              <mc:Fallback>
                <p:oleObj name="文档" r:id="rId6" imgW="560148" imgH="1229040" progId="Word.Document.12">
                  <p:embed/>
                  <p:pic>
                    <p:nvPicPr>
                      <p:cNvPr id="0" name=""/>
                      <p:cNvPicPr/>
                      <p:nvPr/>
                    </p:nvPicPr>
                    <p:blipFill>
                      <a:blip r:embed="rId7"/>
                      <a:stretch>
                        <a:fillRect/>
                      </a:stretch>
                    </p:blipFill>
                    <p:spPr>
                      <a:xfrm>
                        <a:off x="2422798" y="3789834"/>
                        <a:ext cx="560388" cy="12287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305888634"/>
              </p:ext>
            </p:extLst>
          </p:nvPr>
        </p:nvGraphicFramePr>
        <p:xfrm>
          <a:off x="1774726" y="5723890"/>
          <a:ext cx="560388" cy="1228725"/>
        </p:xfrm>
        <a:graphic>
          <a:graphicData uri="http://schemas.openxmlformats.org/presentationml/2006/ole">
            <mc:AlternateContent xmlns:mc="http://schemas.openxmlformats.org/markup-compatibility/2006">
              <mc:Choice xmlns:v="urn:schemas-microsoft-com:vml" Requires="v">
                <p:oleObj spid="_x0000_s63163" name="文档" r:id="rId8" imgW="560148" imgH="1229040" progId="Word.Document.12">
                  <p:embed/>
                </p:oleObj>
              </mc:Choice>
              <mc:Fallback>
                <p:oleObj name="文档" r:id="rId8" imgW="560148" imgH="1229040" progId="Word.Document.12">
                  <p:embed/>
                  <p:pic>
                    <p:nvPicPr>
                      <p:cNvPr id="0" name=""/>
                      <p:cNvPicPr/>
                      <p:nvPr/>
                    </p:nvPicPr>
                    <p:blipFill>
                      <a:blip r:embed="rId7"/>
                      <a:stretch>
                        <a:fillRect/>
                      </a:stretch>
                    </p:blipFill>
                    <p:spPr>
                      <a:xfrm>
                        <a:off x="1774726" y="5723890"/>
                        <a:ext cx="560388" cy="1228725"/>
                      </a:xfrm>
                      <a:prstGeom prst="rect">
                        <a:avLst/>
                      </a:prstGeom>
                    </p:spPr>
                  </p:pic>
                </p:oleObj>
              </mc:Fallback>
            </mc:AlternateContent>
          </a:graphicData>
        </a:graphic>
      </p:graphicFrame>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Tree>
    <p:extLst>
      <p:ext uri="{BB962C8B-B14F-4D97-AF65-F5344CB8AC3E}">
        <p14:creationId xmlns:p14="http://schemas.microsoft.com/office/powerpoint/2010/main" val="3833264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5444" y="415618"/>
            <a:ext cx="11099524" cy="5734903"/>
          </a:xfrm>
          <a:prstGeom prst="rect">
            <a:avLst/>
          </a:prstGeom>
        </p:spPr>
        <p:txBody>
          <a:bodyPr wrap="square">
            <a:spAutoFit/>
          </a:bodyPr>
          <a:lstStyle/>
          <a:p>
            <a:pPr algn="just">
              <a:lnSpc>
                <a:spcPts val="5500"/>
              </a:lnSpc>
              <a:spcAft>
                <a:spcPts val="0"/>
              </a:spcAft>
              <a:tabLst>
                <a:tab pos="2700655"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知识深化</a:t>
            </a:r>
            <a:r>
              <a:rPr lang="en-US" altLang="zh-CN" sz="2800" b="1" kern="100" dirty="0" smtClean="0">
                <a:solidFill>
                  <a:srgbClr val="0000FF"/>
                </a:solidFill>
                <a:latin typeface="IPAPANNEW"/>
                <a:ea typeface="华文细黑"/>
                <a:cs typeface="Times New Roman"/>
              </a:rPr>
              <a:t>] </a:t>
            </a:r>
          </a:p>
          <a:p>
            <a:pPr algn="just">
              <a:lnSpc>
                <a:spcPts val="55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公式的适用条件：</a:t>
            </a:r>
            <a:r>
              <a:rPr lang="zh-CN" altLang="zh-CN" sz="2800" kern="100" dirty="0">
                <a:latin typeface="Times New Roman"/>
                <a:ea typeface="华文细黑"/>
                <a:cs typeface="Times New Roman"/>
              </a:rPr>
              <a:t>位移公式</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i="1" kern="100" dirty="0">
                <a:latin typeface="Times New Roman"/>
                <a:ea typeface="华文细黑"/>
                <a:cs typeface="Courier New"/>
              </a:rPr>
              <a:t>t</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i="1" kern="100" dirty="0" smtClean="0">
                <a:latin typeface="Times New Roman"/>
                <a:ea typeface="华文细黑"/>
                <a:cs typeface="Courier New"/>
              </a:rPr>
              <a:t>at</a:t>
            </a:r>
            <a:r>
              <a:rPr lang="en-US" altLang="zh-CN" sz="2800" kern="100" baseline="30000" dirty="0" smtClean="0">
                <a:latin typeface="Times New Roman"/>
                <a:ea typeface="华文细黑"/>
                <a:cs typeface="Courier New"/>
              </a:rPr>
              <a:t>2</a:t>
            </a:r>
            <a:r>
              <a:rPr lang="zh-CN" altLang="zh-CN" sz="2800" kern="100" dirty="0">
                <a:latin typeface="Times New Roman"/>
                <a:ea typeface="华文细黑"/>
                <a:cs typeface="Times New Roman"/>
              </a:rPr>
              <a:t>只适用于匀变速直线运动</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公式的矢量性：</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i="1" kern="100" dirty="0">
                <a:latin typeface="Times New Roman"/>
                <a:ea typeface="华文细黑"/>
                <a:cs typeface="Courier New"/>
              </a:rPr>
              <a:t>t</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i="1" kern="100" dirty="0" smtClean="0">
                <a:latin typeface="Times New Roman"/>
                <a:ea typeface="华文细黑"/>
                <a:cs typeface="Courier New"/>
              </a:rPr>
              <a:t>at</a:t>
            </a:r>
            <a:r>
              <a:rPr lang="en-US" altLang="zh-CN" sz="2800" kern="100" baseline="30000" dirty="0" smtClean="0">
                <a:latin typeface="Times New Roman"/>
                <a:ea typeface="华文细黑"/>
                <a:cs typeface="Courier New"/>
              </a:rPr>
              <a:t>2</a:t>
            </a:r>
            <a:r>
              <a:rPr lang="zh-CN" altLang="zh-CN" sz="2800" kern="100" dirty="0">
                <a:latin typeface="Times New Roman"/>
                <a:ea typeface="华文细黑"/>
                <a:cs typeface="Times New Roman"/>
              </a:rPr>
              <a:t>为矢量公式，其中</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都是矢量，应用时必须选取正方向</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一般选</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的方向为正方向</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：匀加速直线运动中，</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同向，</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取正值；匀减速直线运动中，</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与</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反向，</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取负值</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spc="100" dirty="0">
                <a:latin typeface="Times New Roman"/>
                <a:ea typeface="华文细黑"/>
                <a:cs typeface="Times New Roman"/>
              </a:rPr>
              <a:t>若位移的计算结果为正值，说明位移方向与规定的正方向相同；</a:t>
            </a:r>
            <a:r>
              <a:rPr lang="zh-CN" altLang="zh-CN" sz="2800" kern="100" dirty="0">
                <a:latin typeface="Times New Roman"/>
                <a:ea typeface="华文细黑"/>
                <a:cs typeface="Times New Roman"/>
              </a:rPr>
              <a:t>若位移的计算结果为负值，说明位移方向与规定的正方向相反</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894958324"/>
              </p:ext>
            </p:extLst>
          </p:nvPr>
        </p:nvGraphicFramePr>
        <p:xfrm>
          <a:off x="6449645" y="1084010"/>
          <a:ext cx="911225" cy="1133475"/>
        </p:xfrm>
        <a:graphic>
          <a:graphicData uri="http://schemas.openxmlformats.org/presentationml/2006/ole">
            <mc:AlternateContent xmlns:mc="http://schemas.openxmlformats.org/markup-compatibility/2006">
              <mc:Choice xmlns:v="urn:schemas-microsoft-com:vml" Requires="v">
                <p:oleObj spid="_x0000_s14179" name="文档" r:id="rId3" imgW="911969" imgH="1133568" progId="Word.Document.12">
                  <p:embed/>
                </p:oleObj>
              </mc:Choice>
              <mc:Fallback>
                <p:oleObj name="文档" r:id="rId3" imgW="911969" imgH="1133568" progId="Word.Document.12">
                  <p:embed/>
                  <p:pic>
                    <p:nvPicPr>
                      <p:cNvPr id="0" name=""/>
                      <p:cNvPicPr/>
                      <p:nvPr/>
                    </p:nvPicPr>
                    <p:blipFill>
                      <a:blip r:embed="rId4"/>
                      <a:stretch>
                        <a:fillRect/>
                      </a:stretch>
                    </p:blipFill>
                    <p:spPr>
                      <a:xfrm>
                        <a:off x="6449645" y="1084010"/>
                        <a:ext cx="911225" cy="11334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549047117"/>
              </p:ext>
            </p:extLst>
          </p:nvPr>
        </p:nvGraphicFramePr>
        <p:xfrm>
          <a:off x="4604246" y="1773610"/>
          <a:ext cx="911225" cy="1133475"/>
        </p:xfrm>
        <a:graphic>
          <a:graphicData uri="http://schemas.openxmlformats.org/presentationml/2006/ole">
            <mc:AlternateContent xmlns:mc="http://schemas.openxmlformats.org/markup-compatibility/2006">
              <mc:Choice xmlns:v="urn:schemas-microsoft-com:vml" Requires="v">
                <p:oleObj spid="_x0000_s14180" name="文档" r:id="rId5" imgW="911969" imgH="1133568" progId="Word.Document.12">
                  <p:embed/>
                </p:oleObj>
              </mc:Choice>
              <mc:Fallback>
                <p:oleObj name="文档" r:id="rId5" imgW="911969" imgH="1133568" progId="Word.Document.12">
                  <p:embed/>
                  <p:pic>
                    <p:nvPicPr>
                      <p:cNvPr id="0" name=""/>
                      <p:cNvPicPr/>
                      <p:nvPr/>
                    </p:nvPicPr>
                    <p:blipFill>
                      <a:blip r:embed="rId4"/>
                      <a:stretch>
                        <a:fillRect/>
                      </a:stretch>
                    </p:blipFill>
                    <p:spPr>
                      <a:xfrm>
                        <a:off x="4604246" y="1773610"/>
                        <a:ext cx="911225" cy="1133475"/>
                      </a:xfrm>
                      <a:prstGeom prst="rect">
                        <a:avLst/>
                      </a:prstGeom>
                    </p:spPr>
                  </p:pic>
                </p:oleObj>
              </mc:Fallback>
            </mc:AlternateContent>
          </a:graphicData>
        </a:graphic>
      </p:graphicFrame>
    </p:spTree>
    <p:extLst>
      <p:ext uri="{BB962C8B-B14F-4D97-AF65-F5344CB8AC3E}">
        <p14:creationId xmlns:p14="http://schemas.microsoft.com/office/powerpoint/2010/main" val="1066949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8855" y="1176750"/>
            <a:ext cx="10856137" cy="2913618"/>
          </a:xfrm>
          <a:prstGeom prst="rect">
            <a:avLst/>
          </a:prstGeom>
        </p:spPr>
        <p:txBody>
          <a:bodyPr>
            <a:spAutoFit/>
          </a:bodyPr>
          <a:lstStyle/>
          <a:p>
            <a:pPr lvl="0" algn="just">
              <a:lnSpc>
                <a:spcPts val="5500"/>
              </a:lnSpc>
              <a:tabLst>
                <a:tab pos="2700655" algn="l"/>
              </a:tabLst>
            </a:pPr>
            <a:r>
              <a:rPr lang="en-US" altLang="zh-CN" sz="2800" b="1" kern="100" dirty="0">
                <a:solidFill>
                  <a:prstClr val="black"/>
                </a:solidFill>
                <a:latin typeface="Times New Roman"/>
                <a:ea typeface="华文细黑"/>
                <a:cs typeface="Courier New"/>
              </a:rPr>
              <a:t>3.</a:t>
            </a:r>
            <a:r>
              <a:rPr lang="zh-CN" altLang="zh-CN" sz="2800" b="1" kern="100" dirty="0">
                <a:solidFill>
                  <a:prstClr val="black"/>
                </a:solidFill>
                <a:latin typeface="Times New Roman"/>
                <a:ea typeface="华文细黑"/>
                <a:cs typeface="Times New Roman"/>
              </a:rPr>
              <a:t>两种特殊形式</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当</a:t>
            </a:r>
            <a:r>
              <a:rPr lang="en-US" altLang="zh-CN" sz="2800" i="1" kern="100" dirty="0">
                <a:solidFill>
                  <a:prstClr val="black"/>
                </a:solidFill>
                <a:latin typeface="Book Antiqua"/>
                <a:ea typeface="华文细黑"/>
                <a:cs typeface="Times New Roman"/>
              </a:rPr>
              <a:t>v</a:t>
            </a:r>
            <a:r>
              <a:rPr lang="en-US" altLang="zh-CN" sz="2800" kern="100" baseline="-25000" dirty="0">
                <a:solidFill>
                  <a:prstClr val="black"/>
                </a:solidFill>
                <a:latin typeface="Times New Roman"/>
                <a:ea typeface="华文细黑"/>
                <a:cs typeface="Courier New"/>
              </a:rPr>
              <a:t>0</a:t>
            </a:r>
            <a:r>
              <a:rPr lang="zh-CN" altLang="zh-CN" sz="2800" kern="100" dirty="0">
                <a:solidFill>
                  <a:prstClr val="black"/>
                </a:solidFill>
                <a:latin typeface="Times New Roman"/>
                <a:ea typeface="华文细黑"/>
                <a:cs typeface="Times New Roman"/>
              </a:rPr>
              <a:t>＝</a:t>
            </a:r>
            <a:r>
              <a:rPr lang="en-US" altLang="zh-CN" sz="2800" kern="100" dirty="0">
                <a:solidFill>
                  <a:prstClr val="black"/>
                </a:solidFill>
                <a:latin typeface="Times New Roman"/>
                <a:ea typeface="华文细黑"/>
                <a:cs typeface="Courier New"/>
              </a:rPr>
              <a:t>0</a:t>
            </a:r>
            <a:r>
              <a:rPr lang="zh-CN" altLang="zh-CN" sz="2800" kern="100" dirty="0">
                <a:solidFill>
                  <a:prstClr val="black"/>
                </a:solidFill>
                <a:latin typeface="Times New Roman"/>
                <a:ea typeface="华文细黑"/>
                <a:cs typeface="Times New Roman"/>
              </a:rPr>
              <a:t>时，</a:t>
            </a:r>
            <a:r>
              <a:rPr lang="en-US" altLang="zh-CN" sz="2800" i="1" kern="100" dirty="0">
                <a:solidFill>
                  <a:prstClr val="black"/>
                </a:solidFill>
                <a:latin typeface="Times New Roman"/>
                <a:ea typeface="华文细黑"/>
                <a:cs typeface="Courier New"/>
              </a:rPr>
              <a:t>x</a:t>
            </a:r>
            <a:r>
              <a:rPr lang="zh-CN" altLang="zh-CN" sz="2800" kern="100" dirty="0" smtClean="0">
                <a:solidFill>
                  <a:prstClr val="black"/>
                </a:solidFill>
                <a:latin typeface="Times New Roman"/>
                <a:ea typeface="华文细黑"/>
                <a:cs typeface="Times New Roman"/>
              </a:rPr>
              <a:t>＝</a:t>
            </a:r>
            <a:r>
              <a:rPr lang="en-US" altLang="zh-CN" sz="2800" kern="100" dirty="0" smtClean="0">
                <a:solidFill>
                  <a:prstClr val="black"/>
                </a:solidFill>
                <a:latin typeface="Times New Roman"/>
                <a:ea typeface="华文细黑"/>
                <a:cs typeface="Times New Roman"/>
              </a:rPr>
              <a:t>  </a:t>
            </a:r>
            <a:r>
              <a:rPr lang="en-US" altLang="zh-CN" sz="2800" i="1" kern="100" dirty="0" smtClean="0">
                <a:solidFill>
                  <a:prstClr val="black"/>
                </a:solidFill>
                <a:latin typeface="Times New Roman"/>
                <a:ea typeface="华文细黑"/>
                <a:cs typeface="Courier New"/>
              </a:rPr>
              <a:t>at</a:t>
            </a:r>
            <a:r>
              <a:rPr lang="en-US" altLang="zh-CN" sz="2800" kern="100" baseline="30000" dirty="0" smtClean="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，即由静止开始的匀加速直线运动，位移</a:t>
            </a:r>
            <a:r>
              <a:rPr lang="en-US" altLang="zh-CN" sz="2800" i="1" kern="100" dirty="0">
                <a:solidFill>
                  <a:prstClr val="black"/>
                </a:solidFill>
                <a:latin typeface="Times New Roman"/>
                <a:ea typeface="华文细黑"/>
                <a:cs typeface="Courier New"/>
              </a:rPr>
              <a:t>x</a:t>
            </a:r>
            <a:r>
              <a:rPr lang="zh-CN" altLang="zh-CN" sz="2800" kern="100" dirty="0">
                <a:solidFill>
                  <a:prstClr val="black"/>
                </a:solidFill>
                <a:latin typeface="Times New Roman"/>
                <a:ea typeface="华文细黑"/>
                <a:cs typeface="Times New Roman"/>
              </a:rPr>
              <a:t>与</a:t>
            </a:r>
            <a:r>
              <a:rPr lang="en-US" altLang="zh-CN" sz="2800" i="1" kern="100" dirty="0">
                <a:solidFill>
                  <a:prstClr val="black"/>
                </a:solidFill>
                <a:latin typeface="Times New Roman"/>
                <a:ea typeface="华文细黑"/>
                <a:cs typeface="Courier New"/>
              </a:rPr>
              <a:t>t</a:t>
            </a:r>
            <a:r>
              <a:rPr lang="en-US" altLang="zh-CN" sz="2800" kern="100" baseline="300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成正比</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当</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a:t>
            </a:r>
            <a:r>
              <a:rPr lang="en-US" altLang="zh-CN" sz="2800" kern="100" dirty="0">
                <a:solidFill>
                  <a:prstClr val="black"/>
                </a:solidFill>
                <a:latin typeface="Times New Roman"/>
                <a:ea typeface="华文细黑"/>
                <a:cs typeface="Courier New"/>
              </a:rPr>
              <a:t>0</a:t>
            </a:r>
            <a:r>
              <a:rPr lang="zh-CN" altLang="zh-CN" sz="2800" kern="100" dirty="0">
                <a:solidFill>
                  <a:prstClr val="black"/>
                </a:solidFill>
                <a:latin typeface="Times New Roman"/>
                <a:ea typeface="华文细黑"/>
                <a:cs typeface="Times New Roman"/>
              </a:rPr>
              <a:t>时，</a:t>
            </a:r>
            <a:r>
              <a:rPr lang="en-US" altLang="zh-CN" sz="2800" i="1" kern="100" dirty="0">
                <a:solidFill>
                  <a:prstClr val="black"/>
                </a:solidFill>
                <a:latin typeface="Times New Roman"/>
                <a:ea typeface="华文细黑"/>
                <a:cs typeface="Courier New"/>
              </a:rPr>
              <a:t>x</a:t>
            </a:r>
            <a:r>
              <a:rPr lang="zh-CN" altLang="zh-CN" sz="2800" kern="100" dirty="0">
                <a:solidFill>
                  <a:prstClr val="black"/>
                </a:solidFill>
                <a:latin typeface="Times New Roman"/>
                <a:ea typeface="华文细黑"/>
                <a:cs typeface="Times New Roman"/>
              </a:rPr>
              <a:t>＝</a:t>
            </a:r>
            <a:r>
              <a:rPr lang="en-US" altLang="zh-CN" sz="2800" i="1" kern="100" dirty="0">
                <a:solidFill>
                  <a:prstClr val="black"/>
                </a:solidFill>
                <a:latin typeface="Book Antiqua"/>
                <a:ea typeface="华文细黑"/>
                <a:cs typeface="Times New Roman"/>
              </a:rPr>
              <a:t>v</a:t>
            </a:r>
            <a:r>
              <a:rPr lang="en-US" altLang="zh-CN" sz="2800" kern="100" baseline="-25000" dirty="0">
                <a:solidFill>
                  <a:prstClr val="black"/>
                </a:solidFill>
                <a:latin typeface="Times New Roman"/>
                <a:ea typeface="华文细黑"/>
                <a:cs typeface="Courier New"/>
              </a:rPr>
              <a:t>0</a:t>
            </a:r>
            <a:r>
              <a:rPr lang="en-US" altLang="zh-CN" sz="2800" i="1" kern="100" dirty="0">
                <a:solidFill>
                  <a:prstClr val="black"/>
                </a:solidFill>
                <a:latin typeface="Times New Roman"/>
                <a:ea typeface="华文细黑"/>
                <a:cs typeface="Courier New"/>
              </a:rPr>
              <a:t>t</a:t>
            </a:r>
            <a:r>
              <a:rPr lang="zh-CN" altLang="zh-CN" sz="2800" kern="100" dirty="0">
                <a:solidFill>
                  <a:prstClr val="black"/>
                </a:solidFill>
                <a:latin typeface="Times New Roman"/>
                <a:ea typeface="华文细黑"/>
                <a:cs typeface="Times New Roman"/>
              </a:rPr>
              <a:t>，即匀速直线运动的位移公式</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542021697"/>
              </p:ext>
            </p:extLst>
          </p:nvPr>
        </p:nvGraphicFramePr>
        <p:xfrm>
          <a:off x="3515097" y="1855778"/>
          <a:ext cx="974725" cy="995362"/>
        </p:xfrm>
        <a:graphic>
          <a:graphicData uri="http://schemas.openxmlformats.org/presentationml/2006/ole">
            <mc:AlternateContent xmlns:mc="http://schemas.openxmlformats.org/markup-compatibility/2006">
              <mc:Choice xmlns:v="urn:schemas-microsoft-com:vml" Requires="v">
                <p:oleObj spid="_x0000_s42399" name="文档" r:id="rId3" imgW="997547" imgH="1009800" progId="Word.Document.12">
                  <p:embed/>
                </p:oleObj>
              </mc:Choice>
              <mc:Fallback>
                <p:oleObj name="文档" r:id="rId3" imgW="997547" imgH="1009800" progId="Word.Document.12">
                  <p:embed/>
                  <p:pic>
                    <p:nvPicPr>
                      <p:cNvPr id="0" name=""/>
                      <p:cNvPicPr/>
                      <p:nvPr/>
                    </p:nvPicPr>
                    <p:blipFill>
                      <a:blip r:embed="rId4"/>
                      <a:stretch>
                        <a:fillRect/>
                      </a:stretch>
                    </p:blipFill>
                    <p:spPr>
                      <a:xfrm>
                        <a:off x="3515097" y="1855778"/>
                        <a:ext cx="974725" cy="995362"/>
                      </a:xfrm>
                      <a:prstGeom prst="rect">
                        <a:avLst/>
                      </a:prstGeom>
                    </p:spPr>
                  </p:pic>
                </p:oleObj>
              </mc:Fallback>
            </mc:AlternateContent>
          </a:graphicData>
        </a:graphic>
      </p:graphicFrame>
    </p:spTree>
    <p:extLst>
      <p:ext uri="{BB962C8B-B14F-4D97-AF65-F5344CB8AC3E}">
        <p14:creationId xmlns:p14="http://schemas.microsoft.com/office/powerpoint/2010/main" val="721968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47571" y="754633"/>
            <a:ext cx="11254630" cy="4258449"/>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一个物体从静止开始做匀加速直线运动，第</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秒内的位移为</a:t>
            </a:r>
            <a:r>
              <a:rPr lang="en-US" altLang="zh-CN" sz="2800" kern="100" dirty="0">
                <a:latin typeface="Times New Roman"/>
                <a:ea typeface="华文细黑"/>
                <a:cs typeface="Courier New"/>
              </a:rPr>
              <a:t>2 m</a:t>
            </a:r>
            <a:r>
              <a:rPr lang="zh-CN" altLang="zh-CN" sz="2800" kern="100" dirty="0">
                <a:latin typeface="Times New Roman"/>
                <a:ea typeface="华文细黑"/>
                <a:cs typeface="Times New Roman"/>
              </a:rPr>
              <a:t>，则下列说法正确的是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物体运动的加速度为</a:t>
            </a:r>
            <a:r>
              <a:rPr lang="en-US" altLang="zh-CN" sz="2800" kern="100" dirty="0">
                <a:latin typeface="Times New Roman"/>
                <a:ea typeface="华文细黑"/>
                <a:cs typeface="Courier New"/>
              </a:rPr>
              <a:t>2 m/s</a:t>
            </a:r>
            <a:r>
              <a:rPr lang="en-US" altLang="zh-CN" sz="2800" kern="100" baseline="30000" dirty="0">
                <a:latin typeface="Times New Roman"/>
                <a:ea typeface="华文细黑"/>
                <a:cs typeface="Courier New"/>
              </a:rPr>
              <a:t>2</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物体第</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秒内的位移为</a:t>
            </a:r>
            <a:r>
              <a:rPr lang="en-US" altLang="zh-CN" sz="2800" kern="100" dirty="0">
                <a:latin typeface="Times New Roman"/>
                <a:ea typeface="华文细黑"/>
                <a:cs typeface="Courier New"/>
              </a:rPr>
              <a:t>4 m</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物体在第</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秒内的平均速度为</a:t>
            </a:r>
            <a:r>
              <a:rPr lang="en-US" altLang="zh-CN" sz="2800" kern="100" dirty="0">
                <a:latin typeface="Times New Roman"/>
                <a:ea typeface="华文细黑"/>
                <a:cs typeface="Courier New"/>
              </a:rPr>
              <a:t>8 m/s</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物体从静止开始通过</a:t>
            </a:r>
            <a:r>
              <a:rPr lang="en-US" altLang="zh-CN" sz="2800" kern="100" dirty="0">
                <a:latin typeface="Times New Roman"/>
                <a:ea typeface="华文细黑"/>
                <a:cs typeface="Courier New"/>
              </a:rPr>
              <a:t>32 m</a:t>
            </a:r>
            <a:r>
              <a:rPr lang="zh-CN" altLang="zh-CN" sz="2800" kern="100" dirty="0">
                <a:latin typeface="Times New Roman"/>
                <a:ea typeface="华文细黑"/>
                <a:cs typeface="Times New Roman"/>
              </a:rPr>
              <a:t>的位移需要</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的时间</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6" name="TextBox 5"/>
          <p:cNvSpPr txBox="1"/>
          <p:nvPr/>
        </p:nvSpPr>
        <p:spPr>
          <a:xfrm>
            <a:off x="314246" y="435118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295395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795748667"/>
              </p:ext>
            </p:extLst>
          </p:nvPr>
        </p:nvGraphicFramePr>
        <p:xfrm>
          <a:off x="508000" y="439951"/>
          <a:ext cx="11044237" cy="2124075"/>
        </p:xfrm>
        <a:graphic>
          <a:graphicData uri="http://schemas.openxmlformats.org/presentationml/2006/ole">
            <mc:AlternateContent xmlns:mc="http://schemas.openxmlformats.org/markup-compatibility/2006">
              <mc:Choice xmlns:v="urn:schemas-microsoft-com:vml" Requires="v">
                <p:oleObj spid="_x0000_s65335" name="文档" r:id="rId3" imgW="11050166" imgH="2122848" progId="Word.Document.12">
                  <p:embed/>
                </p:oleObj>
              </mc:Choice>
              <mc:Fallback>
                <p:oleObj name="文档" r:id="rId3" imgW="11050166" imgH="2122848" progId="Word.Document.12">
                  <p:embed/>
                  <p:pic>
                    <p:nvPicPr>
                      <p:cNvPr id="0" name=""/>
                      <p:cNvPicPr/>
                      <p:nvPr/>
                    </p:nvPicPr>
                    <p:blipFill>
                      <a:blip r:embed="rId4"/>
                      <a:stretch>
                        <a:fillRect/>
                      </a:stretch>
                    </p:blipFill>
                    <p:spPr>
                      <a:xfrm>
                        <a:off x="508000" y="439951"/>
                        <a:ext cx="11044237" cy="21240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124436449"/>
              </p:ext>
            </p:extLst>
          </p:nvPr>
        </p:nvGraphicFramePr>
        <p:xfrm>
          <a:off x="508000" y="2211482"/>
          <a:ext cx="11256963" cy="1270000"/>
        </p:xfrm>
        <a:graphic>
          <a:graphicData uri="http://schemas.openxmlformats.org/presentationml/2006/ole">
            <mc:AlternateContent xmlns:mc="http://schemas.openxmlformats.org/markup-compatibility/2006">
              <mc:Choice xmlns:v="urn:schemas-microsoft-com:vml" Requires="v">
                <p:oleObj spid="_x0000_s65336" name="文档" r:id="rId5" imgW="11384915" imgH="1286712" progId="Word.Document.12">
                  <p:embed/>
                </p:oleObj>
              </mc:Choice>
              <mc:Fallback>
                <p:oleObj name="文档" r:id="rId5" imgW="11384915" imgH="1286712" progId="Word.Document.12">
                  <p:embed/>
                  <p:pic>
                    <p:nvPicPr>
                      <p:cNvPr id="0" name=""/>
                      <p:cNvPicPr/>
                      <p:nvPr/>
                    </p:nvPicPr>
                    <p:blipFill>
                      <a:blip r:embed="rId6"/>
                      <a:stretch>
                        <a:fillRect/>
                      </a:stretch>
                    </p:blipFill>
                    <p:spPr>
                      <a:xfrm>
                        <a:off x="508000" y="2211482"/>
                        <a:ext cx="11256963" cy="12700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828538820"/>
              </p:ext>
            </p:extLst>
          </p:nvPr>
        </p:nvGraphicFramePr>
        <p:xfrm>
          <a:off x="508000" y="3339029"/>
          <a:ext cx="11226800" cy="1798637"/>
        </p:xfrm>
        <a:graphic>
          <a:graphicData uri="http://schemas.openxmlformats.org/presentationml/2006/ole">
            <mc:AlternateContent xmlns:mc="http://schemas.openxmlformats.org/markup-compatibility/2006">
              <mc:Choice xmlns:v="urn:schemas-microsoft-com:vml" Requires="v">
                <p:oleObj spid="_x0000_s65337" name="文档" r:id="rId7" imgW="11384915" imgH="1828440" progId="Word.Document.12">
                  <p:embed/>
                </p:oleObj>
              </mc:Choice>
              <mc:Fallback>
                <p:oleObj name="文档" r:id="rId7" imgW="11384915" imgH="1828440" progId="Word.Document.12">
                  <p:embed/>
                  <p:pic>
                    <p:nvPicPr>
                      <p:cNvPr id="0" name=""/>
                      <p:cNvPicPr/>
                      <p:nvPr/>
                    </p:nvPicPr>
                    <p:blipFill>
                      <a:blip r:embed="rId8"/>
                      <a:stretch>
                        <a:fillRect/>
                      </a:stretch>
                    </p:blipFill>
                    <p:spPr>
                      <a:xfrm>
                        <a:off x="508000" y="3339029"/>
                        <a:ext cx="11226800" cy="179863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40408901"/>
              </p:ext>
            </p:extLst>
          </p:nvPr>
        </p:nvGraphicFramePr>
        <p:xfrm>
          <a:off x="508000" y="5104626"/>
          <a:ext cx="11196638" cy="1473200"/>
        </p:xfrm>
        <a:graphic>
          <a:graphicData uri="http://schemas.openxmlformats.org/presentationml/2006/ole">
            <mc:AlternateContent xmlns:mc="http://schemas.openxmlformats.org/markup-compatibility/2006">
              <mc:Choice xmlns:v="urn:schemas-microsoft-com:vml" Requires="v">
                <p:oleObj spid="_x0000_s65338" name="文档" r:id="rId9" imgW="11451692" imgH="1513512" progId="Word.Document.12">
                  <p:embed/>
                </p:oleObj>
              </mc:Choice>
              <mc:Fallback>
                <p:oleObj name="文档" r:id="rId9" imgW="11451692" imgH="1513512" progId="Word.Document.12">
                  <p:embed/>
                  <p:pic>
                    <p:nvPicPr>
                      <p:cNvPr id="0" name=""/>
                      <p:cNvPicPr/>
                      <p:nvPr/>
                    </p:nvPicPr>
                    <p:blipFill>
                      <a:blip r:embed="rId10"/>
                      <a:stretch>
                        <a:fillRect/>
                      </a:stretch>
                    </p:blipFill>
                    <p:spPr>
                      <a:xfrm>
                        <a:off x="508000" y="5104626"/>
                        <a:ext cx="11196638" cy="1473200"/>
                      </a:xfrm>
                      <a:prstGeom prst="rect">
                        <a:avLst/>
                      </a:prstGeom>
                    </p:spPr>
                  </p:pic>
                </p:oleObj>
              </mc:Fallback>
            </mc:AlternateContent>
          </a:graphicData>
        </a:graphic>
      </p:graphicFrame>
    </p:spTree>
    <p:extLst>
      <p:ext uri="{BB962C8B-B14F-4D97-AF65-F5344CB8AC3E}">
        <p14:creationId xmlns:p14="http://schemas.microsoft.com/office/powerpoint/2010/main" val="11281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750"/>
                                        <p:tgtEl>
                                          <p:spTgt spid="6"/>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750"/>
                                        <p:tgtEl>
                                          <p:spTgt spid="7"/>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8843" y="714266"/>
            <a:ext cx="11232086" cy="4227696"/>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针对训练</a:t>
            </a:r>
            <a:r>
              <a:rPr lang="en-US" altLang="zh-CN" sz="2800" b="1" kern="100" dirty="0">
                <a:solidFill>
                  <a:srgbClr val="0000FF"/>
                </a:solidFill>
                <a:latin typeface="Times New Roman"/>
                <a:ea typeface="华文细黑"/>
                <a:cs typeface="Courier New"/>
              </a:rPr>
              <a:t>1</a:t>
            </a:r>
            <a:r>
              <a:rPr lang="zh-CN" altLang="zh-CN" sz="2800" b="1" kern="100" dirty="0">
                <a:solidFill>
                  <a:srgbClr val="0000FF"/>
                </a:solidFill>
                <a:latin typeface="Times New Roman"/>
                <a:ea typeface="华文细黑"/>
                <a:cs typeface="Times New Roman"/>
              </a:rPr>
              <a:t>　</a:t>
            </a:r>
            <a:r>
              <a:rPr lang="zh-CN" altLang="zh-CN" sz="2800" kern="100" dirty="0">
                <a:latin typeface="Times New Roman"/>
                <a:ea typeface="华文细黑"/>
                <a:cs typeface="Times New Roman"/>
              </a:rPr>
              <a:t>一质点做匀变速直线运动，第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内的位移为</a:t>
            </a:r>
            <a:r>
              <a:rPr lang="en-US" altLang="zh-CN" sz="2800" kern="100" dirty="0">
                <a:latin typeface="Times New Roman"/>
                <a:ea typeface="华文细黑"/>
                <a:cs typeface="Courier New"/>
              </a:rPr>
              <a:t>12 m</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5 s</a:t>
            </a:r>
            <a:r>
              <a:rPr lang="zh-CN" altLang="zh-CN" sz="2800" kern="100" dirty="0">
                <a:latin typeface="Times New Roman"/>
                <a:ea typeface="华文细黑"/>
                <a:cs typeface="Times New Roman"/>
              </a:rPr>
              <a:t>内的位移为</a:t>
            </a:r>
            <a:r>
              <a:rPr lang="en-US" altLang="zh-CN" sz="2800" kern="100" dirty="0">
                <a:latin typeface="Times New Roman"/>
                <a:ea typeface="华文细黑"/>
                <a:cs typeface="Courier New"/>
              </a:rPr>
              <a:t>20 m</a:t>
            </a:r>
            <a:r>
              <a:rPr lang="zh-CN" altLang="zh-CN" sz="2800" kern="100" dirty="0">
                <a:latin typeface="Times New Roman"/>
                <a:ea typeface="华文细黑"/>
                <a:cs typeface="Times New Roman"/>
              </a:rPr>
              <a:t>，则该质点运动过程中</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初速度大小为零</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加速度大小为</a:t>
            </a:r>
            <a:r>
              <a:rPr lang="en-US" altLang="zh-CN" sz="2800" kern="100" dirty="0">
                <a:latin typeface="Times New Roman"/>
                <a:ea typeface="华文细黑"/>
                <a:cs typeface="Courier New"/>
              </a:rPr>
              <a:t>4 m/s</a:t>
            </a:r>
            <a:r>
              <a:rPr lang="en-US" altLang="zh-CN" sz="2800" kern="100" baseline="30000" dirty="0">
                <a:latin typeface="Times New Roman"/>
                <a:ea typeface="华文细黑"/>
                <a:cs typeface="Courier New"/>
              </a:rPr>
              <a:t>2</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C.5 s</a:t>
            </a:r>
            <a:r>
              <a:rPr lang="zh-CN" altLang="zh-CN" sz="2800" kern="100" dirty="0">
                <a:latin typeface="Times New Roman"/>
                <a:ea typeface="华文细黑"/>
                <a:cs typeface="Times New Roman"/>
              </a:rPr>
              <a:t>内的位移为</a:t>
            </a:r>
            <a:r>
              <a:rPr lang="en-US" altLang="zh-CN" sz="2800" kern="100" dirty="0">
                <a:latin typeface="Times New Roman"/>
                <a:ea typeface="华文细黑"/>
                <a:cs typeface="Courier New"/>
              </a:rPr>
              <a:t>50 m</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内的平均速度为</a:t>
            </a:r>
            <a:r>
              <a:rPr lang="en-US" altLang="zh-CN" sz="2800" kern="100" dirty="0">
                <a:latin typeface="Times New Roman"/>
                <a:ea typeface="华文细黑"/>
                <a:cs typeface="Courier New"/>
              </a:rPr>
              <a:t>8 m/s</a:t>
            </a:r>
            <a:endParaRPr lang="zh-CN" altLang="zh-CN" sz="1050" kern="100" dirty="0">
              <a:effectLst/>
              <a:latin typeface="宋体"/>
              <a:cs typeface="Courier New"/>
            </a:endParaRPr>
          </a:p>
        </p:txBody>
      </p:sp>
      <p:sp>
        <p:nvSpPr>
          <p:cNvPr id="2" name="TextBox 1"/>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TextBox 2">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6" name="TextBox 5"/>
          <p:cNvSpPr txBox="1"/>
          <p:nvPr/>
        </p:nvSpPr>
        <p:spPr>
          <a:xfrm>
            <a:off x="318966" y="291557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591647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矩形 3"/>
          <p:cNvSpPr/>
          <p:nvPr/>
        </p:nvSpPr>
        <p:spPr>
          <a:xfrm>
            <a:off x="437942" y="737257"/>
            <a:ext cx="11185087" cy="1384995"/>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第</a:t>
            </a:r>
            <a:r>
              <a:rPr lang="en-US" altLang="zh-CN" sz="2800" kern="100" dirty="0">
                <a:solidFill>
                  <a:srgbClr val="002060"/>
                </a:solidFill>
                <a:latin typeface="Times New Roman"/>
                <a:ea typeface="华文细黑"/>
                <a:cs typeface="Courier New"/>
              </a:rPr>
              <a:t>3 s</a:t>
            </a:r>
            <a:r>
              <a:rPr lang="zh-CN" altLang="zh-CN" sz="2800" kern="100" dirty="0">
                <a:solidFill>
                  <a:srgbClr val="002060"/>
                </a:solidFill>
                <a:latin typeface="Times New Roman"/>
                <a:ea typeface="华文细黑"/>
                <a:cs typeface="Times New Roman"/>
              </a:rPr>
              <a:t>内的位移等于前</a:t>
            </a:r>
            <a:r>
              <a:rPr lang="en-US" altLang="zh-CN" sz="2800" kern="100" dirty="0">
                <a:solidFill>
                  <a:srgbClr val="002060"/>
                </a:solidFill>
                <a:latin typeface="Times New Roman"/>
                <a:ea typeface="华文细黑"/>
                <a:cs typeface="Courier New"/>
              </a:rPr>
              <a:t>3 s</a:t>
            </a:r>
            <a:r>
              <a:rPr lang="zh-CN" altLang="zh-CN" sz="2800" kern="100" dirty="0">
                <a:solidFill>
                  <a:srgbClr val="002060"/>
                </a:solidFill>
                <a:latin typeface="Times New Roman"/>
                <a:ea typeface="华文细黑"/>
                <a:cs typeface="Times New Roman"/>
              </a:rPr>
              <a:t>内位移与前</a:t>
            </a:r>
            <a:r>
              <a:rPr lang="en-US" altLang="zh-CN" sz="2800" kern="100" dirty="0">
                <a:solidFill>
                  <a:srgbClr val="002060"/>
                </a:solidFill>
                <a:latin typeface="Times New Roman"/>
                <a:ea typeface="华文细黑"/>
                <a:cs typeface="Courier New"/>
              </a:rPr>
              <a:t>2 s</a:t>
            </a:r>
            <a:r>
              <a:rPr lang="zh-CN" altLang="zh-CN" sz="2800" kern="100" dirty="0">
                <a:solidFill>
                  <a:srgbClr val="002060"/>
                </a:solidFill>
                <a:latin typeface="Times New Roman"/>
                <a:ea typeface="华文细黑"/>
                <a:cs typeface="Times New Roman"/>
              </a:rPr>
              <a:t>内位移之差，即</a:t>
            </a:r>
            <a:r>
              <a:rPr lang="en-US" altLang="zh-CN" sz="2800" kern="100" dirty="0">
                <a:solidFill>
                  <a:srgbClr val="002060"/>
                </a:solidFill>
                <a:latin typeface="Times New Roman"/>
                <a:ea typeface="华文细黑"/>
                <a:cs typeface="Courier New"/>
              </a:rPr>
              <a:t>Δ</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12 m</a:t>
            </a:r>
            <a:r>
              <a:rPr lang="zh-CN" altLang="zh-CN" sz="2800" kern="100" dirty="0" smtClean="0">
                <a:solidFill>
                  <a:srgbClr val="002060"/>
                </a:solidFill>
                <a:latin typeface="Times New Roman"/>
                <a:ea typeface="华文细黑"/>
                <a:cs typeface="Times New Roman"/>
              </a:rPr>
              <a:t>，</a:t>
            </a:r>
            <a:endParaRPr lang="zh-CN" altLang="zh-CN" sz="2800" kern="100" dirty="0">
              <a:effectLst/>
              <a:latin typeface="宋体"/>
              <a:cs typeface="Courier New"/>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937900363"/>
              </p:ext>
            </p:extLst>
          </p:nvPr>
        </p:nvGraphicFramePr>
        <p:xfrm>
          <a:off x="499124" y="2093010"/>
          <a:ext cx="11347450" cy="1239838"/>
        </p:xfrm>
        <a:graphic>
          <a:graphicData uri="http://schemas.openxmlformats.org/presentationml/2006/ole">
            <mc:AlternateContent xmlns:mc="http://schemas.openxmlformats.org/markup-compatibility/2006">
              <mc:Choice xmlns:v="urn:schemas-microsoft-com:vml" Requires="v">
                <p:oleObj spid="_x0000_s65937" name="文档" r:id="rId3" imgW="11477624" imgH="1256040" progId="Word.Document.12">
                  <p:embed/>
                </p:oleObj>
              </mc:Choice>
              <mc:Fallback>
                <p:oleObj name="文档" r:id="rId3" imgW="11477624" imgH="1256040" progId="Word.Document.12">
                  <p:embed/>
                  <p:pic>
                    <p:nvPicPr>
                      <p:cNvPr id="0" name="对象 1"/>
                      <p:cNvPicPr>
                        <a:picLocks noChangeAspect="1" noChangeArrowheads="1"/>
                      </p:cNvPicPr>
                      <p:nvPr/>
                    </p:nvPicPr>
                    <p:blipFill>
                      <a:blip r:embed="rId4"/>
                      <a:srcRect/>
                      <a:stretch>
                        <a:fillRect/>
                      </a:stretch>
                    </p:blipFill>
                    <p:spPr bwMode="auto">
                      <a:xfrm>
                        <a:off x="499124" y="2093010"/>
                        <a:ext cx="113474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8757886"/>
              </p:ext>
            </p:extLst>
          </p:nvPr>
        </p:nvGraphicFramePr>
        <p:xfrm>
          <a:off x="499124" y="2887513"/>
          <a:ext cx="11347450" cy="1239838"/>
        </p:xfrm>
        <a:graphic>
          <a:graphicData uri="http://schemas.openxmlformats.org/presentationml/2006/ole">
            <mc:AlternateContent xmlns:mc="http://schemas.openxmlformats.org/markup-compatibility/2006">
              <mc:Choice xmlns:v="urn:schemas-microsoft-com:vml" Requires="v">
                <p:oleObj spid="_x0000_s65938" name="文档" r:id="rId5" imgW="11477624" imgH="1255608" progId="Word.Document.12">
                  <p:embed/>
                </p:oleObj>
              </mc:Choice>
              <mc:Fallback>
                <p:oleObj name="文档" r:id="rId5" imgW="11477624" imgH="1255608" progId="Word.Document.12">
                  <p:embed/>
                  <p:pic>
                    <p:nvPicPr>
                      <p:cNvPr id="0" name=""/>
                      <p:cNvPicPr>
                        <a:picLocks noChangeAspect="1" noChangeArrowheads="1"/>
                      </p:cNvPicPr>
                      <p:nvPr/>
                    </p:nvPicPr>
                    <p:blipFill>
                      <a:blip r:embed="rId6"/>
                      <a:srcRect/>
                      <a:stretch>
                        <a:fillRect/>
                      </a:stretch>
                    </p:blipFill>
                    <p:spPr bwMode="auto">
                      <a:xfrm>
                        <a:off x="499124" y="2887513"/>
                        <a:ext cx="113474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矩形 9"/>
          <p:cNvSpPr/>
          <p:nvPr/>
        </p:nvSpPr>
        <p:spPr>
          <a:xfrm>
            <a:off x="437942" y="3912215"/>
            <a:ext cx="11185087" cy="1303177"/>
          </a:xfrm>
          <a:prstGeom prst="rect">
            <a:avLst/>
          </a:prstGeom>
        </p:spPr>
        <p:txBody>
          <a:bodyPr>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联立</a:t>
            </a:r>
            <a:r>
              <a:rPr lang="en-US" altLang="zh-CN" sz="2800" kern="100" dirty="0">
                <a:solidFill>
                  <a:srgbClr val="002060"/>
                </a:solidFill>
                <a:latin typeface="宋体"/>
                <a:ea typeface="华文细黑"/>
                <a:cs typeface="Times New Roman"/>
              </a:rPr>
              <a:t>①②</a:t>
            </a: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 m/s</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m/s</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endParaRPr lang="zh-CN" altLang="zh-CN" sz="1050" kern="100" dirty="0">
              <a:effectLst/>
              <a:latin typeface="宋体"/>
              <a:cs typeface="Courier New"/>
            </a:endParaRPr>
          </a:p>
        </p:txBody>
      </p:sp>
    </p:spTree>
    <p:extLst>
      <p:ext uri="{BB962C8B-B14F-4D97-AF65-F5344CB8AC3E}">
        <p14:creationId xmlns:p14="http://schemas.microsoft.com/office/powerpoint/2010/main" val="3098342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750"/>
                                        <p:tgtEl>
                                          <p:spTgt spid="4"/>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750"/>
                                        <p:tgtEl>
                                          <p:spTgt spid="5"/>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750"/>
                                        <p:tgtEl>
                                          <p:spTgt spid="9"/>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linds(horizontal)">
                                      <p:cBhvr>
                                        <p:cTn id="19" dur="750"/>
                                        <p:tgtEl>
                                          <p:spTgt spid="10">
                                            <p:txEl>
                                              <p:pRg st="0" end="0"/>
                                            </p:txEl>
                                          </p:spTgt>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blinds(horizontal)">
                                      <p:cBhvr>
                                        <p:cTn id="23" dur="7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2121213680"/>
              </p:ext>
            </p:extLst>
          </p:nvPr>
        </p:nvGraphicFramePr>
        <p:xfrm>
          <a:off x="498475" y="1053530"/>
          <a:ext cx="11317288" cy="1258887"/>
        </p:xfrm>
        <a:graphic>
          <a:graphicData uri="http://schemas.openxmlformats.org/presentationml/2006/ole">
            <mc:AlternateContent xmlns:mc="http://schemas.openxmlformats.org/markup-compatibility/2006">
              <mc:Choice xmlns:v="urn:schemas-microsoft-com:vml" Requires="v">
                <p:oleObj spid="_x0000_s67131" name="文档" r:id="rId3" imgW="11477624" imgH="1255608" progId="Word.Document.12">
                  <p:embed/>
                </p:oleObj>
              </mc:Choice>
              <mc:Fallback>
                <p:oleObj name="文档" r:id="rId3" imgW="11477624" imgH="1255608" progId="Word.Document.12">
                  <p:embed/>
                  <p:pic>
                    <p:nvPicPr>
                      <p:cNvPr id="0" name=""/>
                      <p:cNvPicPr>
                        <a:picLocks noChangeAspect="1" noChangeArrowheads="1"/>
                      </p:cNvPicPr>
                      <p:nvPr/>
                    </p:nvPicPr>
                    <p:blipFill>
                      <a:blip r:embed="rId4"/>
                      <a:srcRect/>
                      <a:stretch>
                        <a:fillRect/>
                      </a:stretch>
                    </p:blipFill>
                    <p:spPr bwMode="auto">
                      <a:xfrm>
                        <a:off x="498475" y="1053530"/>
                        <a:ext cx="11317288"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670883416"/>
              </p:ext>
            </p:extLst>
          </p:nvPr>
        </p:nvGraphicFramePr>
        <p:xfrm>
          <a:off x="498475" y="2251187"/>
          <a:ext cx="11347450" cy="1239838"/>
        </p:xfrm>
        <a:graphic>
          <a:graphicData uri="http://schemas.openxmlformats.org/presentationml/2006/ole">
            <mc:AlternateContent xmlns:mc="http://schemas.openxmlformats.org/markup-compatibility/2006">
              <mc:Choice xmlns:v="urn:schemas-microsoft-com:vml" Requires="v">
                <p:oleObj spid="_x0000_s67132" name="文档" r:id="rId5" imgW="11477624" imgH="1255608" progId="Word.Document.12">
                  <p:embed/>
                </p:oleObj>
              </mc:Choice>
              <mc:Fallback>
                <p:oleObj name="文档" r:id="rId5" imgW="11477624" imgH="1255608" progId="Word.Document.12">
                  <p:embed/>
                  <p:pic>
                    <p:nvPicPr>
                      <p:cNvPr id="0" name=""/>
                      <p:cNvPicPr>
                        <a:picLocks noChangeAspect="1" noChangeArrowheads="1"/>
                      </p:cNvPicPr>
                      <p:nvPr/>
                    </p:nvPicPr>
                    <p:blipFill>
                      <a:blip r:embed="rId6"/>
                      <a:srcRect/>
                      <a:stretch>
                        <a:fillRect/>
                      </a:stretch>
                    </p:blipFill>
                    <p:spPr bwMode="auto">
                      <a:xfrm>
                        <a:off x="498475" y="2251187"/>
                        <a:ext cx="113474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33262417"/>
              </p:ext>
            </p:extLst>
          </p:nvPr>
        </p:nvGraphicFramePr>
        <p:xfrm>
          <a:off x="498475" y="3429794"/>
          <a:ext cx="11347450" cy="1239838"/>
        </p:xfrm>
        <a:graphic>
          <a:graphicData uri="http://schemas.openxmlformats.org/presentationml/2006/ole">
            <mc:AlternateContent xmlns:mc="http://schemas.openxmlformats.org/markup-compatibility/2006">
              <mc:Choice xmlns:v="urn:schemas-microsoft-com:vml" Requires="v">
                <p:oleObj spid="_x0000_s67133" name="文档" r:id="rId7" imgW="11477624" imgH="1255608" progId="Word.Document.12">
                  <p:embed/>
                </p:oleObj>
              </mc:Choice>
              <mc:Fallback>
                <p:oleObj name="文档" r:id="rId7" imgW="11477624" imgH="1255608" progId="Word.Document.12">
                  <p:embed/>
                  <p:pic>
                    <p:nvPicPr>
                      <p:cNvPr id="0" name=""/>
                      <p:cNvPicPr>
                        <a:picLocks noChangeAspect="1" noChangeArrowheads="1"/>
                      </p:cNvPicPr>
                      <p:nvPr/>
                    </p:nvPicPr>
                    <p:blipFill>
                      <a:blip r:embed="rId8"/>
                      <a:srcRect/>
                      <a:stretch>
                        <a:fillRect/>
                      </a:stretch>
                    </p:blipFill>
                    <p:spPr bwMode="auto">
                      <a:xfrm>
                        <a:off x="498475" y="3429794"/>
                        <a:ext cx="113474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7348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750"/>
                                        <p:tgtEl>
                                          <p:spTgt spid="5"/>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750"/>
                                        <p:tgtEl>
                                          <p:spTgt spid="9"/>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二、刹车问题分析</a:t>
            </a:r>
          </a:p>
        </p:txBody>
      </p:sp>
      <p:sp>
        <p:nvSpPr>
          <p:cNvPr id="12" name="矩形 11"/>
          <p:cNvSpPr/>
          <p:nvPr/>
        </p:nvSpPr>
        <p:spPr>
          <a:xfrm>
            <a:off x="448423" y="518106"/>
            <a:ext cx="11293566" cy="2434256"/>
          </a:xfrm>
          <a:prstGeom prst="rect">
            <a:avLst/>
          </a:prstGeom>
        </p:spPr>
        <p:txBody>
          <a:bodyPr wrap="square">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一辆汽车正在平直的公路上以</a:t>
            </a:r>
            <a:r>
              <a:rPr lang="en-US" altLang="zh-CN" sz="2800" kern="100" dirty="0">
                <a:latin typeface="Times New Roman"/>
                <a:ea typeface="华文细黑"/>
                <a:cs typeface="Courier New"/>
              </a:rPr>
              <a:t>72 km/h</a:t>
            </a:r>
            <a:r>
              <a:rPr lang="zh-CN" altLang="zh-CN" sz="2800" kern="100" dirty="0">
                <a:latin typeface="Times New Roman"/>
                <a:ea typeface="华文细黑"/>
                <a:cs typeface="Times New Roman"/>
              </a:rPr>
              <a:t>的速度行驶，司机看见红色信号灯便立即踩下制动器，此后，汽车开始做匀减速直线运动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设汽车减速过程的加速度大小为</a:t>
            </a:r>
            <a:r>
              <a:rPr lang="en-US" altLang="zh-CN" sz="2800" kern="100" dirty="0">
                <a:latin typeface="Times New Roman"/>
                <a:ea typeface="华文细黑"/>
                <a:cs typeface="Courier New"/>
              </a:rPr>
              <a:t>5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，求：</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开始制动后，前</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内汽车行驶的距离；</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矩形 3"/>
          <p:cNvSpPr/>
          <p:nvPr/>
        </p:nvSpPr>
        <p:spPr>
          <a:xfrm>
            <a:off x="448423" y="2997746"/>
            <a:ext cx="1989647"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30 m</a:t>
            </a:r>
            <a:endParaRPr lang="zh-CN" altLang="en-US" sz="2800" dirty="0"/>
          </a:p>
        </p:txBody>
      </p:sp>
      <p:sp>
        <p:nvSpPr>
          <p:cNvPr id="16" name="矩形 15"/>
          <p:cNvSpPr/>
          <p:nvPr/>
        </p:nvSpPr>
        <p:spPr>
          <a:xfrm>
            <a:off x="448423" y="3504661"/>
            <a:ext cx="11293566" cy="67351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50" dirty="0">
                <a:solidFill>
                  <a:srgbClr val="002060"/>
                </a:solidFill>
                <a:latin typeface="Times New Roman"/>
                <a:ea typeface="华文细黑"/>
                <a:cs typeface="Times New Roman"/>
              </a:rPr>
              <a:t>汽车的初速度</a:t>
            </a:r>
            <a:r>
              <a:rPr lang="en-US" altLang="zh-CN" sz="2800" i="1" kern="100" spc="-150" dirty="0">
                <a:solidFill>
                  <a:srgbClr val="002060"/>
                </a:solidFill>
                <a:latin typeface="Book Antiqua"/>
                <a:ea typeface="华文细黑"/>
                <a:cs typeface="Times New Roman"/>
              </a:rPr>
              <a:t>v</a:t>
            </a:r>
            <a:r>
              <a:rPr lang="en-US" altLang="zh-CN" sz="2800" kern="100" spc="-150" baseline="-25000" dirty="0">
                <a:solidFill>
                  <a:srgbClr val="002060"/>
                </a:solidFill>
                <a:latin typeface="Times New Roman"/>
                <a:ea typeface="华文细黑"/>
                <a:cs typeface="Courier New"/>
              </a:rPr>
              <a:t>0</a:t>
            </a:r>
            <a:r>
              <a:rPr lang="zh-CN" altLang="zh-CN" sz="2800" kern="100" spc="-150" dirty="0">
                <a:solidFill>
                  <a:srgbClr val="002060"/>
                </a:solidFill>
                <a:latin typeface="Times New Roman"/>
                <a:ea typeface="华文细黑"/>
                <a:cs typeface="Times New Roman"/>
              </a:rPr>
              <a:t>＝</a:t>
            </a:r>
            <a:r>
              <a:rPr lang="en-US" altLang="zh-CN" sz="2800" kern="100" spc="-150" dirty="0">
                <a:solidFill>
                  <a:srgbClr val="002060"/>
                </a:solidFill>
                <a:latin typeface="Times New Roman"/>
                <a:ea typeface="华文细黑"/>
                <a:cs typeface="Courier New"/>
              </a:rPr>
              <a:t>72 km/h</a:t>
            </a:r>
            <a:r>
              <a:rPr lang="zh-CN" altLang="zh-CN" sz="2800" kern="100" spc="-150" dirty="0">
                <a:solidFill>
                  <a:srgbClr val="002060"/>
                </a:solidFill>
                <a:latin typeface="Times New Roman"/>
                <a:ea typeface="华文细黑"/>
                <a:cs typeface="Times New Roman"/>
              </a:rPr>
              <a:t>＝</a:t>
            </a:r>
            <a:r>
              <a:rPr lang="en-US" altLang="zh-CN" sz="2800" kern="100" spc="-150" dirty="0">
                <a:solidFill>
                  <a:srgbClr val="002060"/>
                </a:solidFill>
                <a:latin typeface="Times New Roman"/>
                <a:ea typeface="华文细黑"/>
                <a:cs typeface="Courier New"/>
              </a:rPr>
              <a:t>20 m/s</a:t>
            </a:r>
            <a:r>
              <a:rPr lang="zh-CN" altLang="zh-CN" sz="2800" kern="100" spc="-150" dirty="0">
                <a:solidFill>
                  <a:srgbClr val="002060"/>
                </a:solidFill>
                <a:latin typeface="Times New Roman"/>
                <a:ea typeface="华文细黑"/>
                <a:cs typeface="Times New Roman"/>
              </a:rPr>
              <a:t>，末速度</a:t>
            </a:r>
            <a:r>
              <a:rPr lang="en-US" altLang="zh-CN" sz="2800" i="1" kern="100" spc="-150" dirty="0">
                <a:solidFill>
                  <a:srgbClr val="002060"/>
                </a:solidFill>
                <a:latin typeface="Book Antiqua"/>
                <a:ea typeface="华文细黑"/>
                <a:cs typeface="Times New Roman"/>
              </a:rPr>
              <a:t>v</a:t>
            </a:r>
            <a:r>
              <a:rPr lang="zh-CN" altLang="zh-CN" sz="2800" kern="100" spc="-150" dirty="0">
                <a:solidFill>
                  <a:srgbClr val="002060"/>
                </a:solidFill>
                <a:latin typeface="Times New Roman"/>
                <a:ea typeface="华文细黑"/>
                <a:cs typeface="Times New Roman"/>
              </a:rPr>
              <a:t>＝</a:t>
            </a:r>
            <a:r>
              <a:rPr lang="en-US" altLang="zh-CN" sz="2800" kern="100" spc="-150" dirty="0">
                <a:solidFill>
                  <a:srgbClr val="002060"/>
                </a:solidFill>
                <a:latin typeface="Times New Roman"/>
                <a:ea typeface="华文细黑"/>
                <a:cs typeface="Courier New"/>
              </a:rPr>
              <a:t>0</a:t>
            </a:r>
            <a:r>
              <a:rPr lang="zh-CN" altLang="zh-CN" sz="2800" kern="100" spc="-1000" dirty="0">
                <a:solidFill>
                  <a:srgbClr val="002060"/>
                </a:solidFill>
                <a:latin typeface="Times New Roman"/>
                <a:ea typeface="华文细黑"/>
                <a:cs typeface="Times New Roman"/>
              </a:rPr>
              <a:t>，</a:t>
            </a:r>
            <a:r>
              <a:rPr lang="zh-CN" altLang="zh-CN" sz="2800" kern="100" spc="-150" dirty="0">
                <a:solidFill>
                  <a:srgbClr val="002060"/>
                </a:solidFill>
                <a:latin typeface="Times New Roman"/>
                <a:ea typeface="华文细黑"/>
                <a:cs typeface="Times New Roman"/>
              </a:rPr>
              <a:t>加速度</a:t>
            </a:r>
            <a:r>
              <a:rPr lang="en-US" altLang="zh-CN" sz="2800" i="1" kern="100" spc="-150" dirty="0">
                <a:solidFill>
                  <a:srgbClr val="002060"/>
                </a:solidFill>
                <a:latin typeface="Times New Roman"/>
                <a:ea typeface="华文细黑"/>
                <a:cs typeface="Courier New"/>
              </a:rPr>
              <a:t>a</a:t>
            </a:r>
            <a:r>
              <a:rPr lang="zh-CN" altLang="zh-CN" sz="2800" kern="100" spc="-150" dirty="0">
                <a:solidFill>
                  <a:srgbClr val="002060"/>
                </a:solidFill>
                <a:latin typeface="Times New Roman"/>
                <a:ea typeface="华文细黑"/>
                <a:cs typeface="Times New Roman"/>
              </a:rPr>
              <a:t>＝－</a:t>
            </a:r>
            <a:r>
              <a:rPr lang="en-US" altLang="zh-CN" sz="2800" kern="100" spc="-150" dirty="0">
                <a:solidFill>
                  <a:srgbClr val="002060"/>
                </a:solidFill>
                <a:latin typeface="Times New Roman"/>
                <a:ea typeface="华文细黑"/>
                <a:cs typeface="Courier New"/>
              </a:rPr>
              <a:t>5 m/s</a:t>
            </a:r>
            <a:r>
              <a:rPr lang="en-US" altLang="zh-CN" sz="2800" kern="100" spc="-150" baseline="30000" dirty="0">
                <a:solidFill>
                  <a:srgbClr val="002060"/>
                </a:solidFill>
                <a:latin typeface="Times New Roman"/>
                <a:ea typeface="华文细黑"/>
                <a:cs typeface="Courier New"/>
              </a:rPr>
              <a:t>2</a:t>
            </a:r>
            <a:r>
              <a:rPr lang="zh-CN" altLang="zh-CN" sz="2800" kern="100" spc="-1000" dirty="0">
                <a:solidFill>
                  <a:srgbClr val="002060"/>
                </a:solidFill>
                <a:latin typeface="Times New Roman"/>
                <a:ea typeface="华文细黑"/>
                <a:cs typeface="Times New Roman"/>
              </a:rPr>
              <a:t>；</a:t>
            </a:r>
          </a:p>
        </p:txBody>
      </p:sp>
      <p:graphicFrame>
        <p:nvGraphicFramePr>
          <p:cNvPr id="6" name="对象 5"/>
          <p:cNvGraphicFramePr>
            <a:graphicFrameLocks noChangeAspect="1"/>
          </p:cNvGraphicFramePr>
          <p:nvPr>
            <p:extLst>
              <p:ext uri="{D42A27DB-BD31-4B8C-83A1-F6EECF244321}">
                <p14:modId xmlns:p14="http://schemas.microsoft.com/office/powerpoint/2010/main" val="2432496441"/>
              </p:ext>
            </p:extLst>
          </p:nvPr>
        </p:nvGraphicFramePr>
        <p:xfrm>
          <a:off x="519222" y="4191402"/>
          <a:ext cx="7723188" cy="1493838"/>
        </p:xfrm>
        <a:graphic>
          <a:graphicData uri="http://schemas.openxmlformats.org/presentationml/2006/ole">
            <mc:AlternateContent xmlns:mc="http://schemas.openxmlformats.org/markup-compatibility/2006">
              <mc:Choice xmlns:v="urn:schemas-microsoft-com:vml" Requires="v">
                <p:oleObj spid="_x0000_s67937" name="文档" r:id="rId3" imgW="7722777" imgH="1493208" progId="Word.Document.12">
                  <p:embed/>
                </p:oleObj>
              </mc:Choice>
              <mc:Fallback>
                <p:oleObj name="文档" r:id="rId3" imgW="7722777" imgH="1493208" progId="Word.Document.12">
                  <p:embed/>
                  <p:pic>
                    <p:nvPicPr>
                      <p:cNvPr id="0" name=""/>
                      <p:cNvPicPr/>
                      <p:nvPr/>
                    </p:nvPicPr>
                    <p:blipFill>
                      <a:blip r:embed="rId4"/>
                      <a:stretch>
                        <a:fillRect/>
                      </a:stretch>
                    </p:blipFill>
                    <p:spPr>
                      <a:xfrm>
                        <a:off x="519222" y="4191402"/>
                        <a:ext cx="7723188" cy="1493838"/>
                      </a:xfrm>
                      <a:prstGeom prst="rect">
                        <a:avLst/>
                      </a:prstGeom>
                    </p:spPr>
                  </p:pic>
                </p:oleObj>
              </mc:Fallback>
            </mc:AlternateContent>
          </a:graphicData>
        </a:graphic>
      </p:graphicFrame>
      <p:sp>
        <p:nvSpPr>
          <p:cNvPr id="17" name="矩形 16"/>
          <p:cNvSpPr/>
          <p:nvPr/>
        </p:nvSpPr>
        <p:spPr>
          <a:xfrm>
            <a:off x="448423" y="5157986"/>
            <a:ext cx="11293566" cy="673518"/>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因为</a:t>
            </a:r>
            <a:r>
              <a:rPr lang="en-US" altLang="zh-CN" sz="2800" i="1" kern="100" dirty="0">
                <a:solidFill>
                  <a:srgbClr val="002060"/>
                </a:solidFill>
                <a:latin typeface="Times New Roman"/>
                <a:ea typeface="华文细黑"/>
              </a:rPr>
              <a:t>t</a:t>
            </a:r>
            <a:r>
              <a:rPr lang="en-US" altLang="zh-CN" sz="2800" kern="100" baseline="-25000" dirty="0">
                <a:solidFill>
                  <a:srgbClr val="002060"/>
                </a:solidFill>
                <a:latin typeface="Times New Roman"/>
                <a:ea typeface="华文细黑"/>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2 s&lt;</a:t>
            </a:r>
            <a:r>
              <a:rPr lang="en-US" altLang="zh-CN" sz="2800" i="1" kern="100" dirty="0">
                <a:solidFill>
                  <a:srgbClr val="002060"/>
                </a:solidFill>
                <a:latin typeface="Times New Roman"/>
                <a:ea typeface="华文细黑"/>
              </a:rPr>
              <a:t>t</a:t>
            </a:r>
            <a:r>
              <a:rPr lang="zh-CN" altLang="zh-CN" sz="2800" kern="100" dirty="0">
                <a:solidFill>
                  <a:srgbClr val="002060"/>
                </a:solidFill>
                <a:latin typeface="Times New Roman"/>
                <a:ea typeface="华文细黑"/>
                <a:cs typeface="Times New Roman"/>
              </a:rPr>
              <a:t>，所以汽车</a:t>
            </a:r>
            <a:r>
              <a:rPr lang="en-US" altLang="zh-CN" sz="2800" kern="100" dirty="0">
                <a:solidFill>
                  <a:srgbClr val="002060"/>
                </a:solidFill>
                <a:latin typeface="Times New Roman"/>
                <a:ea typeface="华文细黑"/>
              </a:rPr>
              <a:t>2 s</a:t>
            </a:r>
            <a:r>
              <a:rPr lang="zh-CN" altLang="zh-CN" sz="2800" kern="100" dirty="0">
                <a:solidFill>
                  <a:srgbClr val="002060"/>
                </a:solidFill>
                <a:latin typeface="Times New Roman"/>
                <a:ea typeface="华文细黑"/>
                <a:cs typeface="Times New Roman"/>
              </a:rPr>
              <a:t>末没有停止运动</a:t>
            </a:r>
            <a:endParaRPr lang="zh-CN" altLang="zh-CN" sz="2800" kern="100" spc="-1000" dirty="0">
              <a:solidFill>
                <a:srgbClr val="002060"/>
              </a:solidFill>
              <a:latin typeface="Times New Roman"/>
              <a:ea typeface="华文细黑"/>
              <a:cs typeface="Times New Roman"/>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4140378103"/>
              </p:ext>
            </p:extLst>
          </p:nvPr>
        </p:nvGraphicFramePr>
        <p:xfrm>
          <a:off x="519222" y="5844773"/>
          <a:ext cx="8067675" cy="1482725"/>
        </p:xfrm>
        <a:graphic>
          <a:graphicData uri="http://schemas.openxmlformats.org/presentationml/2006/ole">
            <mc:AlternateContent xmlns:mc="http://schemas.openxmlformats.org/markup-compatibility/2006">
              <mc:Choice xmlns:v="urn:schemas-microsoft-com:vml" Requires="v">
                <p:oleObj spid="_x0000_s67938" name="文档" r:id="rId5" imgW="8073301" imgH="1483272" progId="Word.Document.12">
                  <p:embed/>
                </p:oleObj>
              </mc:Choice>
              <mc:Fallback>
                <p:oleObj name="文档" r:id="rId5" imgW="8073301" imgH="1483272" progId="Word.Document.12">
                  <p:embed/>
                  <p:pic>
                    <p:nvPicPr>
                      <p:cNvPr id="0" name=""/>
                      <p:cNvPicPr/>
                      <p:nvPr/>
                    </p:nvPicPr>
                    <p:blipFill>
                      <a:blip r:embed="rId6"/>
                      <a:stretch>
                        <a:fillRect/>
                      </a:stretch>
                    </p:blipFill>
                    <p:spPr>
                      <a:xfrm>
                        <a:off x="519222" y="5844773"/>
                        <a:ext cx="8067675" cy="1482725"/>
                      </a:xfrm>
                      <a:prstGeom prst="rect">
                        <a:avLst/>
                      </a:prstGeom>
                    </p:spPr>
                  </p:pic>
                </p:oleObj>
              </mc:Fallback>
            </mc:AlternateContent>
          </a:graphicData>
        </a:graphic>
      </p:graphicFrame>
    </p:spTree>
    <p:extLst>
      <p:ext uri="{BB962C8B-B14F-4D97-AF65-F5344CB8AC3E}">
        <p14:creationId xmlns:p14="http://schemas.microsoft.com/office/powerpoint/2010/main" val="2757745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 grpId="0"/>
      <p:bldP spid="4" grpId="1"/>
      <p:bldP spid="16" grpId="0"/>
      <p:bldP spid="16" grpId="1"/>
      <p:bldP spid="17" grpId="0"/>
      <p:bldP spid="1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0123" y="1390070"/>
            <a:ext cx="10551667" cy="2111732"/>
          </a:xfrm>
          <a:prstGeom prst="rect">
            <a:avLst/>
          </a:prstGeom>
        </p:spPr>
        <p:txBody>
          <a:bodyPr wrap="square">
            <a:spAutoFit/>
          </a:bodyPr>
          <a:lstStyle/>
          <a:p>
            <a:pPr>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nSpc>
                <a:spcPts val="5500"/>
              </a:lnSpc>
              <a:spcAft>
                <a:spcPts val="0"/>
              </a:spcAft>
              <a:tabLst>
                <a:tab pos="234061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理解位移公式的意义和导出过程</a:t>
            </a:r>
            <a:r>
              <a:rPr lang="en-US" altLang="zh-CN" sz="2800" kern="100" dirty="0" smtClean="0">
                <a:latin typeface="Times New Roman"/>
                <a:ea typeface="华文细黑"/>
              </a:rPr>
              <a:t>.</a:t>
            </a:r>
          </a:p>
          <a:p>
            <a:pPr>
              <a:lnSpc>
                <a:spcPts val="5500"/>
              </a:lnSpc>
              <a:spcAft>
                <a:spcPts val="0"/>
              </a:spcAft>
              <a:tabLst>
                <a:tab pos="234061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能运用位移公式解决有关问题</a:t>
            </a:r>
            <a:r>
              <a:rPr lang="en-US" altLang="zh-CN" sz="2800" kern="100" dirty="0">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48423" y="1163326"/>
            <a:ext cx="11293566"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开始制动后，前</a:t>
            </a:r>
            <a:r>
              <a:rPr lang="en-US" altLang="zh-CN" sz="2800" kern="100" dirty="0">
                <a:latin typeface="Times New Roman"/>
                <a:ea typeface="华文细黑"/>
                <a:cs typeface="Courier New"/>
              </a:rPr>
              <a:t>5 s</a:t>
            </a:r>
            <a:r>
              <a:rPr lang="zh-CN" altLang="zh-CN" sz="2800" kern="100" dirty="0">
                <a:latin typeface="Times New Roman"/>
                <a:ea typeface="华文细黑"/>
                <a:cs typeface="Times New Roman"/>
              </a:rPr>
              <a:t>内汽车行驶的距离</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矩形 3"/>
          <p:cNvSpPr/>
          <p:nvPr/>
        </p:nvSpPr>
        <p:spPr>
          <a:xfrm>
            <a:off x="448423" y="2041410"/>
            <a:ext cx="1989647"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40 m</a:t>
            </a:r>
            <a:endParaRPr lang="zh-CN" altLang="en-US" sz="2800" dirty="0"/>
          </a:p>
        </p:txBody>
      </p:sp>
      <p:sp>
        <p:nvSpPr>
          <p:cNvPr id="16" name="矩形 15"/>
          <p:cNvSpPr/>
          <p:nvPr/>
        </p:nvSpPr>
        <p:spPr>
          <a:xfrm>
            <a:off x="448423" y="2684268"/>
            <a:ext cx="11293566" cy="67351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因为</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s&gt;</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，所以汽车</a:t>
            </a:r>
            <a:r>
              <a:rPr lang="en-US" altLang="zh-CN" sz="2800" kern="100" dirty="0">
                <a:solidFill>
                  <a:srgbClr val="002060"/>
                </a:solidFill>
                <a:latin typeface="Times New Roman"/>
                <a:ea typeface="华文细黑"/>
                <a:cs typeface="Courier New"/>
              </a:rPr>
              <a:t>5 s</a:t>
            </a:r>
            <a:r>
              <a:rPr lang="zh-CN" altLang="zh-CN" sz="2800" kern="100" dirty="0">
                <a:solidFill>
                  <a:srgbClr val="002060"/>
                </a:solidFill>
                <a:latin typeface="Times New Roman"/>
                <a:ea typeface="华文细黑"/>
                <a:cs typeface="Times New Roman"/>
              </a:rPr>
              <a:t>时早已停止运动</a:t>
            </a:r>
            <a:endParaRPr lang="zh-CN" altLang="zh-CN" sz="1050" kern="100" dirty="0">
              <a:effectLst/>
              <a:latin typeface="宋体"/>
              <a:cs typeface="Courier New"/>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134267589"/>
              </p:ext>
            </p:extLst>
          </p:nvPr>
        </p:nvGraphicFramePr>
        <p:xfrm>
          <a:off x="550590" y="3624610"/>
          <a:ext cx="7712075" cy="1341437"/>
        </p:xfrm>
        <a:graphic>
          <a:graphicData uri="http://schemas.openxmlformats.org/presentationml/2006/ole">
            <mc:AlternateContent xmlns:mc="http://schemas.openxmlformats.org/markup-compatibility/2006">
              <mc:Choice xmlns:v="urn:schemas-microsoft-com:vml" Requires="v">
                <p:oleObj spid="_x0000_s68777" name="文档" r:id="rId3" imgW="7712620" imgH="1340928" progId="Word.Document.12">
                  <p:embed/>
                </p:oleObj>
              </mc:Choice>
              <mc:Fallback>
                <p:oleObj name="文档" r:id="rId3" imgW="7712620" imgH="1340928" progId="Word.Document.12">
                  <p:embed/>
                  <p:pic>
                    <p:nvPicPr>
                      <p:cNvPr id="0" name=""/>
                      <p:cNvPicPr/>
                      <p:nvPr/>
                    </p:nvPicPr>
                    <p:blipFill>
                      <a:blip r:embed="rId4"/>
                      <a:stretch>
                        <a:fillRect/>
                      </a:stretch>
                    </p:blipFill>
                    <p:spPr>
                      <a:xfrm>
                        <a:off x="550590" y="3624610"/>
                        <a:ext cx="7712075" cy="1341437"/>
                      </a:xfrm>
                      <a:prstGeom prst="rect">
                        <a:avLst/>
                      </a:prstGeom>
                    </p:spPr>
                  </p:pic>
                </p:oleObj>
              </mc:Fallback>
            </mc:AlternateContent>
          </a:graphicData>
        </a:graphic>
      </p:graphicFrame>
    </p:spTree>
    <p:extLst>
      <p:ext uri="{BB962C8B-B14F-4D97-AF65-F5344CB8AC3E}">
        <p14:creationId xmlns:p14="http://schemas.microsoft.com/office/powerpoint/2010/main" val="850140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 grpId="0"/>
      <p:bldP spid="4" grpId="1"/>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4" y="333965"/>
            <a:ext cx="2333534" cy="668428"/>
            <a:chOff x="164" y="341996"/>
            <a:chExt cx="2333534" cy="668428"/>
          </a:xfrm>
        </p:grpSpPr>
        <p:sp>
          <p:nvSpPr>
            <p:cNvPr id="3" name="五边形 2"/>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 name="燕尾形 3"/>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矩形 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方法总结</a:t>
              </a:r>
              <a:endParaRPr lang="zh-CN" altLang="en-US" sz="2800" b="1" kern="100" dirty="0">
                <a:solidFill>
                  <a:schemeClr val="bg1"/>
                </a:solidFill>
                <a:latin typeface="宋体"/>
                <a:cs typeface="Courier New"/>
              </a:endParaRPr>
            </a:p>
          </p:txBody>
        </p:sp>
      </p:grpSp>
      <p:sp>
        <p:nvSpPr>
          <p:cNvPr id="6" name="矩形 5"/>
          <p:cNvSpPr/>
          <p:nvPr/>
        </p:nvSpPr>
        <p:spPr>
          <a:xfrm>
            <a:off x="397049" y="1106036"/>
            <a:ext cx="11232086" cy="5029582"/>
          </a:xfrm>
          <a:prstGeom prst="rect">
            <a:avLst/>
          </a:prstGeom>
        </p:spPr>
        <p:txBody>
          <a:bodyPr>
            <a:spAutoFit/>
          </a:bodyPr>
          <a:lstStyle/>
          <a:p>
            <a:pPr algn="ctr">
              <a:lnSpc>
                <a:spcPts val="5500"/>
              </a:lnSpc>
              <a:spcAft>
                <a:spcPts val="0"/>
              </a:spcAft>
              <a:tabLst>
                <a:tab pos="2700655" algn="l"/>
              </a:tabLst>
            </a:pPr>
            <a:r>
              <a:rPr lang="zh-CN" altLang="zh-CN" sz="2800" b="1" kern="100" dirty="0">
                <a:solidFill>
                  <a:srgbClr val="C00000"/>
                </a:solidFill>
                <a:latin typeface="Times New Roman"/>
                <a:ea typeface="华文细黑"/>
                <a:cs typeface="Times New Roman"/>
              </a:rPr>
              <a:t>刹车类问题的处理思路</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实际交通工具刹车后在摩擦力作用下可认为是做匀减速直线运动，当速度减小到零时，车辆就会停止</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解答此类问题的思路是：</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先求出它们从刹车到停止的刹车时间</a:t>
            </a:r>
            <a:r>
              <a:rPr lang="en-US" altLang="zh-CN" sz="2800" i="1" kern="100" dirty="0">
                <a:latin typeface="Times New Roman"/>
                <a:ea typeface="华文细黑"/>
                <a:cs typeface="Courier New"/>
              </a:rPr>
              <a:t>t</a:t>
            </a:r>
            <a:r>
              <a:rPr lang="zh-CN" altLang="zh-CN" sz="2800" kern="100" baseline="-25000" dirty="0">
                <a:latin typeface="Times New Roman"/>
                <a:ea typeface="华文细黑"/>
                <a:cs typeface="Times New Roman"/>
              </a:rPr>
              <a:t>刹</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比较所给时间与刹车时间的关系确定运动时间，最后再利用运动学公式求解</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若</a:t>
            </a:r>
            <a:r>
              <a:rPr lang="en-US" altLang="zh-CN" sz="2800" i="1" kern="100" dirty="0">
                <a:latin typeface="Times New Roman"/>
                <a:ea typeface="华文细黑"/>
                <a:cs typeface="Courier New"/>
              </a:rPr>
              <a:t>t</a:t>
            </a:r>
            <a:r>
              <a:rPr lang="en-US" altLang="zh-CN" sz="2800" kern="100" dirty="0">
                <a:latin typeface="Times New Roman"/>
                <a:ea typeface="华文细黑"/>
                <a:cs typeface="Courier New"/>
              </a:rPr>
              <a:t>&gt;</a:t>
            </a:r>
            <a:r>
              <a:rPr lang="en-US" altLang="zh-CN" sz="2800" i="1" kern="100" dirty="0">
                <a:latin typeface="Times New Roman"/>
                <a:ea typeface="华文细黑"/>
                <a:cs typeface="Courier New"/>
              </a:rPr>
              <a:t>t</a:t>
            </a:r>
            <a:r>
              <a:rPr lang="zh-CN" altLang="zh-CN" sz="2800" kern="100" baseline="-25000" dirty="0">
                <a:latin typeface="Times New Roman"/>
                <a:ea typeface="华文细黑"/>
                <a:cs typeface="Times New Roman"/>
              </a:rPr>
              <a:t>刹</a:t>
            </a:r>
            <a:r>
              <a:rPr lang="zh-CN" altLang="zh-CN" sz="2800" kern="100" dirty="0">
                <a:latin typeface="Times New Roman"/>
                <a:ea typeface="华文细黑"/>
                <a:cs typeface="Times New Roman"/>
              </a:rPr>
              <a:t>，不能盲目把时间代入；若</a:t>
            </a:r>
            <a:r>
              <a:rPr lang="en-US" altLang="zh-CN" sz="2800" i="1" kern="100" dirty="0">
                <a:latin typeface="Times New Roman"/>
                <a:ea typeface="华文细黑"/>
                <a:cs typeface="Courier New"/>
              </a:rPr>
              <a:t>t</a:t>
            </a:r>
            <a:r>
              <a:rPr lang="en-US" altLang="zh-CN" sz="2800" kern="100" dirty="0">
                <a:latin typeface="Times New Roman"/>
                <a:ea typeface="华文细黑"/>
                <a:cs typeface="Courier New"/>
              </a:rPr>
              <a:t>&lt;</a:t>
            </a:r>
            <a:r>
              <a:rPr lang="en-US" altLang="zh-CN" sz="2800" i="1" kern="100" dirty="0">
                <a:latin typeface="Times New Roman"/>
                <a:ea typeface="华文细黑"/>
                <a:cs typeface="Courier New"/>
              </a:rPr>
              <a:t>t</a:t>
            </a:r>
            <a:r>
              <a:rPr lang="zh-CN" altLang="zh-CN" sz="2800" kern="100" baseline="-25000" dirty="0">
                <a:latin typeface="Times New Roman"/>
                <a:ea typeface="华文细黑"/>
                <a:cs typeface="Times New Roman"/>
              </a:rPr>
              <a:t>刹</a:t>
            </a:r>
            <a:r>
              <a:rPr lang="zh-CN" altLang="zh-CN" sz="2800" kern="100" dirty="0">
                <a:latin typeface="Times New Roman"/>
                <a:ea typeface="华文细黑"/>
                <a:cs typeface="Times New Roman"/>
              </a:rPr>
              <a:t>，则在</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时间内未停止运动，可用公式求解</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907869246"/>
              </p:ext>
            </p:extLst>
          </p:nvPr>
        </p:nvGraphicFramePr>
        <p:xfrm>
          <a:off x="7277814" y="3179053"/>
          <a:ext cx="650875" cy="1249363"/>
        </p:xfrm>
        <a:graphic>
          <a:graphicData uri="http://schemas.openxmlformats.org/presentationml/2006/ole">
            <mc:AlternateContent xmlns:mc="http://schemas.openxmlformats.org/markup-compatibility/2006">
              <mc:Choice xmlns:v="urn:schemas-microsoft-com:vml" Requires="v">
                <p:oleObj spid="_x0000_s69792" name="文档" r:id="rId3" imgW="651561" imgH="1249128" progId="Word.Document.12">
                  <p:embed/>
                </p:oleObj>
              </mc:Choice>
              <mc:Fallback>
                <p:oleObj name="文档" r:id="rId3" imgW="651561" imgH="1249128" progId="Word.Document.12">
                  <p:embed/>
                  <p:pic>
                    <p:nvPicPr>
                      <p:cNvPr id="0" name=""/>
                      <p:cNvPicPr/>
                      <p:nvPr/>
                    </p:nvPicPr>
                    <p:blipFill>
                      <a:blip r:embed="rId4"/>
                      <a:stretch>
                        <a:fillRect/>
                      </a:stretch>
                    </p:blipFill>
                    <p:spPr>
                      <a:xfrm>
                        <a:off x="7277814" y="3179053"/>
                        <a:ext cx="650875" cy="1249363"/>
                      </a:xfrm>
                      <a:prstGeom prst="rect">
                        <a:avLst/>
                      </a:prstGeom>
                    </p:spPr>
                  </p:pic>
                </p:oleObj>
              </mc:Fallback>
            </mc:AlternateContent>
          </a:graphicData>
        </a:graphic>
      </p:graphicFrame>
    </p:spTree>
    <p:extLst>
      <p:ext uri="{BB962C8B-B14F-4D97-AF65-F5344CB8AC3E}">
        <p14:creationId xmlns:p14="http://schemas.microsoft.com/office/powerpoint/2010/main" val="2342485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94172" y="405458"/>
            <a:ext cx="11181749" cy="2817053"/>
          </a:xfrm>
          <a:prstGeom prst="rect">
            <a:avLst/>
          </a:prstGeom>
        </p:spPr>
        <p:txBody>
          <a:bodyPr wrap="square">
            <a:spAutoFit/>
          </a:bodyPr>
          <a:lstStyle/>
          <a:p>
            <a:pPr algn="just">
              <a:lnSpc>
                <a:spcPts val="5500"/>
              </a:lnSpc>
              <a:spcAft>
                <a:spcPts val="0"/>
              </a:spcAft>
            </a:pPr>
            <a:r>
              <a:rPr lang="zh-CN" altLang="zh-CN" sz="2800" b="1" kern="100" dirty="0">
                <a:solidFill>
                  <a:srgbClr val="0000FF"/>
                </a:solidFill>
                <a:latin typeface="Times New Roman"/>
                <a:ea typeface="华文细黑"/>
                <a:cs typeface="Times New Roman"/>
              </a:rPr>
              <a:t>针对训练</a:t>
            </a:r>
            <a:r>
              <a:rPr lang="en-US" altLang="zh-CN" sz="2800" b="1" kern="100" dirty="0">
                <a:solidFill>
                  <a:srgbClr val="0000FF"/>
                </a:solidFill>
                <a:latin typeface="Times New Roman"/>
                <a:ea typeface="华文细黑"/>
                <a:cs typeface="Courier New"/>
              </a:rPr>
              <a:t>2</a:t>
            </a:r>
            <a:r>
              <a:rPr lang="zh-CN" altLang="zh-CN" sz="2800" b="1" kern="100" dirty="0">
                <a:solidFill>
                  <a:srgbClr val="0000FF"/>
                </a:solidFill>
                <a:latin typeface="Times New Roman"/>
                <a:ea typeface="华文细黑"/>
                <a:cs typeface="Times New Roman"/>
              </a:rPr>
              <a:t>　</a:t>
            </a:r>
            <a:r>
              <a:rPr lang="zh-CN" altLang="zh-CN" sz="2800" kern="100" dirty="0">
                <a:latin typeface="Times New Roman"/>
                <a:ea typeface="华文细黑"/>
                <a:cs typeface="Times New Roman"/>
              </a:rPr>
              <a:t>汽车以</a:t>
            </a:r>
            <a:r>
              <a:rPr lang="en-US" altLang="zh-CN" sz="2800" kern="100" dirty="0">
                <a:latin typeface="Times New Roman"/>
                <a:ea typeface="华文细黑"/>
                <a:cs typeface="Courier New"/>
              </a:rPr>
              <a:t>20 m/s</a:t>
            </a:r>
            <a:r>
              <a:rPr lang="zh-CN" altLang="zh-CN" sz="2800" kern="100" dirty="0">
                <a:latin typeface="Times New Roman"/>
                <a:ea typeface="华文细黑"/>
                <a:cs typeface="Times New Roman"/>
              </a:rPr>
              <a:t>的速度做匀速直线运动，某时刻关闭发动机而做匀减速直线运动，加速度大小为</a:t>
            </a:r>
            <a:r>
              <a:rPr lang="en-US" altLang="zh-CN" sz="2800" kern="100" dirty="0">
                <a:latin typeface="Times New Roman"/>
                <a:ea typeface="华文细黑"/>
                <a:cs typeface="Courier New"/>
              </a:rPr>
              <a:t>5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，则它关闭发动机后通过</a:t>
            </a:r>
            <a:r>
              <a:rPr lang="en-US" altLang="zh-CN" sz="2800" kern="100" dirty="0">
                <a:latin typeface="Times New Roman"/>
                <a:ea typeface="华文细黑"/>
                <a:cs typeface="Courier New"/>
              </a:rPr>
              <a:t>37.5 m</a:t>
            </a:r>
            <a:r>
              <a:rPr lang="zh-CN" altLang="zh-CN" sz="2800" kern="100" dirty="0">
                <a:latin typeface="Times New Roman"/>
                <a:ea typeface="华文细黑"/>
                <a:cs typeface="Times New Roman"/>
              </a:rPr>
              <a:t>所需时间为</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pPr>
            <a:r>
              <a:rPr lang="en-US" altLang="zh-CN" sz="2800" kern="100" dirty="0">
                <a:latin typeface="Times New Roman"/>
                <a:ea typeface="华文细黑"/>
                <a:cs typeface="Courier New"/>
              </a:rPr>
              <a:t>A.3 s  </a:t>
            </a:r>
            <a:r>
              <a:rPr lang="en-US" altLang="zh-CN" sz="2800" kern="100" dirty="0" smtClean="0">
                <a:latin typeface="Times New Roman"/>
                <a:ea typeface="华文细黑"/>
                <a:cs typeface="Courier New"/>
              </a:rPr>
              <a:t>		B.4 </a:t>
            </a:r>
            <a:r>
              <a:rPr lang="en-US" altLang="zh-CN" sz="2800" kern="100" dirty="0">
                <a:latin typeface="Times New Roman"/>
                <a:ea typeface="华文细黑"/>
                <a:cs typeface="Courier New"/>
              </a:rPr>
              <a:t>s  </a:t>
            </a:r>
            <a:r>
              <a:rPr lang="en-US" altLang="zh-CN" sz="2800" kern="100" dirty="0" smtClean="0">
                <a:latin typeface="Times New Roman"/>
                <a:ea typeface="华文细黑"/>
                <a:cs typeface="Courier New"/>
              </a:rPr>
              <a:t>		C.5 </a:t>
            </a:r>
            <a:r>
              <a:rPr lang="en-US" altLang="zh-CN" sz="2800" kern="100" dirty="0">
                <a:latin typeface="Times New Roman"/>
                <a:ea typeface="华文细黑"/>
                <a:cs typeface="Courier New"/>
              </a:rPr>
              <a:t>s  </a:t>
            </a:r>
            <a:r>
              <a:rPr lang="en-US" altLang="zh-CN" sz="2800" kern="100" dirty="0" smtClean="0">
                <a:latin typeface="Times New Roman"/>
                <a:ea typeface="华文细黑"/>
                <a:cs typeface="Courier New"/>
              </a:rPr>
              <a:t>		D.6 </a:t>
            </a:r>
            <a:r>
              <a:rPr lang="en-US" altLang="zh-CN" sz="2800" kern="100" dirty="0">
                <a:latin typeface="Times New Roman"/>
                <a:ea typeface="华文细黑"/>
                <a:cs typeface="Courier New"/>
              </a:rPr>
              <a:t>s</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8" name="矩形 7"/>
          <p:cNvSpPr/>
          <p:nvPr/>
        </p:nvSpPr>
        <p:spPr>
          <a:xfrm>
            <a:off x="494172" y="3262278"/>
            <a:ext cx="11181749" cy="2913618"/>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根据</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en-US" altLang="zh-CN" sz="2800" i="1" kern="100" dirty="0">
                <a:solidFill>
                  <a:srgbClr val="002060"/>
                </a:solidFill>
                <a:latin typeface="Times New Roman"/>
                <a:ea typeface="华文细黑"/>
                <a:cs typeface="Courier New"/>
              </a:rPr>
              <a:t>t</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cs typeface="Courier New"/>
              </a:rPr>
              <a:t>at</a:t>
            </a:r>
            <a:r>
              <a:rPr lang="en-US" altLang="zh-CN" sz="2800" kern="100" baseline="30000" dirty="0" smtClean="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，将</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20 m/s</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37.5 m</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代入</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 s</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s</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但因刹车时间</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0</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s</a:t>
            </a:r>
            <a:r>
              <a:rPr lang="zh-CN" altLang="zh-CN" sz="2800" kern="100" dirty="0">
                <a:solidFill>
                  <a:srgbClr val="002060"/>
                </a:solidFill>
                <a:latin typeface="Times New Roman"/>
                <a:ea typeface="华文细黑"/>
                <a:cs typeface="Times New Roman"/>
              </a:rPr>
              <a:t>，所以</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s</a:t>
            </a:r>
            <a:r>
              <a:rPr lang="zh-CN" altLang="zh-CN" sz="2800" kern="100" dirty="0">
                <a:solidFill>
                  <a:srgbClr val="002060"/>
                </a:solidFill>
                <a:latin typeface="Times New Roman"/>
                <a:ea typeface="华文细黑"/>
                <a:cs typeface="Times New Roman"/>
              </a:rPr>
              <a:t>应舍去</a:t>
            </a:r>
            <a:r>
              <a:rPr lang="en-US" altLang="zh-CN" sz="2800" kern="100" dirty="0" smtClean="0">
                <a:solidFill>
                  <a:srgbClr val="002060"/>
                </a:solidFill>
                <a:latin typeface="Times New Roman"/>
                <a:ea typeface="华文细黑"/>
                <a:cs typeface="Courier New"/>
              </a:rPr>
              <a:t>.</a:t>
            </a: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故</a:t>
            </a:r>
            <a:r>
              <a:rPr lang="zh-CN" altLang="zh-CN" sz="2800" kern="100" dirty="0">
                <a:solidFill>
                  <a:srgbClr val="002060"/>
                </a:solidFill>
                <a:latin typeface="Times New Roman"/>
                <a:ea typeface="华文细黑"/>
                <a:cs typeface="Times New Roman"/>
              </a:rPr>
              <a:t>只有选项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70051389"/>
              </p:ext>
            </p:extLst>
          </p:nvPr>
        </p:nvGraphicFramePr>
        <p:xfrm>
          <a:off x="3672770" y="3275618"/>
          <a:ext cx="560388" cy="1219200"/>
        </p:xfrm>
        <a:graphic>
          <a:graphicData uri="http://schemas.openxmlformats.org/presentationml/2006/ole">
            <mc:AlternateContent xmlns:mc="http://schemas.openxmlformats.org/markup-compatibility/2006">
              <mc:Choice xmlns:v="urn:schemas-microsoft-com:vml" Requires="v">
                <p:oleObj spid="_x0000_s70954" name="文档" r:id="rId3" imgW="560148" imgH="1218888" progId="Word.Document.12">
                  <p:embed/>
                </p:oleObj>
              </mc:Choice>
              <mc:Fallback>
                <p:oleObj name="文档" r:id="rId3" imgW="560148" imgH="1218888" progId="Word.Document.12">
                  <p:embed/>
                  <p:pic>
                    <p:nvPicPr>
                      <p:cNvPr id="0" name=""/>
                      <p:cNvPicPr/>
                      <p:nvPr/>
                    </p:nvPicPr>
                    <p:blipFill>
                      <a:blip r:embed="rId4"/>
                      <a:stretch>
                        <a:fillRect/>
                      </a:stretch>
                    </p:blipFill>
                    <p:spPr>
                      <a:xfrm>
                        <a:off x="3672770" y="3275618"/>
                        <a:ext cx="560388" cy="12192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476956482"/>
              </p:ext>
            </p:extLst>
          </p:nvPr>
        </p:nvGraphicFramePr>
        <p:xfrm>
          <a:off x="3358902" y="4627498"/>
          <a:ext cx="1249362" cy="1219200"/>
        </p:xfrm>
        <a:graphic>
          <a:graphicData uri="http://schemas.openxmlformats.org/presentationml/2006/ole">
            <mc:AlternateContent xmlns:mc="http://schemas.openxmlformats.org/markup-compatibility/2006">
              <mc:Choice xmlns:v="urn:schemas-microsoft-com:vml" Requires="v">
                <p:oleObj spid="_x0000_s70955" name="文档" r:id="rId5" imgW="1241963" imgH="1203120" progId="Word.Document.12">
                  <p:embed/>
                </p:oleObj>
              </mc:Choice>
              <mc:Fallback>
                <p:oleObj name="文档" r:id="rId5" imgW="1241963" imgH="1203120" progId="Word.Document.12">
                  <p:embed/>
                  <p:pic>
                    <p:nvPicPr>
                      <p:cNvPr id="0" name=""/>
                      <p:cNvPicPr/>
                      <p:nvPr/>
                    </p:nvPicPr>
                    <p:blipFill>
                      <a:blip r:embed="rId6"/>
                      <a:stretch>
                        <a:fillRect/>
                      </a:stretch>
                    </p:blipFill>
                    <p:spPr>
                      <a:xfrm>
                        <a:off x="3358902" y="4627498"/>
                        <a:ext cx="1249362" cy="1219200"/>
                      </a:xfrm>
                      <a:prstGeom prst="rect">
                        <a:avLst/>
                      </a:prstGeom>
                    </p:spPr>
                  </p:pic>
                </p:oleObj>
              </mc:Fallback>
            </mc:AlternateContent>
          </a:graphicData>
        </a:graphic>
      </p:graphicFrame>
      <p:sp>
        <p:nvSpPr>
          <p:cNvPr id="11" name="TextBox 10"/>
          <p:cNvSpPr txBox="1"/>
          <p:nvPr/>
        </p:nvSpPr>
        <p:spPr>
          <a:xfrm>
            <a:off x="339286" y="263226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109265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linds(horizontal)">
                                      <p:cBhvr>
                                        <p:cTn id="20" dur="500"/>
                                        <p:tgtEl>
                                          <p:spTgt spid="8">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blinds(horizontal)">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8">
                                            <p:txEl>
                                              <p:pRg st="0" end="0"/>
                                            </p:txEl>
                                          </p:spTgt>
                                        </p:tgtEl>
                                      </p:cBhvr>
                                    </p:animEffect>
                                    <p:set>
                                      <p:cBhvr>
                                        <p:cTn id="33" dur="1" fill="hold">
                                          <p:stCondLst>
                                            <p:cond delay="499"/>
                                          </p:stCondLst>
                                        </p:cTn>
                                        <p:tgtEl>
                                          <p:spTgt spid="8">
                                            <p:txEl>
                                              <p:pRg st="0" end="0"/>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8">
                                            <p:txEl>
                                              <p:pRg st="1" end="1"/>
                                            </p:txEl>
                                          </p:spTgt>
                                        </p:tgtEl>
                                      </p:cBhvr>
                                    </p:animEffect>
                                    <p:set>
                                      <p:cBhvr>
                                        <p:cTn id="36" dur="1" fill="hold">
                                          <p:stCondLst>
                                            <p:cond delay="499"/>
                                          </p:stCondLst>
                                        </p:cTn>
                                        <p:tgtEl>
                                          <p:spTgt spid="8">
                                            <p:txEl>
                                              <p:pRg st="1" end="1"/>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8">
                                            <p:txEl>
                                              <p:pRg st="2" end="2"/>
                                            </p:txEl>
                                          </p:spTgt>
                                        </p:tgtEl>
                                      </p:cBhvr>
                                    </p:animEffect>
                                    <p:set>
                                      <p:cBhvr>
                                        <p:cTn id="39" dur="1" fill="hold">
                                          <p:stCondLst>
                                            <p:cond delay="499"/>
                                          </p:stCondLst>
                                        </p:cTn>
                                        <p:tgtEl>
                                          <p:spTgt spid="8">
                                            <p:txEl>
                                              <p:pRg st="2" end="2"/>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8">
                                            <p:txEl>
                                              <p:pRg st="3" end="3"/>
                                            </p:txEl>
                                          </p:spTgt>
                                        </p:tgtEl>
                                      </p:cBhvr>
                                    </p:animEffect>
                                    <p:set>
                                      <p:cBhvr>
                                        <p:cTn id="42" dur="1" fill="hold">
                                          <p:stCondLst>
                                            <p:cond delay="499"/>
                                          </p:stCondLst>
                                        </p:cTn>
                                        <p:tgtEl>
                                          <p:spTgt spid="8">
                                            <p:txEl>
                                              <p:pRg st="3" end="3"/>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 presetClass="entr" presetSubtype="10" fill="hold" grpId="1"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build="allAtOnce"/>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三、逆向思维法解题</a:t>
            </a:r>
          </a:p>
        </p:txBody>
      </p:sp>
      <p:sp>
        <p:nvSpPr>
          <p:cNvPr id="12" name="矩形 11"/>
          <p:cNvSpPr/>
          <p:nvPr/>
        </p:nvSpPr>
        <p:spPr>
          <a:xfrm>
            <a:off x="458583" y="944714"/>
            <a:ext cx="11293566" cy="4616648"/>
          </a:xfrm>
          <a:prstGeom prst="rect">
            <a:avLst/>
          </a:prstGeom>
        </p:spPr>
        <p:txBody>
          <a:bodyPr wrap="square">
            <a:spAutoFit/>
          </a:bodyPr>
          <a:lstStyle/>
          <a:p>
            <a:pPr algn="just">
              <a:lnSpc>
                <a:spcPct val="150000"/>
              </a:lnSpc>
              <a:spcAft>
                <a:spcPts val="0"/>
              </a:spcAft>
            </a:pPr>
            <a:r>
              <a:rPr lang="zh-CN" altLang="zh-CN" sz="2800" kern="100" dirty="0">
                <a:latin typeface="Times New Roman"/>
                <a:ea typeface="华文细黑"/>
                <a:cs typeface="Times New Roman"/>
              </a:rPr>
              <a:t>在处理末速度为零的匀减速直线运动时，为了方便解题，可以采用逆向</a:t>
            </a:r>
            <a:r>
              <a:rPr lang="zh-CN" altLang="zh-CN" sz="2800" kern="100" spc="100" dirty="0">
                <a:latin typeface="Times New Roman"/>
                <a:ea typeface="华文细黑"/>
                <a:cs typeface="Times New Roman"/>
              </a:rPr>
              <a:t>思维法，将该运动对称地看做逆向的加速度大小相等的初速度为零的匀</a:t>
            </a:r>
            <a:r>
              <a:rPr lang="zh-CN" altLang="zh-CN" sz="2800" kern="100" dirty="0">
                <a:latin typeface="Times New Roman"/>
                <a:ea typeface="华文细黑"/>
                <a:cs typeface="Times New Roman"/>
              </a:rPr>
              <a:t>加速直线运动</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物体做匀减速直线运动，初速度为</a:t>
            </a:r>
            <a:r>
              <a:rPr lang="en-US" altLang="zh-CN" sz="2800" kern="100" dirty="0">
                <a:latin typeface="Times New Roman"/>
                <a:ea typeface="华文细黑"/>
                <a:cs typeface="Courier New"/>
              </a:rPr>
              <a:t>10 m/s</a:t>
            </a:r>
            <a:r>
              <a:rPr lang="zh-CN" altLang="zh-CN" sz="2800" kern="100" dirty="0">
                <a:latin typeface="Times New Roman"/>
                <a:ea typeface="华文细黑"/>
                <a:cs typeface="Times New Roman"/>
              </a:rPr>
              <a:t>，加速度大小为</a:t>
            </a:r>
            <a:r>
              <a:rPr lang="en-US" altLang="zh-CN" sz="2800" kern="100" dirty="0">
                <a:latin typeface="Times New Roman"/>
                <a:ea typeface="华文细黑"/>
                <a:cs typeface="Courier New"/>
              </a:rPr>
              <a:t>1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，则物体在停止运动前</a:t>
            </a:r>
            <a:r>
              <a:rPr lang="en-US" altLang="zh-CN" sz="2800" kern="100" dirty="0">
                <a:latin typeface="Times New Roman"/>
                <a:ea typeface="华文细黑"/>
                <a:cs typeface="Courier New"/>
              </a:rPr>
              <a:t>1 s</a:t>
            </a:r>
            <a:r>
              <a:rPr lang="zh-CN" altLang="zh-CN" sz="2800" kern="100" dirty="0">
                <a:latin typeface="Times New Roman"/>
                <a:ea typeface="华文细黑"/>
                <a:cs typeface="Times New Roman"/>
              </a:rPr>
              <a:t>内的平均速度为</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A.5.5 m/s  	</a:t>
            </a:r>
            <a:r>
              <a:rPr lang="en-US" altLang="zh-CN" sz="2800" kern="100" dirty="0" smtClean="0">
                <a:latin typeface="Times New Roman"/>
                <a:ea typeface="华文细黑"/>
                <a:cs typeface="Courier New"/>
              </a:rPr>
              <a:t>		B.5 </a:t>
            </a:r>
            <a:r>
              <a:rPr lang="en-US" altLang="zh-CN" sz="2800" kern="100" dirty="0">
                <a:latin typeface="Times New Roman"/>
                <a:ea typeface="华文细黑"/>
                <a:cs typeface="Courier New"/>
              </a:rPr>
              <a:t>m/s</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C.1 m/s  	</a:t>
            </a:r>
            <a:r>
              <a:rPr lang="en-US" altLang="zh-CN" sz="2800" kern="100" dirty="0" smtClean="0">
                <a:latin typeface="Times New Roman"/>
                <a:ea typeface="华文细黑"/>
                <a:cs typeface="Courier New"/>
              </a:rPr>
              <a:t>		D.0.5 m/s</a:t>
            </a:r>
            <a:endParaRPr lang="zh-CN" altLang="zh-CN" sz="1050" kern="100" dirty="0">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6" name="TextBox 5"/>
          <p:cNvSpPr txBox="1"/>
          <p:nvPr/>
        </p:nvSpPr>
        <p:spPr>
          <a:xfrm>
            <a:off x="5185030" y="484419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63362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387872009"/>
              </p:ext>
            </p:extLst>
          </p:nvPr>
        </p:nvGraphicFramePr>
        <p:xfrm>
          <a:off x="508635" y="627068"/>
          <a:ext cx="9093200" cy="1431925"/>
        </p:xfrm>
        <a:graphic>
          <a:graphicData uri="http://schemas.openxmlformats.org/presentationml/2006/ole">
            <mc:AlternateContent xmlns:mc="http://schemas.openxmlformats.org/markup-compatibility/2006">
              <mc:Choice xmlns:v="urn:schemas-microsoft-com:vml" Requires="v">
                <p:oleObj spid="_x0000_s49915" name="文档" r:id="rId3" imgW="9094404" imgH="1432080" progId="Word.Document.12">
                  <p:embed/>
                </p:oleObj>
              </mc:Choice>
              <mc:Fallback>
                <p:oleObj name="文档" r:id="rId3" imgW="9094404" imgH="1432080" progId="Word.Document.12">
                  <p:embed/>
                  <p:pic>
                    <p:nvPicPr>
                      <p:cNvPr id="0" name=""/>
                      <p:cNvPicPr/>
                      <p:nvPr/>
                    </p:nvPicPr>
                    <p:blipFill>
                      <a:blip r:embed="rId4"/>
                      <a:stretch>
                        <a:fillRect/>
                      </a:stretch>
                    </p:blipFill>
                    <p:spPr>
                      <a:xfrm>
                        <a:off x="508635" y="627068"/>
                        <a:ext cx="9093200" cy="1431925"/>
                      </a:xfrm>
                      <a:prstGeom prst="rect">
                        <a:avLst/>
                      </a:prstGeom>
                    </p:spPr>
                  </p:pic>
                </p:oleObj>
              </mc:Fallback>
            </mc:AlternateContent>
          </a:graphicData>
        </a:graphic>
      </p:graphicFrame>
      <p:sp>
        <p:nvSpPr>
          <p:cNvPr id="4" name="矩形 3"/>
          <p:cNvSpPr/>
          <p:nvPr/>
        </p:nvSpPr>
        <p:spPr>
          <a:xfrm>
            <a:off x="416734" y="1707188"/>
            <a:ext cx="11232086" cy="2031325"/>
          </a:xfrm>
          <a:prstGeom prst="rect">
            <a:avLst/>
          </a:prstGeom>
        </p:spPr>
        <p:txBody>
          <a:bodyPr>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该匀减速直线运动的逆运动为：初速度为零、加速度为</a:t>
            </a:r>
            <a:r>
              <a:rPr lang="en-US" altLang="zh-CN" sz="2800" i="1" kern="100" dirty="0">
                <a:solidFill>
                  <a:srgbClr val="002060"/>
                </a:solidFill>
                <a:latin typeface="Times New Roman"/>
                <a:ea typeface="华文细黑"/>
                <a:cs typeface="Courier New"/>
              </a:rPr>
              <a:t>a</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的匀加速直线运动，则原运动物体停止运动前</a:t>
            </a:r>
            <a:r>
              <a:rPr lang="en-US" altLang="zh-CN" sz="2800" kern="100" dirty="0">
                <a:solidFill>
                  <a:srgbClr val="002060"/>
                </a:solidFill>
                <a:latin typeface="Times New Roman"/>
                <a:ea typeface="华文细黑"/>
                <a:cs typeface="Courier New"/>
              </a:rPr>
              <a:t>1 s</a:t>
            </a:r>
            <a:r>
              <a:rPr lang="zh-CN" altLang="zh-CN" sz="2800" kern="100" dirty="0">
                <a:solidFill>
                  <a:srgbClr val="002060"/>
                </a:solidFill>
                <a:latin typeface="Times New Roman"/>
                <a:ea typeface="华文细黑"/>
                <a:cs typeface="Times New Roman"/>
              </a:rPr>
              <a:t>内的位移与逆运动第</a:t>
            </a:r>
            <a:r>
              <a:rPr lang="en-US" altLang="zh-CN" sz="2800" kern="100" dirty="0">
                <a:solidFill>
                  <a:srgbClr val="002060"/>
                </a:solidFill>
                <a:latin typeface="Times New Roman"/>
                <a:ea typeface="华文细黑"/>
                <a:cs typeface="Courier New"/>
              </a:rPr>
              <a:t>1 s</a:t>
            </a:r>
            <a:r>
              <a:rPr lang="zh-CN" altLang="zh-CN" sz="2800" kern="100" dirty="0">
                <a:solidFill>
                  <a:srgbClr val="002060"/>
                </a:solidFill>
                <a:latin typeface="Times New Roman"/>
                <a:ea typeface="华文细黑"/>
                <a:cs typeface="Times New Roman"/>
              </a:rPr>
              <a:t>内的位移相等</a:t>
            </a:r>
            <a:r>
              <a:rPr lang="en-US" altLang="zh-CN" sz="2800" kern="100" dirty="0" smtClean="0">
                <a:solidFill>
                  <a:srgbClr val="002060"/>
                </a:solidFill>
                <a:latin typeface="Times New Roman"/>
                <a:ea typeface="华文细黑"/>
                <a:cs typeface="Courier New"/>
              </a:rPr>
              <a:t>.</a:t>
            </a:r>
            <a:endParaRPr lang="zh-CN" altLang="zh-CN" sz="2800" kern="100" dirty="0">
              <a:effectLst/>
              <a:latin typeface="宋体"/>
              <a:cs typeface="Courier New"/>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317314361"/>
              </p:ext>
            </p:extLst>
          </p:nvPr>
        </p:nvGraphicFramePr>
        <p:xfrm>
          <a:off x="508635" y="3765357"/>
          <a:ext cx="11012488" cy="2154237"/>
        </p:xfrm>
        <a:graphic>
          <a:graphicData uri="http://schemas.openxmlformats.org/presentationml/2006/ole">
            <mc:AlternateContent xmlns:mc="http://schemas.openxmlformats.org/markup-compatibility/2006">
              <mc:Choice xmlns:v="urn:schemas-microsoft-com:vml" Requires="v">
                <p:oleObj spid="_x0000_s49916" name="文档" r:id="rId5" imgW="11017102" imgH="2160648" progId="Word.Document.12">
                  <p:embed/>
                </p:oleObj>
              </mc:Choice>
              <mc:Fallback>
                <p:oleObj name="文档" r:id="rId5" imgW="11017102" imgH="2160648" progId="Word.Document.12">
                  <p:embed/>
                  <p:pic>
                    <p:nvPicPr>
                      <p:cNvPr id="0" name=""/>
                      <p:cNvPicPr/>
                      <p:nvPr/>
                    </p:nvPicPr>
                    <p:blipFill>
                      <a:blip r:embed="rId6"/>
                      <a:stretch>
                        <a:fillRect/>
                      </a:stretch>
                    </p:blipFill>
                    <p:spPr>
                      <a:xfrm>
                        <a:off x="508635" y="3765357"/>
                        <a:ext cx="11012488" cy="2154237"/>
                      </a:xfrm>
                      <a:prstGeom prst="rect">
                        <a:avLst/>
                      </a:prstGeom>
                    </p:spPr>
                  </p:pic>
                </p:oleObj>
              </mc:Fallback>
            </mc:AlternateContent>
          </a:graphicData>
        </a:graphic>
      </p:graphicFrame>
    </p:spTree>
    <p:extLst>
      <p:ext uri="{BB962C8B-B14F-4D97-AF65-F5344CB8AC3E}">
        <p14:creationId xmlns:p14="http://schemas.microsoft.com/office/powerpoint/2010/main" val="404620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par>
                          <p:cTn id="8" fill="hold">
                            <p:stCondLst>
                              <p:cond delay="75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750"/>
                                        <p:tgtEl>
                                          <p:spTgt spid="4"/>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4" y="642255"/>
            <a:ext cx="2333534" cy="668428"/>
            <a:chOff x="164" y="341996"/>
            <a:chExt cx="2333534" cy="668428"/>
          </a:xfrm>
        </p:grpSpPr>
        <p:sp>
          <p:nvSpPr>
            <p:cNvPr id="3" name="五边形 2"/>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 name="燕尾形 3"/>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矩形 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技巧点拨</a:t>
              </a:r>
              <a:endParaRPr lang="zh-CN" altLang="en-US" sz="2800" b="1" kern="100" dirty="0">
                <a:solidFill>
                  <a:schemeClr val="bg1"/>
                </a:solidFill>
                <a:latin typeface="宋体"/>
                <a:cs typeface="Courier New"/>
              </a:endParaRPr>
            </a:p>
          </p:txBody>
        </p:sp>
      </p:grpSp>
      <p:sp>
        <p:nvSpPr>
          <p:cNvPr id="6" name="矩形 5"/>
          <p:cNvSpPr/>
          <p:nvPr/>
        </p:nvSpPr>
        <p:spPr>
          <a:xfrm>
            <a:off x="535899" y="1867313"/>
            <a:ext cx="11010769" cy="1502976"/>
          </a:xfrm>
          <a:prstGeom prst="rect">
            <a:avLst/>
          </a:prstGeom>
        </p:spPr>
        <p:txBody>
          <a:bodyPr>
            <a:spAutoFit/>
          </a:bodyPr>
          <a:lstStyle/>
          <a:p>
            <a:pPr algn="just">
              <a:lnSpc>
                <a:spcPts val="5500"/>
              </a:lnSpc>
              <a:spcAft>
                <a:spcPts val="0"/>
              </a:spcAft>
              <a:tabLst>
                <a:tab pos="2700655" algn="l"/>
              </a:tabLst>
            </a:pPr>
            <a:r>
              <a:rPr lang="zh-CN" altLang="zh-CN" sz="2800" kern="100" dirty="0">
                <a:latin typeface="Times New Roman"/>
                <a:ea typeface="华文细黑"/>
                <a:cs typeface="Times New Roman"/>
              </a:rPr>
              <a:t>对于末速度为</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的匀减速直线运动，采用逆向思维法后，速度公式和位移公式变为</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at</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i="1" kern="100" dirty="0" smtClean="0">
                <a:latin typeface="Times New Roman"/>
                <a:ea typeface="华文细黑"/>
                <a:cs typeface="Courier New"/>
              </a:rPr>
              <a:t>at</a:t>
            </a:r>
            <a:r>
              <a:rPr lang="en-US" altLang="zh-CN" sz="2800" kern="100" baseline="30000" dirty="0" smtClean="0">
                <a:latin typeface="Times New Roman"/>
                <a:ea typeface="华文细黑"/>
                <a:cs typeface="Courier New"/>
              </a:rPr>
              <a:t>2</a:t>
            </a:r>
            <a:r>
              <a:rPr lang="zh-CN" altLang="zh-CN" sz="2800" kern="100" dirty="0">
                <a:latin typeface="Times New Roman"/>
                <a:ea typeface="华文细黑"/>
                <a:cs typeface="Times New Roman"/>
              </a:rPr>
              <a:t>，计算更为简洁</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692938425"/>
              </p:ext>
            </p:extLst>
          </p:nvPr>
        </p:nvGraphicFramePr>
        <p:xfrm>
          <a:off x="4465811" y="2535218"/>
          <a:ext cx="498475" cy="1087437"/>
        </p:xfrm>
        <a:graphic>
          <a:graphicData uri="http://schemas.openxmlformats.org/presentationml/2006/ole">
            <mc:AlternateContent xmlns:mc="http://schemas.openxmlformats.org/markup-compatibility/2006">
              <mc:Choice xmlns:v="urn:schemas-microsoft-com:vml" Requires="v">
                <p:oleObj spid="_x0000_s52606" name="文档" r:id="rId3" imgW="511956" imgH="1101168" progId="Word.Document.12">
                  <p:embed/>
                </p:oleObj>
              </mc:Choice>
              <mc:Fallback>
                <p:oleObj name="文档" r:id="rId3" imgW="511956" imgH="1101168" progId="Word.Document.12">
                  <p:embed/>
                  <p:pic>
                    <p:nvPicPr>
                      <p:cNvPr id="0" name=""/>
                      <p:cNvPicPr/>
                      <p:nvPr/>
                    </p:nvPicPr>
                    <p:blipFill>
                      <a:blip r:embed="rId4"/>
                      <a:stretch>
                        <a:fillRect/>
                      </a:stretch>
                    </p:blipFill>
                    <p:spPr>
                      <a:xfrm>
                        <a:off x="4465811" y="2535218"/>
                        <a:ext cx="498475" cy="1087437"/>
                      </a:xfrm>
                      <a:prstGeom prst="rect">
                        <a:avLst/>
                      </a:prstGeom>
                    </p:spPr>
                  </p:pic>
                </p:oleObj>
              </mc:Fallback>
            </mc:AlternateContent>
          </a:graphicData>
        </a:graphic>
      </p:graphicFrame>
      <p:pic>
        <p:nvPicPr>
          <p:cNvPr id="8" name="图片 7">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2322144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9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28" t="8294" r="10430"/>
          <a:stretch/>
        </p:blipFill>
        <p:spPr bwMode="auto">
          <a:xfrm>
            <a:off x="8590412" y="0"/>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45701" y="734676"/>
            <a:ext cx="11299010" cy="4258449"/>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位移与时间的关系</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一个做匀变速直线运动物体的位移与时间的关系为</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a:t>
            </a:r>
            <a:r>
              <a:rPr lang="en-US" altLang="zh-CN" sz="2800" i="1" kern="100" dirty="0">
                <a:latin typeface="Times New Roman"/>
                <a:ea typeface="华文细黑"/>
                <a:cs typeface="Courier New"/>
              </a:rPr>
              <a:t>t</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位移以米为单位，时间以秒为单位</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，下列说法中错误的是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这个物体的初速度大小是</a:t>
            </a:r>
            <a:r>
              <a:rPr lang="en-US" altLang="zh-CN" sz="2800" kern="100" dirty="0">
                <a:latin typeface="Times New Roman"/>
                <a:ea typeface="华文细黑"/>
                <a:cs typeface="Courier New"/>
              </a:rPr>
              <a:t>5 m/s</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这个物体的加速度大小是</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这个物体的加速度方向与初速度方向相反</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经过</a:t>
            </a:r>
            <a:r>
              <a:rPr lang="en-US" altLang="zh-CN" sz="2800" kern="100" dirty="0">
                <a:latin typeface="Times New Roman"/>
                <a:ea typeface="华文细黑"/>
                <a:cs typeface="Courier New"/>
              </a:rPr>
              <a:t>1 s</a:t>
            </a:r>
            <a:r>
              <a:rPr lang="zh-CN" altLang="zh-CN" sz="2800" kern="100" dirty="0">
                <a:latin typeface="Times New Roman"/>
                <a:ea typeface="华文细黑"/>
                <a:cs typeface="Times New Roman"/>
              </a:rPr>
              <a:t>后，物体的速度变为零</a:t>
            </a:r>
            <a:endParaRPr lang="zh-CN" altLang="zh-CN" sz="1050" kern="100" dirty="0">
              <a:effectLst/>
              <a:latin typeface="宋体"/>
              <a:cs typeface="Courier New"/>
            </a:endParaRPr>
          </a:p>
        </p:txBody>
      </p:sp>
      <p:sp>
        <p:nvSpPr>
          <p:cNvPr id="17" name="TextBox 16"/>
          <p:cNvSpPr txBox="1"/>
          <p:nvPr/>
        </p:nvSpPr>
        <p:spPr>
          <a:xfrm>
            <a:off x="339286" y="433541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49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87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a:hlinkClick r:id="rId5"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9" name="Rectangle 21">
            <a:hlinkClick r:id="rId6" action="ppaction://hlinksldjump"/>
          </p:cNvPr>
          <p:cNvSpPr>
            <a:spLocks noChangeArrowheads="1"/>
          </p:cNvSpPr>
          <p:nvPr/>
        </p:nvSpPr>
        <p:spPr bwMode="auto">
          <a:xfrm>
            <a:off x="562726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 name="矩形 11"/>
          <p:cNvSpPr/>
          <p:nvPr/>
        </p:nvSpPr>
        <p:spPr>
          <a:xfrm>
            <a:off x="501637" y="926275"/>
            <a:ext cx="11187139" cy="2944372"/>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根据</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en-US" altLang="zh-CN" sz="2800" i="1" kern="100" dirty="0">
                <a:solidFill>
                  <a:srgbClr val="002060"/>
                </a:solidFill>
                <a:latin typeface="Times New Roman"/>
                <a:ea typeface="华文细黑"/>
                <a:cs typeface="Courier New"/>
              </a:rPr>
              <a:t>t</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cs typeface="Courier New"/>
              </a:rPr>
              <a:t>at</a:t>
            </a:r>
            <a:r>
              <a:rPr lang="en-US" altLang="zh-CN" sz="2800" kern="100" baseline="30000" dirty="0" smtClean="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a:t>
            </a:r>
            <a:r>
              <a:rPr lang="en-US" altLang="zh-CN" sz="2800" i="1" kern="100" dirty="0">
                <a:solidFill>
                  <a:srgbClr val="002060"/>
                </a:solidFill>
                <a:latin typeface="Times New Roman"/>
                <a:ea typeface="华文细黑"/>
                <a:cs typeface="Courier New"/>
              </a:rPr>
              <a:t>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得，物体的初速度</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m/s</a:t>
            </a:r>
            <a:r>
              <a:rPr lang="zh-CN" altLang="zh-CN" sz="2800" kern="100" dirty="0">
                <a:solidFill>
                  <a:srgbClr val="002060"/>
                </a:solidFill>
                <a:latin typeface="Times New Roman"/>
                <a:ea typeface="华文细黑"/>
                <a:cs typeface="Times New Roman"/>
              </a:rPr>
              <a:t>，加速度</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 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物体的初速度为正值，加速度为负值，可知加速度方向与初速度方向相反，故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01269246"/>
              </p:ext>
            </p:extLst>
          </p:nvPr>
        </p:nvGraphicFramePr>
        <p:xfrm>
          <a:off x="3636774" y="895795"/>
          <a:ext cx="742950" cy="1239838"/>
        </p:xfrm>
        <a:graphic>
          <a:graphicData uri="http://schemas.openxmlformats.org/presentationml/2006/ole">
            <mc:AlternateContent xmlns:mc="http://schemas.openxmlformats.org/markup-compatibility/2006">
              <mc:Choice xmlns:v="urn:schemas-microsoft-com:vml" Requires="v">
                <p:oleObj spid="_x0000_s71905" name="文档" r:id="rId3" imgW="742974" imgH="1239192" progId="Word.Document.12">
                  <p:embed/>
                </p:oleObj>
              </mc:Choice>
              <mc:Fallback>
                <p:oleObj name="文档" r:id="rId3" imgW="742974" imgH="1239192" progId="Word.Document.12">
                  <p:embed/>
                  <p:pic>
                    <p:nvPicPr>
                      <p:cNvPr id="0" name=""/>
                      <p:cNvPicPr/>
                      <p:nvPr/>
                    </p:nvPicPr>
                    <p:blipFill>
                      <a:blip r:embed="rId4"/>
                      <a:stretch>
                        <a:fillRect/>
                      </a:stretch>
                    </p:blipFill>
                    <p:spPr>
                      <a:xfrm>
                        <a:off x="3636774" y="895795"/>
                        <a:ext cx="742950" cy="12398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421576663"/>
              </p:ext>
            </p:extLst>
          </p:nvPr>
        </p:nvGraphicFramePr>
        <p:xfrm>
          <a:off x="615979" y="3717826"/>
          <a:ext cx="10201275" cy="1503363"/>
        </p:xfrm>
        <a:graphic>
          <a:graphicData uri="http://schemas.openxmlformats.org/presentationml/2006/ole">
            <mc:AlternateContent xmlns:mc="http://schemas.openxmlformats.org/markup-compatibility/2006">
              <mc:Choice xmlns:v="urn:schemas-microsoft-com:vml" Requires="v">
                <p:oleObj spid="_x0000_s71906" name="文档" r:id="rId5" imgW="10201949" imgH="1503360" progId="Word.Document.12">
                  <p:embed/>
                </p:oleObj>
              </mc:Choice>
              <mc:Fallback>
                <p:oleObj name="文档" r:id="rId5" imgW="10201949" imgH="1503360" progId="Word.Document.12">
                  <p:embed/>
                  <p:pic>
                    <p:nvPicPr>
                      <p:cNvPr id="0" name=""/>
                      <p:cNvPicPr/>
                      <p:nvPr/>
                    </p:nvPicPr>
                    <p:blipFill>
                      <a:blip r:embed="rId6"/>
                      <a:stretch>
                        <a:fillRect/>
                      </a:stretch>
                    </p:blipFill>
                    <p:spPr>
                      <a:xfrm>
                        <a:off x="615979" y="3717826"/>
                        <a:ext cx="10201275" cy="1503363"/>
                      </a:xfrm>
                      <a:prstGeom prst="rect">
                        <a:avLst/>
                      </a:prstGeom>
                    </p:spPr>
                  </p:pic>
                </p:oleObj>
              </mc:Fallback>
            </mc:AlternateContent>
          </a:graphicData>
        </a:graphic>
      </p:graphicFrame>
      <p:sp>
        <p:nvSpPr>
          <p:cNvPr id="15" name="Rectangle 21">
            <a:hlinkClick r:id="rId7"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8" name="Rectangle 21">
            <a:hlinkClick r:id="rId8" action="ppaction://hlinksldjump"/>
          </p:cNvPr>
          <p:cNvSpPr>
            <a:spLocks noChangeArrowheads="1"/>
          </p:cNvSpPr>
          <p:nvPr/>
        </p:nvSpPr>
        <p:spPr bwMode="auto">
          <a:xfrm>
            <a:off x="469449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9" name="Rectangle 21">
            <a:hlinkClick r:id="rId9" action="ppaction://hlinksldjump"/>
          </p:cNvPr>
          <p:cNvSpPr>
            <a:spLocks noChangeArrowheads="1"/>
          </p:cNvSpPr>
          <p:nvPr/>
        </p:nvSpPr>
        <p:spPr bwMode="auto">
          <a:xfrm>
            <a:off x="516087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0" name="Rectangle 21">
            <a:hlinkClick r:id="rId10" action="ppaction://hlinksldjump"/>
          </p:cNvPr>
          <p:cNvSpPr>
            <a:spLocks noChangeArrowheads="1"/>
          </p:cNvSpPr>
          <p:nvPr/>
        </p:nvSpPr>
        <p:spPr bwMode="auto">
          <a:xfrm>
            <a:off x="562726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3770972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750"/>
                                        <p:tgtEl>
                                          <p:spTgt spid="2"/>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blinds(horizontal)">
                                      <p:cBhvr>
                                        <p:cTn id="14" dur="750"/>
                                        <p:tgtEl>
                                          <p:spTgt spid="12">
                                            <p:txEl>
                                              <p:pRg st="1" end="1"/>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426894" y="5168146"/>
            <a:ext cx="11299010"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前</a:t>
            </a:r>
            <a:r>
              <a:rPr lang="en-US" altLang="zh-CN" sz="2800" kern="100" dirty="0">
                <a:solidFill>
                  <a:srgbClr val="002060"/>
                </a:solidFill>
                <a:latin typeface="Times New Roman"/>
                <a:ea typeface="华文细黑"/>
                <a:cs typeface="Courier New"/>
              </a:rPr>
              <a:t>4 s</a:t>
            </a:r>
            <a:r>
              <a:rPr lang="zh-CN" altLang="zh-CN" sz="2800" kern="100" dirty="0">
                <a:solidFill>
                  <a:srgbClr val="002060"/>
                </a:solidFill>
                <a:latin typeface="Times New Roman"/>
                <a:ea typeface="华文细黑"/>
                <a:cs typeface="Times New Roman"/>
              </a:rPr>
              <a:t>内的位移由</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en-US" altLang="zh-CN" sz="2800" i="1" kern="100" dirty="0">
                <a:solidFill>
                  <a:srgbClr val="002060"/>
                </a:solidFill>
                <a:latin typeface="Times New Roman"/>
                <a:ea typeface="华文细黑"/>
                <a:cs typeface="Courier New"/>
              </a:rPr>
              <a:t>t</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cs typeface="Courier New"/>
              </a:rPr>
              <a:t>at</a:t>
            </a:r>
            <a:r>
              <a:rPr lang="en-US" altLang="zh-CN" sz="2800" kern="100" baseline="30000" dirty="0" smtClean="0">
                <a:solidFill>
                  <a:srgbClr val="002060"/>
                </a:solidFill>
                <a:latin typeface="Times New Roman"/>
                <a:ea typeface="华文细黑"/>
                <a:cs typeface="Courier New"/>
              </a:rPr>
              <a:t>2</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kern="100" dirty="0" smtClean="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4</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 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16 m.</a:t>
            </a:r>
            <a:endParaRPr lang="zh-CN" altLang="zh-CN" sz="1050" kern="100" dirty="0">
              <a:effectLst/>
              <a:latin typeface="宋体"/>
              <a:cs typeface="Courier New"/>
            </a:endParaRPr>
          </a:p>
        </p:txBody>
      </p:sp>
      <p:sp>
        <p:nvSpPr>
          <p:cNvPr id="20" name="矩形 19"/>
          <p:cNvSpPr/>
          <p:nvPr/>
        </p:nvSpPr>
        <p:spPr>
          <a:xfrm>
            <a:off x="426894" y="14938"/>
            <a:ext cx="11299010"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位移与时间的关系</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一物体做初速度为零的匀加速直线运动，加速度为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，求：</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5 s</a:t>
            </a:r>
            <a:r>
              <a:rPr lang="zh-CN" altLang="zh-CN" sz="2800" kern="100" dirty="0">
                <a:latin typeface="Times New Roman"/>
                <a:ea typeface="华文细黑"/>
                <a:cs typeface="Times New Roman"/>
              </a:rPr>
              <a:t>末物体的速度多大？</a:t>
            </a:r>
            <a:endParaRPr lang="zh-CN" altLang="zh-CN" sz="1050" kern="100" dirty="0">
              <a:effectLst/>
              <a:latin typeface="宋体"/>
              <a:cs typeface="Courier New"/>
            </a:endParaRPr>
          </a:p>
        </p:txBody>
      </p:sp>
      <p:sp>
        <p:nvSpPr>
          <p:cNvPr id="4" name="矩形 3"/>
          <p:cNvSpPr/>
          <p:nvPr/>
        </p:nvSpPr>
        <p:spPr>
          <a:xfrm>
            <a:off x="426894" y="2072690"/>
            <a:ext cx="222849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10 m/s</a:t>
            </a:r>
            <a:endParaRPr lang="zh-CN" altLang="en-US" sz="2800" dirty="0"/>
          </a:p>
        </p:txBody>
      </p:sp>
      <p:sp>
        <p:nvSpPr>
          <p:cNvPr id="12" name="矩形 11"/>
          <p:cNvSpPr/>
          <p:nvPr/>
        </p:nvSpPr>
        <p:spPr>
          <a:xfrm>
            <a:off x="426894" y="2597954"/>
            <a:ext cx="11299010" cy="134598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第</a:t>
            </a:r>
            <a:r>
              <a:rPr lang="en-US" altLang="zh-CN" sz="2800" kern="100" dirty="0">
                <a:solidFill>
                  <a:srgbClr val="002060"/>
                </a:solidFill>
                <a:latin typeface="Times New Roman"/>
                <a:ea typeface="华文细黑"/>
                <a:cs typeface="Courier New"/>
              </a:rPr>
              <a:t>5 s</a:t>
            </a:r>
            <a:r>
              <a:rPr lang="zh-CN" altLang="zh-CN" sz="2800" kern="100" dirty="0">
                <a:solidFill>
                  <a:srgbClr val="002060"/>
                </a:solidFill>
                <a:latin typeface="Times New Roman"/>
                <a:ea typeface="华文细黑"/>
                <a:cs typeface="Times New Roman"/>
              </a:rPr>
              <a:t>末物体的速度由</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at</a:t>
            </a:r>
            <a:r>
              <a:rPr lang="en-US" altLang="zh-CN" sz="2800" kern="100" baseline="-25000" dirty="0">
                <a:solidFill>
                  <a:srgbClr val="002060"/>
                </a:solidFill>
                <a:latin typeface="Times New Roman"/>
                <a:ea typeface="华文细黑"/>
                <a:cs typeface="Courier New"/>
              </a:rPr>
              <a:t>1</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5 m</a:t>
            </a:r>
            <a:r>
              <a:rPr lang="en-US" altLang="zh-CN" sz="2800" kern="100" dirty="0">
                <a:solidFill>
                  <a:srgbClr val="002060"/>
                </a:solidFill>
                <a:latin typeface="IPAPANNEW"/>
                <a:ea typeface="华文细黑"/>
                <a:cs typeface="Times New Roman"/>
              </a:rPr>
              <a:t>/s</a:t>
            </a:r>
            <a:r>
              <a:rPr lang="zh-CN" altLang="zh-CN" sz="2800" kern="100" dirty="0">
                <a:solidFill>
                  <a:srgbClr val="002060"/>
                </a:solidFill>
                <a:latin typeface="IPAPANNEW"/>
                <a:ea typeface="华文细黑"/>
                <a:cs typeface="Times New Roman"/>
              </a:rPr>
              <a:t>＝</a:t>
            </a:r>
            <a:r>
              <a:rPr lang="en-US" altLang="zh-CN" sz="2800" kern="100" dirty="0">
                <a:solidFill>
                  <a:srgbClr val="002060"/>
                </a:solidFill>
                <a:latin typeface="IPAPANNEW"/>
                <a:ea typeface="华文细黑"/>
                <a:cs typeface="Times New Roman"/>
              </a:rPr>
              <a:t>10 m/</a:t>
            </a:r>
            <a:r>
              <a:rPr lang="en-US" altLang="zh-CN" sz="2800" kern="100" dirty="0">
                <a:solidFill>
                  <a:srgbClr val="002060"/>
                </a:solidFill>
                <a:latin typeface="Times New Roman"/>
                <a:ea typeface="华文细黑"/>
                <a:cs typeface="Courier New"/>
              </a:rPr>
              <a:t>s.</a:t>
            </a:r>
            <a:endParaRPr lang="zh-CN" altLang="zh-CN" sz="1050" kern="100" dirty="0">
              <a:effectLst/>
              <a:latin typeface="宋体"/>
              <a:cs typeface="Courier New"/>
            </a:endParaRPr>
          </a:p>
        </p:txBody>
      </p:sp>
      <p:sp>
        <p:nvSpPr>
          <p:cNvPr id="13" name="矩形 12"/>
          <p:cNvSpPr/>
          <p:nvPr/>
        </p:nvSpPr>
        <p:spPr>
          <a:xfrm>
            <a:off x="426894" y="3903370"/>
            <a:ext cx="1129901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前</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内的位移多大？</a:t>
            </a:r>
            <a:endParaRPr lang="zh-CN" altLang="zh-CN" sz="1050" kern="100" dirty="0">
              <a:effectLst/>
              <a:latin typeface="宋体"/>
              <a:cs typeface="Courier New"/>
            </a:endParaRPr>
          </a:p>
        </p:txBody>
      </p:sp>
      <p:sp>
        <p:nvSpPr>
          <p:cNvPr id="14" name="矩形 13"/>
          <p:cNvSpPr/>
          <p:nvPr/>
        </p:nvSpPr>
        <p:spPr>
          <a:xfrm>
            <a:off x="426894" y="4705618"/>
            <a:ext cx="1989647"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16 m</a:t>
            </a:r>
            <a:endParaRPr lang="zh-CN" altLang="en-US" sz="2800" dirty="0"/>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TextBox 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5" name="对象 4"/>
          <p:cNvGraphicFramePr>
            <a:graphicFrameLocks noChangeAspect="1"/>
          </p:cNvGraphicFramePr>
          <p:nvPr>
            <p:extLst>
              <p:ext uri="{D42A27DB-BD31-4B8C-83A1-F6EECF244321}">
                <p14:modId xmlns:p14="http://schemas.microsoft.com/office/powerpoint/2010/main" val="208082642"/>
              </p:ext>
            </p:extLst>
          </p:nvPr>
        </p:nvGraphicFramePr>
        <p:xfrm>
          <a:off x="5548277" y="5096138"/>
          <a:ext cx="722313" cy="1290638"/>
        </p:xfrm>
        <a:graphic>
          <a:graphicData uri="http://schemas.openxmlformats.org/presentationml/2006/ole">
            <mc:AlternateContent xmlns:mc="http://schemas.openxmlformats.org/markup-compatibility/2006">
              <mc:Choice xmlns:v="urn:schemas-microsoft-com:vml" Requires="v">
                <p:oleObj spid="_x0000_s57793" name="文档" r:id="rId3" imgW="722444" imgH="1290168" progId="Word.Document.12">
                  <p:embed/>
                </p:oleObj>
              </mc:Choice>
              <mc:Fallback>
                <p:oleObj name="文档" r:id="rId3" imgW="722444" imgH="1290168" progId="Word.Document.12">
                  <p:embed/>
                  <p:pic>
                    <p:nvPicPr>
                      <p:cNvPr id="0" name=""/>
                      <p:cNvPicPr/>
                      <p:nvPr/>
                    </p:nvPicPr>
                    <p:blipFill>
                      <a:blip r:embed="rId4"/>
                      <a:stretch>
                        <a:fillRect/>
                      </a:stretch>
                    </p:blipFill>
                    <p:spPr>
                      <a:xfrm>
                        <a:off x="5548277" y="5096138"/>
                        <a:ext cx="722313" cy="1290638"/>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658438551"/>
              </p:ext>
            </p:extLst>
          </p:nvPr>
        </p:nvGraphicFramePr>
        <p:xfrm>
          <a:off x="2104286" y="5719236"/>
          <a:ext cx="722313" cy="1290638"/>
        </p:xfrm>
        <a:graphic>
          <a:graphicData uri="http://schemas.openxmlformats.org/presentationml/2006/ole">
            <mc:AlternateContent xmlns:mc="http://schemas.openxmlformats.org/markup-compatibility/2006">
              <mc:Choice xmlns:v="urn:schemas-microsoft-com:vml" Requires="v">
                <p:oleObj spid="_x0000_s57794" name="文档" r:id="rId5" imgW="722444" imgH="1290168" progId="Word.Document.12">
                  <p:embed/>
                </p:oleObj>
              </mc:Choice>
              <mc:Fallback>
                <p:oleObj name="文档" r:id="rId5" imgW="722444" imgH="1290168" progId="Word.Document.12">
                  <p:embed/>
                  <p:pic>
                    <p:nvPicPr>
                      <p:cNvPr id="0" name=""/>
                      <p:cNvPicPr/>
                      <p:nvPr/>
                    </p:nvPicPr>
                    <p:blipFill>
                      <a:blip r:embed="rId6"/>
                      <a:stretch>
                        <a:fillRect/>
                      </a:stretch>
                    </p:blipFill>
                    <p:spPr>
                      <a:xfrm>
                        <a:off x="2104286" y="5719236"/>
                        <a:ext cx="722313" cy="1290638"/>
                      </a:xfrm>
                      <a:prstGeom prst="rect">
                        <a:avLst/>
                      </a:prstGeom>
                    </p:spPr>
                  </p:pic>
                </p:oleObj>
              </mc:Fallback>
            </mc:AlternateContent>
          </a:graphicData>
        </a:graphic>
      </p:graphicFrame>
      <p:sp>
        <p:nvSpPr>
          <p:cNvPr id="19" name="Rectangle 21">
            <a:hlinkClick r:id="rId7"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4" name="Rectangle 21">
            <a:hlinkClick r:id="rId8" action="ppaction://hlinksldjump"/>
          </p:cNvPr>
          <p:cNvSpPr>
            <a:spLocks noChangeArrowheads="1"/>
          </p:cNvSpPr>
          <p:nvPr/>
        </p:nvSpPr>
        <p:spPr bwMode="auto">
          <a:xfrm>
            <a:off x="469449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6" name="Rectangle 21">
            <a:hlinkClick r:id="rId9" action="ppaction://hlinksldjump"/>
          </p:cNvPr>
          <p:cNvSpPr>
            <a:spLocks noChangeArrowheads="1"/>
          </p:cNvSpPr>
          <p:nvPr/>
        </p:nvSpPr>
        <p:spPr bwMode="auto">
          <a:xfrm>
            <a:off x="516087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7" name="Rectangle 21">
            <a:hlinkClick r:id="rId10" action="ppaction://hlinksldjump"/>
          </p:cNvPr>
          <p:cNvSpPr>
            <a:spLocks noChangeArrowheads="1"/>
          </p:cNvSpPr>
          <p:nvPr/>
        </p:nvSpPr>
        <p:spPr bwMode="auto">
          <a:xfrm>
            <a:off x="562726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blinds(horizontal)">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blinds(horizontal)">
                                      <p:cBhvr>
                                        <p:cTn id="31" dur="500"/>
                                        <p:tgtEl>
                                          <p:spTgt spid="1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blinds(horizontal)">
                                      <p:cBhvr>
                                        <p:cTn id="36" dur="500"/>
                                        <p:tgtEl>
                                          <p:spTgt spid="15">
                                            <p:txEl>
                                              <p:pRg st="0" end="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blinds(horizontal)">
                                      <p:cBhvr>
                                        <p:cTn id="44" dur="500"/>
                                        <p:tgtEl>
                                          <p:spTgt spid="15">
                                            <p:txEl>
                                              <p:pRg st="1" end="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2">
                                            <p:txEl>
                                              <p:pRg st="0" end="0"/>
                                            </p:txEl>
                                          </p:spTgt>
                                        </p:tgtEl>
                                      </p:cBhvr>
                                    </p:animEffect>
                                    <p:set>
                                      <p:cBhvr>
                                        <p:cTn id="52" dur="1" fill="hold">
                                          <p:stCondLst>
                                            <p:cond delay="499"/>
                                          </p:stCondLst>
                                        </p:cTn>
                                        <p:tgtEl>
                                          <p:spTgt spid="12">
                                            <p:txEl>
                                              <p:pRg st="0" end="0"/>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12">
                                            <p:txEl>
                                              <p:pRg st="1" end="1"/>
                                            </p:txEl>
                                          </p:spTgt>
                                        </p:tgtEl>
                                      </p:cBhvr>
                                    </p:animEffect>
                                    <p:set>
                                      <p:cBhvr>
                                        <p:cTn id="55" dur="1" fill="hold">
                                          <p:stCondLst>
                                            <p:cond delay="499"/>
                                          </p:stCondLst>
                                        </p:cTn>
                                        <p:tgtEl>
                                          <p:spTgt spid="12">
                                            <p:txEl>
                                              <p:pRg st="1" end="1"/>
                                            </p:txEl>
                                          </p:spTgt>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5">
                                            <p:txEl>
                                              <p:pRg st="0" end="0"/>
                                            </p:txEl>
                                          </p:spTgt>
                                        </p:tgtEl>
                                      </p:cBhvr>
                                    </p:animEffect>
                                    <p:set>
                                      <p:cBhvr>
                                        <p:cTn id="58" dur="1" fill="hold">
                                          <p:stCondLst>
                                            <p:cond delay="499"/>
                                          </p:stCondLst>
                                        </p:cTn>
                                        <p:tgtEl>
                                          <p:spTgt spid="15">
                                            <p:txEl>
                                              <p:pRg st="0" end="0"/>
                                            </p:txEl>
                                          </p:spTgt>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5">
                                            <p:txEl>
                                              <p:pRg st="1" end="1"/>
                                            </p:txEl>
                                          </p:spTgt>
                                        </p:tgtEl>
                                      </p:cBhvr>
                                    </p:animEffect>
                                    <p:set>
                                      <p:cBhvr>
                                        <p:cTn id="61" dur="1" fill="hold">
                                          <p:stCondLst>
                                            <p:cond delay="499"/>
                                          </p:stCondLst>
                                        </p:cTn>
                                        <p:tgtEl>
                                          <p:spTgt spid="15">
                                            <p:txEl>
                                              <p:pRg st="1" end="1"/>
                                            </p:txEl>
                                          </p:spTgt>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
                                        </p:tgtEl>
                                      </p:cBhvr>
                                    </p:animEffect>
                                    <p:set>
                                      <p:cBhvr>
                                        <p:cTn id="64" dur="1" fill="hold">
                                          <p:stCondLst>
                                            <p:cond delay="499"/>
                                          </p:stCondLst>
                                        </p:cTn>
                                        <p:tgtEl>
                                          <p:spTgt spid="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5" grpId="0" build="allAtOnce"/>
      <p:bldP spid="4" grpId="0"/>
      <p:bldP spid="4" grpId="1"/>
      <p:bldP spid="12" grpId="0" uiExpand="1" build="allAtOnce"/>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2700108261"/>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4068000">
                  <a:extLst>
                    <a:ext uri="{9D8B030D-6E8A-4147-A177-3AD203B41FA5}">
                      <a16:colId xmlns:a16="http://schemas.microsoft.com/office/drawing/2014/main" xmlns="" val="1008561275"/>
                    </a:ext>
                  </a:extLst>
                </a:gridCol>
                <a:gridCol w="4068000">
                  <a:extLst>
                    <a:ext uri="{9D8B030D-6E8A-4147-A177-3AD203B41FA5}">
                      <a16:colId xmlns:a16="http://schemas.microsoft.com/office/drawing/2014/main" xmlns="" val="271465696"/>
                    </a:ext>
                  </a:extLst>
                </a:gridCol>
                <a:gridCol w="4068000">
                  <a:extLst>
                    <a:ext uri="{9D8B030D-6E8A-4147-A177-3AD203B41FA5}">
                      <a16:colId xmlns:a16="http://schemas.microsoft.com/office/drawing/2014/main" xmlns=""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xmlns="" val="3936359114"/>
                  </a:ext>
                </a:extLst>
              </a:tr>
            </a:tbl>
          </a:graphicData>
        </a:graphic>
      </p:graphicFrame>
      <p:sp>
        <p:nvSpPr>
          <p:cNvPr id="10" name="TextBox 17">
            <a:hlinkClick r:id="rId4" action="ppaction://hlinksldjump"/>
          </p:cNvPr>
          <p:cNvSpPr txBox="1"/>
          <p:nvPr/>
        </p:nvSpPr>
        <p:spPr>
          <a:xfrm>
            <a:off x="22151"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自主预习</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预习新知  夯实基础</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4090412"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重点探究</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启迪思维  探究重点</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8169124"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426894" y="1178338"/>
            <a:ext cx="1129901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内的位移多大？</a:t>
            </a:r>
            <a:endParaRPr lang="zh-CN" altLang="zh-CN" sz="1050" kern="100" dirty="0">
              <a:effectLst/>
              <a:latin typeface="宋体"/>
              <a:cs typeface="Courier New"/>
            </a:endParaRPr>
          </a:p>
        </p:txBody>
      </p:sp>
      <p:sp>
        <p:nvSpPr>
          <p:cNvPr id="4" name="矩形 3"/>
          <p:cNvSpPr/>
          <p:nvPr/>
        </p:nvSpPr>
        <p:spPr>
          <a:xfrm>
            <a:off x="426894" y="2072690"/>
            <a:ext cx="1810111"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7 m</a:t>
            </a:r>
            <a:endParaRPr lang="zh-CN" altLang="en-US" sz="2800" dirty="0"/>
          </a:p>
        </p:txBody>
      </p:sp>
      <p:sp>
        <p:nvSpPr>
          <p:cNvPr id="12" name="矩形 11"/>
          <p:cNvSpPr/>
          <p:nvPr/>
        </p:nvSpPr>
        <p:spPr>
          <a:xfrm>
            <a:off x="426894" y="2597954"/>
            <a:ext cx="11299010"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物体第</a:t>
            </a:r>
            <a:r>
              <a:rPr lang="en-US" altLang="zh-CN" sz="2800" kern="100" dirty="0">
                <a:solidFill>
                  <a:srgbClr val="002060"/>
                </a:solidFill>
                <a:latin typeface="Times New Roman"/>
                <a:ea typeface="华文细黑"/>
                <a:cs typeface="Courier New"/>
              </a:rPr>
              <a:t>3 s</a:t>
            </a:r>
            <a:r>
              <a:rPr lang="zh-CN" altLang="zh-CN" sz="2800" kern="100" dirty="0">
                <a:solidFill>
                  <a:srgbClr val="002060"/>
                </a:solidFill>
                <a:latin typeface="Times New Roman"/>
                <a:ea typeface="华文细黑"/>
                <a:cs typeface="Times New Roman"/>
              </a:rPr>
              <a:t>末的速度</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at</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3 m/s</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 m/s</a:t>
            </a:r>
            <a:r>
              <a:rPr lang="zh-CN" altLang="zh-CN" sz="2800" kern="100" dirty="0">
                <a:solidFill>
                  <a:srgbClr val="002060"/>
                </a:solidFill>
                <a:latin typeface="Times New Roman"/>
                <a:ea typeface="华文细黑"/>
                <a:cs typeface="Times New Roman"/>
              </a:rPr>
              <a:t>，</a:t>
            </a:r>
            <a:endParaRPr lang="zh-CN" altLang="zh-CN" sz="1050" kern="100" dirty="0">
              <a:effectLst/>
              <a:latin typeface="宋体"/>
              <a:cs typeface="Courier New"/>
            </a:endParaRPr>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TextBox 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2" name="对象 1"/>
          <p:cNvGraphicFramePr>
            <a:graphicFrameLocks noChangeAspect="1"/>
          </p:cNvGraphicFramePr>
          <p:nvPr>
            <p:extLst>
              <p:ext uri="{D42A27DB-BD31-4B8C-83A1-F6EECF244321}">
                <p14:modId xmlns:p14="http://schemas.microsoft.com/office/powerpoint/2010/main" val="2410403002"/>
              </p:ext>
            </p:extLst>
          </p:nvPr>
        </p:nvGraphicFramePr>
        <p:xfrm>
          <a:off x="570910" y="3511962"/>
          <a:ext cx="9979025" cy="1360488"/>
        </p:xfrm>
        <a:graphic>
          <a:graphicData uri="http://schemas.openxmlformats.org/presentationml/2006/ole">
            <mc:AlternateContent xmlns:mc="http://schemas.openxmlformats.org/markup-compatibility/2006">
              <mc:Choice xmlns:v="urn:schemas-microsoft-com:vml" Requires="v">
                <p:oleObj spid="_x0000_s72781" name="文档" r:id="rId3" imgW="9978495" imgH="1361232" progId="Word.Document.12">
                  <p:embed/>
                </p:oleObj>
              </mc:Choice>
              <mc:Fallback>
                <p:oleObj name="文档" r:id="rId3" imgW="9978495" imgH="1361232" progId="Word.Document.12">
                  <p:embed/>
                  <p:pic>
                    <p:nvPicPr>
                      <p:cNvPr id="0" name=""/>
                      <p:cNvPicPr/>
                      <p:nvPr/>
                    </p:nvPicPr>
                    <p:blipFill>
                      <a:blip r:embed="rId4"/>
                      <a:stretch>
                        <a:fillRect/>
                      </a:stretch>
                    </p:blipFill>
                    <p:spPr>
                      <a:xfrm>
                        <a:off x="570910" y="3511962"/>
                        <a:ext cx="9979025" cy="1360488"/>
                      </a:xfrm>
                      <a:prstGeom prst="rect">
                        <a:avLst/>
                      </a:prstGeom>
                    </p:spPr>
                  </p:pic>
                </p:oleObj>
              </mc:Fallback>
            </mc:AlternateContent>
          </a:graphicData>
        </a:graphic>
      </p:graphicFrame>
      <p:sp>
        <p:nvSpPr>
          <p:cNvPr id="26"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7" name="Rectangle 21">
            <a:hlinkClick r:id="rId6" action="ppaction://hlinksldjump"/>
          </p:cNvPr>
          <p:cNvSpPr>
            <a:spLocks noChangeArrowheads="1"/>
          </p:cNvSpPr>
          <p:nvPr/>
        </p:nvSpPr>
        <p:spPr bwMode="auto">
          <a:xfrm>
            <a:off x="469449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8" name="Rectangle 21">
            <a:hlinkClick r:id="rId7" action="ppaction://hlinksldjump"/>
          </p:cNvPr>
          <p:cNvSpPr>
            <a:spLocks noChangeArrowheads="1"/>
          </p:cNvSpPr>
          <p:nvPr/>
        </p:nvSpPr>
        <p:spPr bwMode="auto">
          <a:xfrm>
            <a:off x="516087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9" name="Rectangle 21">
            <a:hlinkClick r:id="rId8" action="ppaction://hlinksldjump"/>
          </p:cNvPr>
          <p:cNvSpPr>
            <a:spLocks noChangeArrowheads="1"/>
          </p:cNvSpPr>
          <p:nvPr/>
        </p:nvSpPr>
        <p:spPr bwMode="auto">
          <a:xfrm>
            <a:off x="562726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1085380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linds(horizont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2">
                                            <p:txEl>
                                              <p:pRg st="0" end="0"/>
                                            </p:txEl>
                                          </p:spTgt>
                                        </p:tgtEl>
                                      </p:cBhvr>
                                    </p:animEffect>
                                    <p:set>
                                      <p:cBhvr>
                                        <p:cTn id="28" dur="1" fill="hold">
                                          <p:stCondLst>
                                            <p:cond delay="499"/>
                                          </p:stCondLst>
                                        </p:cTn>
                                        <p:tgtEl>
                                          <p:spTgt spid="12">
                                            <p:txEl>
                                              <p:pRg st="0" end="0"/>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4" grpId="0"/>
      <p:bldP spid="4" grpId="1"/>
      <p:bldP spid="1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405661" y="247808"/>
            <a:ext cx="11358770" cy="32729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逆向思维法的应用</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用相同材料做成的</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两木块的初速度之比为</a:t>
            </a:r>
            <a:r>
              <a:rPr lang="en-US" altLang="zh-CN" sz="2800" kern="100" dirty="0">
                <a:latin typeface="Times New Roman"/>
                <a:ea typeface="华文细黑"/>
                <a:cs typeface="Courier New"/>
              </a:rPr>
              <a:t>2</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，它们以相同的加速度在同一粗糙程度相同的水平面上沿直线滑行直至停止，则它们滑行的</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时间之比为</a:t>
            </a:r>
            <a:r>
              <a:rPr lang="en-US" altLang="zh-CN" sz="2800" kern="100" dirty="0">
                <a:latin typeface="Times New Roman"/>
                <a:ea typeface="华文细黑"/>
                <a:cs typeface="Courier New"/>
              </a:rPr>
              <a:t>1</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1  	B.</a:t>
            </a:r>
            <a:r>
              <a:rPr lang="zh-CN" altLang="zh-CN" sz="2800" kern="100" dirty="0">
                <a:latin typeface="Times New Roman"/>
                <a:ea typeface="华文细黑"/>
                <a:cs typeface="Times New Roman"/>
              </a:rPr>
              <a:t>时间之比为</a:t>
            </a:r>
            <a:r>
              <a:rPr lang="en-US" altLang="zh-CN" sz="2800" kern="100" dirty="0">
                <a:latin typeface="Times New Roman"/>
                <a:ea typeface="华文细黑"/>
                <a:cs typeface="Courier New"/>
              </a:rPr>
              <a:t>2</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3</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距离之比为</a:t>
            </a:r>
            <a:r>
              <a:rPr lang="en-US" altLang="zh-CN" sz="2800" kern="100" dirty="0">
                <a:latin typeface="Times New Roman"/>
                <a:ea typeface="华文细黑"/>
                <a:cs typeface="Courier New"/>
              </a:rPr>
              <a:t>4</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9  	D.</a:t>
            </a:r>
            <a:r>
              <a:rPr lang="zh-CN" altLang="zh-CN" sz="2800" kern="100" dirty="0">
                <a:latin typeface="Times New Roman"/>
                <a:ea typeface="华文细黑"/>
                <a:cs typeface="Times New Roman"/>
              </a:rPr>
              <a:t>距离之比为</a:t>
            </a:r>
            <a:r>
              <a:rPr lang="en-US" altLang="zh-CN" sz="2800" kern="100" dirty="0">
                <a:latin typeface="Times New Roman"/>
                <a:ea typeface="华文细黑"/>
                <a:cs typeface="Courier New"/>
              </a:rPr>
              <a:t>2</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3</a:t>
            </a:r>
            <a:endParaRPr lang="zh-CN" altLang="zh-CN" sz="1050" kern="100" dirty="0">
              <a:effectLst/>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0" name="TextBox 9"/>
          <p:cNvSpPr txBox="1"/>
          <p:nvPr/>
        </p:nvSpPr>
        <p:spPr>
          <a:xfrm>
            <a:off x="5674206" y="222811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TextBox 10"/>
          <p:cNvSpPr txBox="1"/>
          <p:nvPr/>
        </p:nvSpPr>
        <p:spPr>
          <a:xfrm>
            <a:off x="293038" y="287618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矩形 11"/>
          <p:cNvSpPr/>
          <p:nvPr/>
        </p:nvSpPr>
        <p:spPr>
          <a:xfrm>
            <a:off x="405661" y="3560176"/>
            <a:ext cx="11358770"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由匀变速直线运动的速度公式</a:t>
            </a:r>
            <a:r>
              <a:rPr lang="en-US" altLang="zh-CN" sz="2800" i="1" kern="100" spc="-100" dirty="0">
                <a:solidFill>
                  <a:srgbClr val="002060"/>
                </a:solidFill>
                <a:latin typeface="Book Antiqua"/>
                <a:ea typeface="华文细黑"/>
                <a:cs typeface="Times New Roman"/>
              </a:rPr>
              <a:t>v</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Book Antiqua"/>
                <a:ea typeface="华文细黑"/>
                <a:cs typeface="Times New Roman"/>
              </a:rPr>
              <a:t>v</a:t>
            </a:r>
            <a:r>
              <a:rPr lang="en-US" altLang="zh-CN" sz="2800" kern="100" spc="-100" baseline="-25000" dirty="0">
                <a:solidFill>
                  <a:srgbClr val="002060"/>
                </a:solidFill>
                <a:latin typeface="Times New Roman"/>
                <a:ea typeface="华文细黑"/>
                <a:cs typeface="Courier New"/>
              </a:rPr>
              <a:t>0</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at</a:t>
            </a:r>
            <a:r>
              <a:rPr lang="zh-CN" altLang="zh-CN" sz="2800" kern="100" spc="-100" dirty="0">
                <a:solidFill>
                  <a:srgbClr val="002060"/>
                </a:solidFill>
                <a:latin typeface="Times New Roman"/>
                <a:ea typeface="华文细黑"/>
                <a:cs typeface="Times New Roman"/>
              </a:rPr>
              <a:t>，得</a:t>
            </a:r>
            <a:r>
              <a:rPr lang="en-US" altLang="zh-CN" sz="2800" i="1" kern="100" spc="-100" dirty="0">
                <a:solidFill>
                  <a:srgbClr val="002060"/>
                </a:solidFill>
                <a:latin typeface="Times New Roman"/>
                <a:ea typeface="华文细黑"/>
                <a:cs typeface="Courier New"/>
              </a:rPr>
              <a:t>t</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因为</a:t>
            </a:r>
            <a:r>
              <a:rPr lang="zh-CN" altLang="zh-CN" sz="2800" kern="100" spc="-100" dirty="0">
                <a:solidFill>
                  <a:srgbClr val="002060"/>
                </a:solidFill>
                <a:latin typeface="Times New Roman"/>
                <a:ea typeface="华文细黑"/>
                <a:cs typeface="Times New Roman"/>
              </a:rPr>
              <a:t>加速度相同，因此运动时间之比就等于初速度之比，选项</a:t>
            </a:r>
            <a:r>
              <a:rPr lang="en-US" altLang="zh-CN" sz="2800" kern="100" spc="-100" dirty="0">
                <a:solidFill>
                  <a:srgbClr val="002060"/>
                </a:solidFill>
                <a:latin typeface="Times New Roman"/>
                <a:ea typeface="华文细黑"/>
                <a:cs typeface="Courier New"/>
              </a:rPr>
              <a:t>A</a:t>
            </a:r>
            <a:r>
              <a:rPr lang="zh-CN" altLang="zh-CN" sz="2800" kern="100" spc="-100" dirty="0">
                <a:solidFill>
                  <a:srgbClr val="002060"/>
                </a:solidFill>
                <a:latin typeface="Times New Roman"/>
                <a:ea typeface="华文细黑"/>
                <a:cs typeface="Times New Roman"/>
              </a:rPr>
              <a:t>错误，</a:t>
            </a:r>
            <a:r>
              <a:rPr lang="en-US" altLang="zh-CN" sz="2800" kern="100" spc="-100" dirty="0">
                <a:solidFill>
                  <a:srgbClr val="002060"/>
                </a:solidFill>
                <a:latin typeface="Times New Roman"/>
                <a:ea typeface="华文细黑"/>
                <a:cs typeface="Courier New"/>
              </a:rPr>
              <a:t>B</a:t>
            </a:r>
            <a:r>
              <a:rPr lang="zh-CN" altLang="zh-CN" sz="2800" kern="100" spc="-100" dirty="0">
                <a:solidFill>
                  <a:srgbClr val="002060"/>
                </a:solidFill>
                <a:latin typeface="Times New Roman"/>
                <a:ea typeface="华文细黑"/>
                <a:cs typeface="Times New Roman"/>
              </a:rPr>
              <a:t>正确；</a:t>
            </a:r>
            <a:endParaRPr lang="zh-CN" altLang="zh-CN" sz="1050" kern="100" spc="-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将其看成逆向的初速度为零的匀加速直线运动，根据位移公式</a:t>
            </a:r>
            <a:r>
              <a:rPr lang="en-US" altLang="zh-CN" sz="2800" i="1" kern="100" dirty="0">
                <a:solidFill>
                  <a:srgbClr val="002060"/>
                </a:solidFill>
                <a:latin typeface="Times New Roman"/>
                <a:ea typeface="华文细黑"/>
                <a:cs typeface="Courier New"/>
              </a:rPr>
              <a:t>x</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cs typeface="Courier New"/>
              </a:rPr>
              <a:t>at</a:t>
            </a:r>
            <a:r>
              <a:rPr lang="en-US" altLang="zh-CN" sz="2800" kern="100" baseline="30000" dirty="0" smtClean="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，知位移之比等于运动时间的平方之比，选项</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02474510"/>
              </p:ext>
            </p:extLst>
          </p:nvPr>
        </p:nvGraphicFramePr>
        <p:xfrm>
          <a:off x="8574846" y="3416160"/>
          <a:ext cx="2276475" cy="1258888"/>
        </p:xfrm>
        <a:graphic>
          <a:graphicData uri="http://schemas.openxmlformats.org/presentationml/2006/ole">
            <mc:AlternateContent xmlns:mc="http://schemas.openxmlformats.org/markup-compatibility/2006">
              <mc:Choice xmlns:v="urn:schemas-microsoft-com:vml" Requires="v">
                <p:oleObj spid="_x0000_s58773" name="文档" r:id="rId3" imgW="2276897" imgH="1259280" progId="Word.Document.12">
                  <p:embed/>
                </p:oleObj>
              </mc:Choice>
              <mc:Fallback>
                <p:oleObj name="文档" r:id="rId3" imgW="2276897" imgH="1259280" progId="Word.Document.12">
                  <p:embed/>
                  <p:pic>
                    <p:nvPicPr>
                      <p:cNvPr id="0" name=""/>
                      <p:cNvPicPr/>
                      <p:nvPr/>
                    </p:nvPicPr>
                    <p:blipFill>
                      <a:blip r:embed="rId4"/>
                      <a:stretch>
                        <a:fillRect/>
                      </a:stretch>
                    </p:blipFill>
                    <p:spPr>
                      <a:xfrm>
                        <a:off x="8574846" y="3416160"/>
                        <a:ext cx="2276475" cy="125888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781583341"/>
              </p:ext>
            </p:extLst>
          </p:nvPr>
        </p:nvGraphicFramePr>
        <p:xfrm>
          <a:off x="10659387" y="4789566"/>
          <a:ext cx="600075" cy="1249362"/>
        </p:xfrm>
        <a:graphic>
          <a:graphicData uri="http://schemas.openxmlformats.org/presentationml/2006/ole">
            <mc:AlternateContent xmlns:mc="http://schemas.openxmlformats.org/markup-compatibility/2006">
              <mc:Choice xmlns:v="urn:schemas-microsoft-com:vml" Requires="v">
                <p:oleObj spid="_x0000_s58774" name="文档" r:id="rId5" imgW="605962" imgH="1249128" progId="Word.Document.12">
                  <p:embed/>
                </p:oleObj>
              </mc:Choice>
              <mc:Fallback>
                <p:oleObj name="文档" r:id="rId5" imgW="605962" imgH="1249128" progId="Word.Document.12">
                  <p:embed/>
                  <p:pic>
                    <p:nvPicPr>
                      <p:cNvPr id="0" name=""/>
                      <p:cNvPicPr/>
                      <p:nvPr/>
                    </p:nvPicPr>
                    <p:blipFill>
                      <a:blip r:embed="rId6"/>
                      <a:stretch>
                        <a:fillRect/>
                      </a:stretch>
                    </p:blipFill>
                    <p:spPr>
                      <a:xfrm>
                        <a:off x="10659387" y="4789566"/>
                        <a:ext cx="600075" cy="1249362"/>
                      </a:xfrm>
                      <a:prstGeom prst="rect">
                        <a:avLst/>
                      </a:prstGeom>
                    </p:spPr>
                  </p:pic>
                </p:oleObj>
              </mc:Fallback>
            </mc:AlternateContent>
          </a:graphicData>
        </a:graphic>
      </p:graphicFrame>
      <p:sp>
        <p:nvSpPr>
          <p:cNvPr id="15" name="Rectangle 21">
            <a:hlinkClick r:id="rId7"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7" name="Rectangle 21">
            <a:hlinkClick r:id="rId8" action="ppaction://hlinksldjump"/>
          </p:cNvPr>
          <p:cNvSpPr>
            <a:spLocks noChangeArrowheads="1"/>
          </p:cNvSpPr>
          <p:nvPr/>
        </p:nvSpPr>
        <p:spPr bwMode="auto">
          <a:xfrm>
            <a:off x="469449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1" name="Rectangle 21">
            <a:hlinkClick r:id="rId9" action="ppaction://hlinksldjump"/>
          </p:cNvPr>
          <p:cNvSpPr>
            <a:spLocks noChangeArrowheads="1"/>
          </p:cNvSpPr>
          <p:nvPr/>
        </p:nvSpPr>
        <p:spPr bwMode="auto">
          <a:xfrm>
            <a:off x="516087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2" name="Rectangle 21">
            <a:hlinkClick r:id="rId10" action="ppaction://hlinksldjump"/>
          </p:cNvPr>
          <p:cNvSpPr>
            <a:spLocks noChangeArrowheads="1"/>
          </p:cNvSpPr>
          <p:nvPr/>
        </p:nvSpPr>
        <p:spPr bwMode="auto">
          <a:xfrm>
            <a:off x="562726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20"/>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linds(horizontal)">
                                      <p:cBhvr>
                                        <p:cTn id="24" dur="500"/>
                                        <p:tgtEl>
                                          <p:spTgt spid="12">
                                            <p:txEl>
                                              <p:pRg st="0" end="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blinds(horizontal)">
                                      <p:cBhvr>
                                        <p:cTn id="32" dur="500"/>
                                        <p:tgtEl>
                                          <p:spTgt spid="12">
                                            <p:txEl>
                                              <p:pRg st="1" end="1"/>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2">
                                            <p:txEl>
                                              <p:pRg st="0" end="0"/>
                                            </p:txEl>
                                          </p:spTgt>
                                        </p:tgtEl>
                                      </p:cBhvr>
                                    </p:animEffect>
                                    <p:set>
                                      <p:cBhvr>
                                        <p:cTn id="40" dur="1" fill="hold">
                                          <p:stCondLst>
                                            <p:cond delay="499"/>
                                          </p:stCondLst>
                                        </p:cTn>
                                        <p:tgtEl>
                                          <p:spTgt spid="12">
                                            <p:txEl>
                                              <p:pRg st="0" end="0"/>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2">
                                            <p:txEl>
                                              <p:pRg st="1" end="1"/>
                                            </p:txEl>
                                          </p:spTgt>
                                        </p:tgtEl>
                                      </p:cBhvr>
                                    </p:animEffect>
                                    <p:set>
                                      <p:cBhvr>
                                        <p:cTn id="43" dur="1" fill="hold">
                                          <p:stCondLst>
                                            <p:cond delay="499"/>
                                          </p:stCondLst>
                                        </p:cTn>
                                        <p:tgtEl>
                                          <p:spTgt spid="12">
                                            <p:txEl>
                                              <p:pRg st="1" end="1"/>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0" grpId="0"/>
      <p:bldP spid="10" grpId="1"/>
      <p:bldP spid="11" grpId="0"/>
      <p:bldP spid="11" grpId="1"/>
      <p:bldP spid="12"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418816" y="55578"/>
            <a:ext cx="11358770"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刹车问题及逆向思维</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一辆卡车紧急刹车过程加速度的大小是</a:t>
            </a:r>
            <a:r>
              <a:rPr lang="en-US" altLang="zh-CN" sz="2800" kern="100" dirty="0">
                <a:latin typeface="Times New Roman"/>
                <a:ea typeface="华文细黑"/>
                <a:cs typeface="Courier New"/>
              </a:rPr>
              <a:t>5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，如果在刚刹车时卡车的速度为</a:t>
            </a:r>
            <a:r>
              <a:rPr lang="en-US" altLang="zh-CN" sz="2800" kern="100" dirty="0">
                <a:latin typeface="Times New Roman"/>
                <a:ea typeface="华文细黑"/>
                <a:cs typeface="Courier New"/>
              </a:rPr>
              <a:t>10 m/s</a:t>
            </a:r>
            <a:r>
              <a:rPr lang="zh-CN" altLang="zh-CN" sz="2800" kern="100" dirty="0">
                <a:latin typeface="Times New Roman"/>
                <a:ea typeface="华文细黑"/>
                <a:cs typeface="Times New Roman"/>
              </a:rPr>
              <a:t>，求：</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刹车开始后</a:t>
            </a:r>
            <a:r>
              <a:rPr lang="en-US" altLang="zh-CN" sz="2800" kern="100" dirty="0">
                <a:latin typeface="Times New Roman"/>
                <a:ea typeface="华文细黑"/>
                <a:cs typeface="Courier New"/>
              </a:rPr>
              <a:t>1 s</a:t>
            </a:r>
            <a:r>
              <a:rPr lang="zh-CN" altLang="zh-CN" sz="2800" kern="100" dirty="0">
                <a:latin typeface="Times New Roman"/>
                <a:ea typeface="华文细黑"/>
                <a:cs typeface="Times New Roman"/>
              </a:rPr>
              <a:t>内的位移大小；</a:t>
            </a:r>
            <a:endParaRPr lang="zh-CN" altLang="zh-CN" sz="1050" kern="100" dirty="0">
              <a:effectLst/>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418816" y="2123490"/>
            <a:ext cx="207941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7.5 m</a:t>
            </a:r>
            <a:endParaRPr lang="zh-CN" altLang="en-US" sz="2800" dirty="0"/>
          </a:p>
        </p:txBody>
      </p:sp>
      <p:sp>
        <p:nvSpPr>
          <p:cNvPr id="22" name="矩形 21"/>
          <p:cNvSpPr/>
          <p:nvPr/>
        </p:nvSpPr>
        <p:spPr>
          <a:xfrm>
            <a:off x="418816" y="2617386"/>
            <a:ext cx="11358770"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 m/s</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s</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设经时间</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停下</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488725661"/>
              </p:ext>
            </p:extLst>
          </p:nvPr>
        </p:nvGraphicFramePr>
        <p:xfrm>
          <a:off x="581070" y="4026178"/>
          <a:ext cx="4675188" cy="1746250"/>
        </p:xfrm>
        <a:graphic>
          <a:graphicData uri="http://schemas.openxmlformats.org/presentationml/2006/ole">
            <mc:AlternateContent xmlns:mc="http://schemas.openxmlformats.org/markup-compatibility/2006">
              <mc:Choice xmlns:v="urn:schemas-microsoft-com:vml" Requires="v">
                <p:oleObj spid="_x0000_s60132" name="文档" r:id="rId3" imgW="4675029" imgH="1747008" progId="Word.Document.12">
                  <p:embed/>
                </p:oleObj>
              </mc:Choice>
              <mc:Fallback>
                <p:oleObj name="文档" r:id="rId3" imgW="4675029" imgH="1747008" progId="Word.Document.12">
                  <p:embed/>
                  <p:pic>
                    <p:nvPicPr>
                      <p:cNvPr id="0" name=""/>
                      <p:cNvPicPr/>
                      <p:nvPr/>
                    </p:nvPicPr>
                    <p:blipFill>
                      <a:blip r:embed="rId4"/>
                      <a:stretch>
                        <a:fillRect/>
                      </a:stretch>
                    </p:blipFill>
                    <p:spPr>
                      <a:xfrm>
                        <a:off x="581070" y="4026178"/>
                        <a:ext cx="4675188" cy="1746250"/>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1264252577"/>
              </p:ext>
            </p:extLst>
          </p:nvPr>
        </p:nvGraphicFramePr>
        <p:xfrm>
          <a:off x="581070" y="5096138"/>
          <a:ext cx="2630487" cy="1270000"/>
        </p:xfrm>
        <a:graphic>
          <a:graphicData uri="http://schemas.openxmlformats.org/presentationml/2006/ole">
            <mc:AlternateContent xmlns:mc="http://schemas.openxmlformats.org/markup-compatibility/2006">
              <mc:Choice xmlns:v="urn:schemas-microsoft-com:vml" Requires="v">
                <p:oleObj spid="_x0000_s60133" name="文档" r:id="rId5" imgW="2635201" imgH="1269432" progId="Word.Document.12">
                  <p:embed/>
                </p:oleObj>
              </mc:Choice>
              <mc:Fallback>
                <p:oleObj name="文档" r:id="rId5" imgW="2635201" imgH="1269432" progId="Word.Document.12">
                  <p:embed/>
                  <p:pic>
                    <p:nvPicPr>
                      <p:cNvPr id="0" name=""/>
                      <p:cNvPicPr/>
                      <p:nvPr/>
                    </p:nvPicPr>
                    <p:blipFill>
                      <a:blip r:embed="rId6"/>
                      <a:stretch>
                        <a:fillRect/>
                      </a:stretch>
                    </p:blipFill>
                    <p:spPr>
                      <a:xfrm>
                        <a:off x="581070" y="5096138"/>
                        <a:ext cx="2630487" cy="1270000"/>
                      </a:xfrm>
                      <a:prstGeom prst="rect">
                        <a:avLst/>
                      </a:prstGeom>
                    </p:spPr>
                  </p:pic>
                </p:oleObj>
              </mc:Fallback>
            </mc:AlternateContent>
          </a:graphicData>
        </a:graphic>
      </p:graphicFrame>
      <p:sp>
        <p:nvSpPr>
          <p:cNvPr id="9" name="矩形 8"/>
          <p:cNvSpPr/>
          <p:nvPr/>
        </p:nvSpPr>
        <p:spPr>
          <a:xfrm>
            <a:off x="418816" y="6012810"/>
            <a:ext cx="2448106" cy="656846"/>
          </a:xfrm>
          <a:prstGeom prst="rect">
            <a:avLst/>
          </a:prstGeom>
        </p:spPr>
        <p:txBody>
          <a:bodyPr wrap="non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7.5 m.</a:t>
            </a:r>
            <a:endParaRPr lang="zh-CN" altLang="zh-CN" sz="2800" kern="100" dirty="0">
              <a:effectLst/>
              <a:latin typeface="宋体"/>
              <a:cs typeface="Courier New"/>
            </a:endParaRPr>
          </a:p>
        </p:txBody>
      </p:sp>
      <p:sp>
        <p:nvSpPr>
          <p:cNvPr id="27" name="Rectangle 21">
            <a:hlinkClick r:id="rId7"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8" name="Rectangle 21">
            <a:hlinkClick r:id="rId8" action="ppaction://hlinksldjump"/>
          </p:cNvPr>
          <p:cNvSpPr>
            <a:spLocks noChangeArrowheads="1"/>
          </p:cNvSpPr>
          <p:nvPr/>
        </p:nvSpPr>
        <p:spPr bwMode="auto">
          <a:xfrm>
            <a:off x="469449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9" name="Rectangle 21">
            <a:hlinkClick r:id="rId9" action="ppaction://hlinksldjump"/>
          </p:cNvPr>
          <p:cNvSpPr>
            <a:spLocks noChangeArrowheads="1"/>
          </p:cNvSpPr>
          <p:nvPr/>
        </p:nvSpPr>
        <p:spPr bwMode="auto">
          <a:xfrm>
            <a:off x="516087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30" name="Rectangle 21">
            <a:hlinkClick r:id="rId10" action="ppaction://hlinksldjump"/>
          </p:cNvPr>
          <p:cNvSpPr>
            <a:spLocks noChangeArrowheads="1"/>
          </p:cNvSpPr>
          <p:nvPr/>
        </p:nvSpPr>
        <p:spPr bwMode="auto">
          <a:xfrm>
            <a:off x="562726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3425884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blinds(horizontal)">
                                      <p:cBhvr>
                                        <p:cTn id="18" dur="500"/>
                                        <p:tgtEl>
                                          <p:spTgt spid="2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Effect transition="in" filter="blinds(horizontal)">
                                      <p:cBhvr>
                                        <p:cTn id="23" dur="500"/>
                                        <p:tgtEl>
                                          <p:spTgt spid="2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xEl>
                                              <p:pRg st="0" end="0"/>
                                            </p:txEl>
                                          </p:spTgt>
                                        </p:tgtEl>
                                      </p:cBhvr>
                                    </p:animEffect>
                                    <p:set>
                                      <p:cBhvr>
                                        <p:cTn id="43" dur="1" fill="hold">
                                          <p:stCondLst>
                                            <p:cond delay="499"/>
                                          </p:stCondLst>
                                        </p:cTn>
                                        <p:tgtEl>
                                          <p:spTgt spid="22">
                                            <p:txEl>
                                              <p:pRg st="0" end="0"/>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2">
                                            <p:txEl>
                                              <p:pRg st="1" end="1"/>
                                            </p:txEl>
                                          </p:spTgt>
                                        </p:tgtEl>
                                      </p:cBhvr>
                                    </p:animEffect>
                                    <p:set>
                                      <p:cBhvr>
                                        <p:cTn id="46" dur="1" fill="hold">
                                          <p:stCondLst>
                                            <p:cond delay="499"/>
                                          </p:stCondLst>
                                        </p:cTn>
                                        <p:tgtEl>
                                          <p:spTgt spid="22">
                                            <p:txEl>
                                              <p:pRg st="1" end="1"/>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3" grpId="0"/>
      <p:bldP spid="3" grpId="1"/>
      <p:bldP spid="22" grpId="0" build="allAtOnce"/>
      <p:bldP spid="9" grpId="0"/>
      <p:bldP spid="9"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对象 14"/>
          <p:cNvGraphicFramePr>
            <a:graphicFrameLocks noChangeAspect="1"/>
          </p:cNvGraphicFramePr>
          <p:nvPr>
            <p:extLst>
              <p:ext uri="{D42A27DB-BD31-4B8C-83A1-F6EECF244321}">
                <p14:modId xmlns:p14="http://schemas.microsoft.com/office/powerpoint/2010/main" val="3040708290"/>
              </p:ext>
            </p:extLst>
          </p:nvPr>
        </p:nvGraphicFramePr>
        <p:xfrm>
          <a:off x="540430" y="5001250"/>
          <a:ext cx="11307762" cy="1422400"/>
        </p:xfrm>
        <a:graphic>
          <a:graphicData uri="http://schemas.openxmlformats.org/presentationml/2006/ole">
            <mc:AlternateContent xmlns:mc="http://schemas.openxmlformats.org/markup-compatibility/2006">
              <mc:Choice xmlns:v="urn:schemas-microsoft-com:vml" Requires="v">
                <p:oleObj spid="_x0000_s73812" name="文档" r:id="rId3" imgW="11439374" imgH="1441368" progId="Word.Document.12">
                  <p:embed/>
                </p:oleObj>
              </mc:Choice>
              <mc:Fallback>
                <p:oleObj name="文档" r:id="rId3" imgW="11439374" imgH="1441368" progId="Word.Document.12">
                  <p:embed/>
                  <p:pic>
                    <p:nvPicPr>
                      <p:cNvPr id="0" name=""/>
                      <p:cNvPicPr/>
                      <p:nvPr/>
                    </p:nvPicPr>
                    <p:blipFill>
                      <a:blip r:embed="rId4"/>
                      <a:stretch>
                        <a:fillRect/>
                      </a:stretch>
                    </p:blipFill>
                    <p:spPr>
                      <a:xfrm>
                        <a:off x="540430" y="5001250"/>
                        <a:ext cx="11307762" cy="1422400"/>
                      </a:xfrm>
                      <a:prstGeom prst="rect">
                        <a:avLst/>
                      </a:prstGeom>
                    </p:spPr>
                  </p:pic>
                </p:oleObj>
              </mc:Fallback>
            </mc:AlternateContent>
          </a:graphicData>
        </a:graphic>
      </p:graphicFrame>
      <p:sp>
        <p:nvSpPr>
          <p:cNvPr id="16" name="矩形 15"/>
          <p:cNvSpPr/>
          <p:nvPr/>
        </p:nvSpPr>
        <p:spPr>
          <a:xfrm>
            <a:off x="408656" y="479466"/>
            <a:ext cx="1135877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刹车开始后</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内的位移大小和</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内的平均速度大小</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21" name="图片 2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3" name="矩形 2"/>
          <p:cNvSpPr/>
          <p:nvPr/>
        </p:nvSpPr>
        <p:spPr>
          <a:xfrm>
            <a:off x="408656" y="1447528"/>
            <a:ext cx="3315331"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10 m</a:t>
            </a:r>
            <a:r>
              <a:rPr lang="zh-CN" altLang="zh-CN" sz="2800" kern="100" dirty="0">
                <a:solidFill>
                  <a:srgbClr val="C00000"/>
                </a:solidFill>
                <a:latin typeface="Times New Roman"/>
                <a:ea typeface="华文细黑"/>
                <a:cs typeface="Times New Roman"/>
              </a:rPr>
              <a:t>　</a:t>
            </a:r>
            <a:r>
              <a:rPr lang="en-US" altLang="zh-CN" sz="2800" kern="100" dirty="0" smtClean="0">
                <a:solidFill>
                  <a:srgbClr val="C00000"/>
                </a:solidFill>
                <a:latin typeface="Times New Roman"/>
                <a:ea typeface="华文细黑"/>
                <a:cs typeface="Times New Roman"/>
              </a:rPr>
              <a:t>    </a:t>
            </a:r>
            <a:r>
              <a:rPr lang="en-US" altLang="zh-CN" sz="2800" kern="100" dirty="0" smtClean="0">
                <a:solidFill>
                  <a:srgbClr val="C00000"/>
                </a:solidFill>
                <a:latin typeface="Times New Roman"/>
                <a:ea typeface="华文细黑"/>
              </a:rPr>
              <a:t> </a:t>
            </a:r>
            <a:r>
              <a:rPr lang="en-US" altLang="zh-CN" sz="2800" kern="100" dirty="0">
                <a:solidFill>
                  <a:srgbClr val="C00000"/>
                </a:solidFill>
                <a:latin typeface="Times New Roman"/>
                <a:ea typeface="华文细黑"/>
              </a:rPr>
              <a:t>m/s</a:t>
            </a:r>
            <a:endParaRPr lang="zh-CN" altLang="en-US" sz="2800" dirty="0"/>
          </a:p>
        </p:txBody>
      </p:sp>
      <p:sp>
        <p:nvSpPr>
          <p:cNvPr id="22" name="矩形 21"/>
          <p:cNvSpPr/>
          <p:nvPr/>
        </p:nvSpPr>
        <p:spPr>
          <a:xfrm>
            <a:off x="408656" y="2135650"/>
            <a:ext cx="1135877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 s</a:t>
            </a:r>
            <a:r>
              <a:rPr lang="zh-CN" altLang="zh-CN" sz="2800" kern="100" dirty="0">
                <a:solidFill>
                  <a:srgbClr val="002060"/>
                </a:solidFill>
                <a:latin typeface="Times New Roman"/>
                <a:ea typeface="华文细黑"/>
                <a:cs typeface="Times New Roman"/>
              </a:rPr>
              <a:t>内的位移大小等于前</a:t>
            </a:r>
            <a:r>
              <a:rPr lang="en-US" altLang="zh-CN" sz="2800" kern="100" dirty="0">
                <a:solidFill>
                  <a:srgbClr val="002060"/>
                </a:solidFill>
                <a:latin typeface="Times New Roman"/>
                <a:ea typeface="华文细黑"/>
                <a:cs typeface="Courier New"/>
              </a:rPr>
              <a:t>2 s</a:t>
            </a:r>
            <a:r>
              <a:rPr lang="zh-CN" altLang="zh-CN" sz="2800" kern="100" dirty="0">
                <a:solidFill>
                  <a:srgbClr val="002060"/>
                </a:solidFill>
                <a:latin typeface="Times New Roman"/>
                <a:ea typeface="华文细黑"/>
                <a:cs typeface="Times New Roman"/>
              </a:rPr>
              <a:t>内的位移大小</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991860885"/>
              </p:ext>
            </p:extLst>
          </p:nvPr>
        </p:nvGraphicFramePr>
        <p:xfrm>
          <a:off x="540430" y="2980685"/>
          <a:ext cx="4673600" cy="1200150"/>
        </p:xfrm>
        <a:graphic>
          <a:graphicData uri="http://schemas.openxmlformats.org/presentationml/2006/ole">
            <mc:AlternateContent xmlns:mc="http://schemas.openxmlformats.org/markup-compatibility/2006">
              <mc:Choice xmlns:v="urn:schemas-microsoft-com:vml" Requires="v">
                <p:oleObj spid="_x0000_s73813" name="文档" r:id="rId7" imgW="4675029" imgH="1198368" progId="Word.Document.12">
                  <p:embed/>
                </p:oleObj>
              </mc:Choice>
              <mc:Fallback>
                <p:oleObj name="文档" r:id="rId7" imgW="4675029" imgH="1198368" progId="Word.Document.12">
                  <p:embed/>
                  <p:pic>
                    <p:nvPicPr>
                      <p:cNvPr id="0" name=""/>
                      <p:cNvPicPr/>
                      <p:nvPr/>
                    </p:nvPicPr>
                    <p:blipFill>
                      <a:blip r:embed="rId8"/>
                      <a:stretch>
                        <a:fillRect/>
                      </a:stretch>
                    </p:blipFill>
                    <p:spPr>
                      <a:xfrm>
                        <a:off x="540430" y="2980685"/>
                        <a:ext cx="4673600" cy="1200150"/>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3775099584"/>
              </p:ext>
            </p:extLst>
          </p:nvPr>
        </p:nvGraphicFramePr>
        <p:xfrm>
          <a:off x="540430" y="4047485"/>
          <a:ext cx="8280400" cy="1260475"/>
        </p:xfrm>
        <a:graphic>
          <a:graphicData uri="http://schemas.openxmlformats.org/presentationml/2006/ole">
            <mc:AlternateContent xmlns:mc="http://schemas.openxmlformats.org/markup-compatibility/2006">
              <mc:Choice xmlns:v="urn:schemas-microsoft-com:vml" Requires="v">
                <p:oleObj spid="_x0000_s73814" name="文档" r:id="rId9" imgW="8286814" imgH="1269432" progId="Word.Document.12">
                  <p:embed/>
                </p:oleObj>
              </mc:Choice>
              <mc:Fallback>
                <p:oleObj name="文档" r:id="rId9" imgW="8286814" imgH="1269432" progId="Word.Document.12">
                  <p:embed/>
                  <p:pic>
                    <p:nvPicPr>
                      <p:cNvPr id="0" name=""/>
                      <p:cNvPicPr/>
                      <p:nvPr/>
                    </p:nvPicPr>
                    <p:blipFill>
                      <a:blip r:embed="rId10"/>
                      <a:stretch>
                        <a:fillRect/>
                      </a:stretch>
                    </p:blipFill>
                    <p:spPr>
                      <a:xfrm>
                        <a:off x="540430" y="4047485"/>
                        <a:ext cx="8280400" cy="126047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772231877"/>
              </p:ext>
            </p:extLst>
          </p:nvPr>
        </p:nvGraphicFramePr>
        <p:xfrm>
          <a:off x="2586042" y="1239074"/>
          <a:ext cx="814388" cy="1239838"/>
        </p:xfrm>
        <a:graphic>
          <a:graphicData uri="http://schemas.openxmlformats.org/presentationml/2006/ole">
            <mc:AlternateContent xmlns:mc="http://schemas.openxmlformats.org/markup-compatibility/2006">
              <mc:Choice xmlns:v="urn:schemas-microsoft-com:vml" Requires="v">
                <p:oleObj spid="_x0000_s73815" name="文档" r:id="rId11" imgW="813857" imgH="1239192" progId="Word.Document.12">
                  <p:embed/>
                </p:oleObj>
              </mc:Choice>
              <mc:Fallback>
                <p:oleObj name="文档" r:id="rId11" imgW="813857" imgH="1239192" progId="Word.Document.12">
                  <p:embed/>
                  <p:pic>
                    <p:nvPicPr>
                      <p:cNvPr id="0" name=""/>
                      <p:cNvPicPr/>
                      <p:nvPr/>
                    </p:nvPicPr>
                    <p:blipFill>
                      <a:blip r:embed="rId12"/>
                      <a:stretch>
                        <a:fillRect/>
                      </a:stretch>
                    </p:blipFill>
                    <p:spPr>
                      <a:xfrm>
                        <a:off x="2586042" y="1239074"/>
                        <a:ext cx="814388" cy="1239838"/>
                      </a:xfrm>
                      <a:prstGeom prst="rect">
                        <a:avLst/>
                      </a:prstGeom>
                    </p:spPr>
                  </p:pic>
                </p:oleObj>
              </mc:Fallback>
            </mc:AlternateContent>
          </a:graphicData>
        </a:graphic>
      </p:graphicFrame>
      <p:sp>
        <p:nvSpPr>
          <p:cNvPr id="29" name="Rectangle 21">
            <a:hlinkClick r:id="rId1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30" name="Rectangle 21">
            <a:hlinkClick r:id="rId14" action="ppaction://hlinksldjump"/>
          </p:cNvPr>
          <p:cNvSpPr>
            <a:spLocks noChangeArrowheads="1"/>
          </p:cNvSpPr>
          <p:nvPr/>
        </p:nvSpPr>
        <p:spPr bwMode="auto">
          <a:xfrm>
            <a:off x="4694491"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31" name="Rectangle 21">
            <a:hlinkClick r:id="rId15" action="ppaction://hlinksldjump"/>
          </p:cNvPr>
          <p:cNvSpPr>
            <a:spLocks noChangeArrowheads="1"/>
          </p:cNvSpPr>
          <p:nvPr/>
        </p:nvSpPr>
        <p:spPr bwMode="auto">
          <a:xfrm>
            <a:off x="516087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32" name="Rectangle 21">
            <a:hlinkClick r:id="rId16" action="ppaction://hlinksldjump"/>
          </p:cNvPr>
          <p:cNvSpPr>
            <a:spLocks noChangeArrowheads="1"/>
          </p:cNvSpPr>
          <p:nvPr/>
        </p:nvSpPr>
        <p:spPr bwMode="auto">
          <a:xfrm>
            <a:off x="562726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1783965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20"/>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blinds(horizontal)">
                                      <p:cBhvr>
                                        <p:cTn id="24" dur="500"/>
                                        <p:tgtEl>
                                          <p:spTgt spid="2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22">
                                            <p:txEl>
                                              <p:pRg st="0" end="0"/>
                                            </p:txEl>
                                          </p:spTgt>
                                        </p:tgtEl>
                                      </p:cBhvr>
                                    </p:animEffect>
                                    <p:set>
                                      <p:cBhvr>
                                        <p:cTn id="44" dur="1" fill="hold">
                                          <p:stCondLst>
                                            <p:cond delay="499"/>
                                          </p:stCondLst>
                                        </p:cTn>
                                        <p:tgtEl>
                                          <p:spTgt spid="22">
                                            <p:txEl>
                                              <p:pRg st="0" end="0"/>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3" grpId="0"/>
      <p:bldP spid="3" grpId="1"/>
      <p:bldP spid="22"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4" descr="C:\Users\Administrator\Desktop\用！！！\风景图片\新图！\3运动会\u=197164378,1940329618&amp;fm=214&amp;gp=0.jpg"/>
          <p:cNvPicPr>
            <a:picLocks noChangeAspect="1" noChangeArrowheads="1"/>
          </p:cNvPicPr>
          <p:nvPr/>
        </p:nvPicPr>
        <p:blipFill rotWithShape="1">
          <a:blip r:embed="rId2">
            <a:extLst>
              <a:ext uri="{28A0092B-C50C-407E-A947-70E740481C1C}">
                <a14:useLocalDpi xmlns:a14="http://schemas.microsoft.com/office/drawing/2010/main" val="0"/>
              </a:ext>
            </a:extLst>
          </a:blip>
          <a:srcRect t="3105" b="3105"/>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2" descr="C:\Users\Administrator\Desktop\用！！！\风景图片\新图！\3运动会\timg (9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28" t="8294" r="10430"/>
          <a:stretch/>
        </p:blipFill>
        <p:spPr bwMode="auto">
          <a:xfrm>
            <a:off x="8590412" y="0"/>
            <a:ext cx="3600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a:solidFill>
                  <a:srgbClr val="0070C0"/>
                </a:solidFill>
                <a:latin typeface="+mj-lt"/>
                <a:ea typeface="+mj-ea"/>
                <a:cs typeface="+mj-cs"/>
              </a:rPr>
              <a:t>自主预习</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62627" y="238424"/>
            <a:ext cx="11210519" cy="332398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一、匀速直线运动的位移</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位移公式：</a:t>
            </a:r>
            <a:r>
              <a:rPr lang="en-US" altLang="zh-CN" sz="2800" i="1" kern="100" dirty="0">
                <a:latin typeface="Times New Roman"/>
                <a:ea typeface="华文细黑"/>
                <a:cs typeface="Courier New"/>
              </a:rPr>
              <a:t>x</a:t>
            </a:r>
            <a:r>
              <a:rPr lang="zh-CN" altLang="zh-CN" sz="2800" kern="100" dirty="0" smtClean="0">
                <a:latin typeface="Times New Roman"/>
                <a:ea typeface="华文细黑"/>
                <a:cs typeface="Times New Roman"/>
              </a:rPr>
              <a:t>＝</a:t>
            </a:r>
            <a:r>
              <a:rPr lang="en-US" altLang="zh-CN" sz="2800" i="1" u="sng" kern="100" dirty="0" smtClean="0">
                <a:latin typeface="Book Antiqua"/>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位移在</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smtClean="0">
                <a:latin typeface="Times New Roman"/>
                <a:ea typeface="华文细黑"/>
                <a:cs typeface="Times New Roman"/>
              </a:rPr>
              <a:t>图象中的</a:t>
            </a:r>
            <a:r>
              <a:rPr lang="zh-CN" altLang="zh-CN" sz="2800" kern="100" dirty="0">
                <a:latin typeface="Times New Roman"/>
                <a:ea typeface="华文细黑"/>
                <a:cs typeface="Times New Roman"/>
              </a:rPr>
              <a:t>表示：对于匀速直线运动，物体的位移在数值上等于</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图线与对应的时间轴所包围的矩形</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1</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示阴影图形的面积就等于物体在</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时间内</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pic>
        <p:nvPicPr>
          <p:cNvPr id="10426" name="Picture 186" descr="\\贾文\贾文\源文件\同步\物理 人教 必修1 新课标\R2-24.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629" y="3529008"/>
            <a:ext cx="2765155" cy="260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733569" y="6110178"/>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sp>
        <p:nvSpPr>
          <p:cNvPr id="5" name="矩形 4"/>
          <p:cNvSpPr/>
          <p:nvPr/>
        </p:nvSpPr>
        <p:spPr>
          <a:xfrm>
            <a:off x="3134391" y="971362"/>
            <a:ext cx="463588" cy="523220"/>
          </a:xfrm>
          <a:prstGeom prst="rect">
            <a:avLst/>
          </a:prstGeom>
        </p:spPr>
        <p:txBody>
          <a:bodyPr wrap="none">
            <a:spAutoFit/>
          </a:bodyPr>
          <a:lstStyle/>
          <a:p>
            <a:r>
              <a:rPr lang="en-US" altLang="zh-CN" sz="2800" i="1" kern="100" dirty="0" err="1">
                <a:solidFill>
                  <a:srgbClr val="C00000"/>
                </a:solidFill>
                <a:latin typeface="Book Antiqua"/>
                <a:ea typeface="华文细黑"/>
                <a:cs typeface="Times New Roman"/>
              </a:rPr>
              <a:t>v</a:t>
            </a:r>
            <a:r>
              <a:rPr lang="en-US" altLang="zh-CN" sz="2800" i="1" kern="100" dirty="0" err="1">
                <a:solidFill>
                  <a:srgbClr val="C00000"/>
                </a:solidFill>
                <a:latin typeface="Times New Roman"/>
                <a:ea typeface="华文细黑"/>
                <a:cs typeface="Courier New"/>
              </a:rPr>
              <a:t>t</a:t>
            </a:r>
            <a:endParaRPr lang="zh-CN" altLang="en-US" dirty="0">
              <a:solidFill>
                <a:srgbClr val="C00000"/>
              </a:solidFill>
            </a:endParaRPr>
          </a:p>
        </p:txBody>
      </p:sp>
      <p:sp>
        <p:nvSpPr>
          <p:cNvPr id="9" name="矩形 8"/>
          <p:cNvSpPr/>
          <p:nvPr/>
        </p:nvSpPr>
        <p:spPr>
          <a:xfrm>
            <a:off x="7587054" y="2247186"/>
            <a:ext cx="902811" cy="523220"/>
          </a:xfrm>
          <a:prstGeom prst="rect">
            <a:avLst/>
          </a:prstGeom>
        </p:spPr>
        <p:txBody>
          <a:bodyPr wrap="none">
            <a:spAutoFit/>
          </a:bodyPr>
          <a:lstStyle/>
          <a:p>
            <a:pPr>
              <a:tabLst>
                <a:tab pos="2340610" algn="l"/>
              </a:tabLst>
            </a:pPr>
            <a:r>
              <a:rPr lang="zh-CN" altLang="zh-CN" sz="2800" kern="100" dirty="0">
                <a:solidFill>
                  <a:srgbClr val="C00000"/>
                </a:solidFill>
                <a:latin typeface="Book Antiqua"/>
                <a:ea typeface="华文细黑"/>
                <a:cs typeface="Times New Roman"/>
              </a:rPr>
              <a:t>面积</a:t>
            </a:r>
            <a:endParaRPr lang="zh-CN" altLang="en-US" sz="2800" kern="100" dirty="0">
              <a:solidFill>
                <a:srgbClr val="C00000"/>
              </a:solidFill>
              <a:latin typeface="Book Antiqua"/>
              <a:ea typeface="华文细黑"/>
              <a:cs typeface="Times New Roman"/>
            </a:endParaRPr>
          </a:p>
        </p:txBody>
      </p:sp>
      <p:sp>
        <p:nvSpPr>
          <p:cNvPr id="12" name="矩形 11"/>
          <p:cNvSpPr/>
          <p:nvPr/>
        </p:nvSpPr>
        <p:spPr>
          <a:xfrm>
            <a:off x="5405606" y="2870032"/>
            <a:ext cx="902811" cy="523220"/>
          </a:xfrm>
          <a:prstGeom prst="rect">
            <a:avLst/>
          </a:prstGeom>
        </p:spPr>
        <p:txBody>
          <a:bodyPr wrap="none">
            <a:spAutoFit/>
          </a:bodyPr>
          <a:lstStyle/>
          <a:p>
            <a:pPr>
              <a:tabLst>
                <a:tab pos="2340610" algn="l"/>
              </a:tabLst>
            </a:pPr>
            <a:r>
              <a:rPr lang="zh-CN" altLang="zh-CN" sz="2800" kern="100" dirty="0">
                <a:solidFill>
                  <a:srgbClr val="C00000"/>
                </a:solidFill>
                <a:latin typeface="Book Antiqua"/>
                <a:ea typeface="华文细黑"/>
                <a:cs typeface="Times New Roman"/>
              </a:rPr>
              <a:t>位移</a:t>
            </a:r>
            <a:endParaRPr lang="zh-CN" altLang="en-US" sz="2800" kern="100" dirty="0">
              <a:solidFill>
                <a:srgbClr val="C00000"/>
              </a:solidFill>
              <a:latin typeface="Book Antiqua"/>
              <a:ea typeface="华文细黑"/>
              <a:cs typeface="Times New Roman"/>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p:bldP spid="5" grpId="1"/>
      <p:bldP spid="9" grpId="0"/>
      <p:bldP spid="9"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62627" y="681585"/>
            <a:ext cx="8008843" cy="440120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smtClean="0">
                <a:solidFill>
                  <a:srgbClr val="7030A0"/>
                </a:solidFill>
                <a:latin typeface="Times New Roman"/>
                <a:ea typeface="华文细黑"/>
                <a:cs typeface="Times New Roman"/>
              </a:rPr>
              <a:t>二、匀变速直线运动的位移</a:t>
            </a:r>
            <a:endParaRPr lang="zh-CN" altLang="zh-CN" sz="1050" kern="100" dirty="0" smtClean="0">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1.</a:t>
            </a:r>
            <a:r>
              <a:rPr lang="zh-CN" altLang="zh-CN" sz="2800" kern="100" dirty="0" smtClean="0">
                <a:latin typeface="Times New Roman"/>
                <a:ea typeface="华文细黑"/>
                <a:cs typeface="Times New Roman"/>
              </a:rPr>
              <a:t>位移在</a:t>
            </a:r>
            <a:r>
              <a:rPr lang="en-US" altLang="zh-CN" sz="2800" i="1" kern="100" dirty="0" smtClean="0">
                <a:latin typeface="Book Antiqua"/>
                <a:ea typeface="华文细黑"/>
                <a:cs typeface="Times New Roman"/>
              </a:rPr>
              <a:t>v</a:t>
            </a:r>
            <a:r>
              <a:rPr lang="zh-CN" altLang="zh-CN" sz="2800" kern="100" dirty="0" smtClean="0">
                <a:latin typeface="Times New Roman"/>
                <a:ea typeface="华文细黑"/>
                <a:cs typeface="Times New Roman"/>
              </a:rPr>
              <a:t>－</a:t>
            </a:r>
            <a:r>
              <a:rPr lang="en-US" altLang="zh-CN" sz="2800" i="1" kern="100" dirty="0" smtClean="0">
                <a:latin typeface="Times New Roman"/>
                <a:ea typeface="华文细黑"/>
                <a:cs typeface="Courier New"/>
              </a:rPr>
              <a:t>t</a:t>
            </a:r>
            <a:r>
              <a:rPr lang="zh-CN" altLang="zh-CN" sz="2800" kern="100" dirty="0" smtClean="0">
                <a:latin typeface="Times New Roman"/>
                <a:ea typeface="华文细黑"/>
                <a:cs typeface="Times New Roman"/>
              </a:rPr>
              <a:t>图象中的表示：做匀变速直线运动的物体的位移对应着</a:t>
            </a:r>
            <a:r>
              <a:rPr lang="en-US" altLang="zh-CN" sz="2800" i="1" kern="100" dirty="0" smtClean="0">
                <a:latin typeface="Book Antiqua"/>
                <a:ea typeface="华文细黑"/>
                <a:cs typeface="Times New Roman"/>
              </a:rPr>
              <a:t>v</a:t>
            </a:r>
            <a:r>
              <a:rPr lang="zh-CN" altLang="zh-CN" sz="2800" kern="100" dirty="0" smtClean="0">
                <a:latin typeface="Times New Roman"/>
                <a:ea typeface="华文细黑"/>
                <a:cs typeface="Times New Roman"/>
              </a:rPr>
              <a:t>－</a:t>
            </a:r>
            <a:r>
              <a:rPr lang="en-US" altLang="zh-CN" sz="2800" i="1" kern="100" dirty="0" smtClean="0">
                <a:latin typeface="Times New Roman"/>
                <a:ea typeface="华文细黑"/>
                <a:cs typeface="Courier New"/>
              </a:rPr>
              <a:t>t</a:t>
            </a:r>
            <a:r>
              <a:rPr lang="zh-CN" altLang="zh-CN" sz="2800" kern="100" dirty="0" smtClean="0">
                <a:latin typeface="Times New Roman"/>
                <a:ea typeface="华文细黑"/>
                <a:cs typeface="Times New Roman"/>
              </a:rPr>
              <a:t>图线与时间轴所包围的</a:t>
            </a:r>
            <a:r>
              <a:rPr lang="en-US" altLang="zh-CN" sz="2800" kern="100" dirty="0" smtClean="0">
                <a:latin typeface="宋体" pitchFamily="2" charset="-122"/>
                <a:ea typeface="宋体" pitchFamily="2" charset="-122"/>
                <a:cs typeface="Times New Roman"/>
              </a:rPr>
              <a:t>____</a:t>
            </a:r>
          </a:p>
          <a:p>
            <a:pPr algn="just">
              <a:lnSpc>
                <a:spcPct val="150000"/>
              </a:lnSpc>
              <a:spcAft>
                <a:spcPts val="0"/>
              </a:spcAft>
              <a:tabLst>
                <a:tab pos="2700655" algn="l"/>
              </a:tabLst>
            </a:pP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2</a:t>
            </a:r>
            <a:r>
              <a:rPr lang="zh-CN" altLang="zh-CN" sz="2800" kern="100" dirty="0" smtClean="0">
                <a:latin typeface="Times New Roman"/>
                <a:ea typeface="华文细黑"/>
                <a:cs typeface="Times New Roman"/>
              </a:rPr>
              <a:t>所示，阴影图形的面积等于物体在</a:t>
            </a:r>
            <a:r>
              <a:rPr lang="en-US" altLang="zh-CN" sz="2800" i="1" kern="100" dirty="0" smtClean="0">
                <a:latin typeface="Times New Roman"/>
                <a:ea typeface="华文细黑"/>
                <a:cs typeface="Courier New"/>
              </a:rPr>
              <a:t>t</a:t>
            </a:r>
            <a:r>
              <a:rPr lang="en-US" altLang="zh-CN" sz="2800" kern="100" baseline="-25000" dirty="0" smtClean="0">
                <a:latin typeface="Times New Roman"/>
                <a:ea typeface="华文细黑"/>
                <a:cs typeface="Courier New"/>
              </a:rPr>
              <a:t>1</a:t>
            </a:r>
            <a:r>
              <a:rPr lang="zh-CN" altLang="zh-CN" sz="2800" kern="100" dirty="0" smtClean="0">
                <a:latin typeface="Times New Roman"/>
                <a:ea typeface="华文细黑"/>
                <a:cs typeface="Times New Roman"/>
              </a:rPr>
              <a:t>时间内的</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spcAft>
                <a:spcPts val="0"/>
              </a:spcAft>
              <a:tabLst>
                <a:tab pos="2700655" algn="l"/>
              </a:tabLst>
            </a:pPr>
            <a:endParaRPr lang="en-US" altLang="zh-CN" sz="2800" kern="100" dirty="0" smtClean="0">
              <a:latin typeface="Times New Roman"/>
              <a:ea typeface="华文细黑"/>
            </a:endParaRPr>
          </a:p>
          <a:p>
            <a:pPr algn="just">
              <a:lnSpc>
                <a:spcPct val="150000"/>
              </a:lnSpc>
              <a:spcAft>
                <a:spcPts val="0"/>
              </a:spcAft>
              <a:tabLst>
                <a:tab pos="2700655"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公式：</a:t>
            </a:r>
            <a:r>
              <a:rPr lang="en-US" altLang="zh-CN" sz="2800" i="1" kern="100" dirty="0">
                <a:latin typeface="Times New Roman"/>
                <a:ea typeface="华文细黑"/>
              </a:rPr>
              <a:t>x</a:t>
            </a:r>
            <a:r>
              <a:rPr lang="zh-CN" altLang="zh-CN" sz="2800" kern="100" dirty="0" smtClean="0">
                <a:latin typeface="Times New Roman"/>
                <a:ea typeface="华文细黑"/>
                <a:cs typeface="Times New Roman"/>
              </a:rPr>
              <a:t>＝</a:t>
            </a:r>
            <a:r>
              <a:rPr lang="en-US" altLang="zh-CN" sz="2800" i="1" u="sng" kern="100" dirty="0" smtClean="0">
                <a:latin typeface="Book Antiqua"/>
                <a:ea typeface="华文细黑"/>
                <a:cs typeface="Times New Roman"/>
              </a:rPr>
              <a:t>                 </a:t>
            </a:r>
            <a:r>
              <a:rPr lang="en-US" altLang="zh-CN" sz="2800" kern="100" dirty="0" smtClean="0">
                <a:latin typeface="Times New Roman"/>
                <a:ea typeface="华文细黑"/>
              </a:rPr>
              <a:t>.</a:t>
            </a:r>
            <a:endParaRPr lang="en-US" altLang="zh-CN" sz="2800" kern="100" dirty="0" smtClean="0">
              <a:latin typeface="Times New Roman"/>
              <a:ea typeface="华文细黑"/>
              <a:cs typeface="Courier New"/>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9780442" y="4102413"/>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2</a:t>
            </a:r>
            <a:endParaRPr lang="zh-CN" altLang="en-US" dirty="0"/>
          </a:p>
        </p:txBody>
      </p:sp>
      <p:pic>
        <p:nvPicPr>
          <p:cNvPr id="60418" name="Picture 2" descr="\\贾文\贾文\源文件\同步\物理 人教 必修1 新课标\R2-25.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9502" y="1496691"/>
            <a:ext cx="2765155" cy="260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535366" y="2041387"/>
            <a:ext cx="902811" cy="523220"/>
          </a:xfrm>
          <a:prstGeom prst="rect">
            <a:avLst/>
          </a:prstGeom>
        </p:spPr>
        <p:txBody>
          <a:bodyPr wrap="none">
            <a:spAutoFit/>
          </a:bodyPr>
          <a:lstStyle/>
          <a:p>
            <a:pPr>
              <a:tabLst>
                <a:tab pos="2340610" algn="l"/>
              </a:tabLst>
            </a:pPr>
            <a:r>
              <a:rPr lang="zh-CN" altLang="zh-CN" sz="2800" kern="100" dirty="0">
                <a:solidFill>
                  <a:srgbClr val="C00000"/>
                </a:solidFill>
                <a:latin typeface="Book Antiqua"/>
                <a:ea typeface="华文细黑"/>
                <a:cs typeface="Times New Roman"/>
              </a:rPr>
              <a:t>梯形</a:t>
            </a:r>
            <a:endParaRPr lang="zh-CN" altLang="en-US" sz="2800" kern="100" dirty="0">
              <a:solidFill>
                <a:srgbClr val="C00000"/>
              </a:solidFill>
              <a:latin typeface="Book Antiqua"/>
              <a:ea typeface="华文细黑"/>
              <a:cs typeface="Times New Roman"/>
            </a:endParaRPr>
          </a:p>
        </p:txBody>
      </p:sp>
      <p:sp>
        <p:nvSpPr>
          <p:cNvPr id="6" name="矩形 5"/>
          <p:cNvSpPr/>
          <p:nvPr/>
        </p:nvSpPr>
        <p:spPr>
          <a:xfrm>
            <a:off x="520110" y="2680187"/>
            <a:ext cx="902811" cy="523220"/>
          </a:xfrm>
          <a:prstGeom prst="rect">
            <a:avLst/>
          </a:prstGeom>
        </p:spPr>
        <p:txBody>
          <a:bodyPr wrap="none">
            <a:spAutoFit/>
          </a:bodyPr>
          <a:lstStyle/>
          <a:p>
            <a:pPr>
              <a:tabLst>
                <a:tab pos="2340610" algn="l"/>
              </a:tabLst>
            </a:pPr>
            <a:r>
              <a:rPr lang="zh-CN" altLang="zh-CN" sz="2800" kern="100" dirty="0">
                <a:solidFill>
                  <a:srgbClr val="C00000"/>
                </a:solidFill>
                <a:latin typeface="Book Antiqua"/>
                <a:ea typeface="华文细黑"/>
                <a:cs typeface="Times New Roman"/>
              </a:rPr>
              <a:t>面积</a:t>
            </a:r>
            <a:endParaRPr lang="zh-CN" altLang="en-US" sz="2800" kern="100" dirty="0">
              <a:solidFill>
                <a:srgbClr val="C00000"/>
              </a:solidFill>
              <a:latin typeface="Book Antiqua"/>
              <a:ea typeface="华文细黑"/>
              <a:cs typeface="Times New Roman"/>
            </a:endParaRPr>
          </a:p>
        </p:txBody>
      </p:sp>
      <p:sp>
        <p:nvSpPr>
          <p:cNvPr id="13" name="矩形 12"/>
          <p:cNvSpPr/>
          <p:nvPr/>
        </p:nvSpPr>
        <p:spPr>
          <a:xfrm>
            <a:off x="1591995" y="3327371"/>
            <a:ext cx="902811" cy="523220"/>
          </a:xfrm>
          <a:prstGeom prst="rect">
            <a:avLst/>
          </a:prstGeom>
        </p:spPr>
        <p:txBody>
          <a:bodyPr wrap="none">
            <a:spAutoFit/>
          </a:bodyPr>
          <a:lstStyle/>
          <a:p>
            <a:pPr>
              <a:tabLst>
                <a:tab pos="2340610" algn="l"/>
              </a:tabLst>
            </a:pPr>
            <a:r>
              <a:rPr lang="zh-CN" altLang="zh-CN" sz="2800" kern="100" dirty="0">
                <a:solidFill>
                  <a:srgbClr val="C00000"/>
                </a:solidFill>
                <a:latin typeface="Book Antiqua"/>
                <a:ea typeface="华文细黑"/>
                <a:cs typeface="Times New Roman"/>
              </a:rPr>
              <a:t>位移</a:t>
            </a:r>
            <a:endParaRPr lang="zh-CN" altLang="en-US" sz="2800" kern="100" dirty="0">
              <a:solidFill>
                <a:srgbClr val="C00000"/>
              </a:solidFill>
              <a:latin typeface="Book Antiqua"/>
              <a:ea typeface="华文细黑"/>
              <a:cs typeface="Times New Roman"/>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635828779"/>
              </p:ext>
            </p:extLst>
          </p:nvPr>
        </p:nvGraphicFramePr>
        <p:xfrm>
          <a:off x="2464326" y="3980631"/>
          <a:ext cx="1768475" cy="1249363"/>
        </p:xfrm>
        <a:graphic>
          <a:graphicData uri="http://schemas.openxmlformats.org/presentationml/2006/ole">
            <mc:AlternateContent xmlns:mc="http://schemas.openxmlformats.org/markup-compatibility/2006">
              <mc:Choice xmlns:v="urn:schemas-microsoft-com:vml" Requires="v">
                <p:oleObj spid="_x0000_s60732" name="文档" r:id="rId5" imgW="1769047" imgH="1249128" progId="Word.Document.12">
                  <p:embed/>
                </p:oleObj>
              </mc:Choice>
              <mc:Fallback>
                <p:oleObj name="文档" r:id="rId5" imgW="1769047" imgH="1249128" progId="Word.Document.12">
                  <p:embed/>
                  <p:pic>
                    <p:nvPicPr>
                      <p:cNvPr id="0" name=""/>
                      <p:cNvPicPr/>
                      <p:nvPr/>
                    </p:nvPicPr>
                    <p:blipFill>
                      <a:blip r:embed="rId6"/>
                      <a:stretch>
                        <a:fillRect/>
                      </a:stretch>
                    </p:blipFill>
                    <p:spPr>
                      <a:xfrm>
                        <a:off x="2464326" y="3980631"/>
                        <a:ext cx="1768475" cy="1249363"/>
                      </a:xfrm>
                      <a:prstGeom prst="rect">
                        <a:avLst/>
                      </a:prstGeom>
                    </p:spPr>
                  </p:pic>
                </p:oleObj>
              </mc:Fallback>
            </mc:AlternateContent>
          </a:graphicData>
        </a:graphic>
      </p:graphicFrame>
    </p:spTree>
    <p:extLst>
      <p:ext uri="{BB962C8B-B14F-4D97-AF65-F5344CB8AC3E}">
        <p14:creationId xmlns:p14="http://schemas.microsoft.com/office/powerpoint/2010/main" val="26374079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 grpId="0"/>
      <p:bldP spid="4" grpId="1"/>
      <p:bldP spid="6" grpId="0"/>
      <p:bldP spid="6"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416099" y="348759"/>
            <a:ext cx="11210519" cy="5734903"/>
          </a:xfrm>
          <a:prstGeom prst="rect">
            <a:avLst/>
          </a:prstGeom>
        </p:spPr>
        <p:txBody>
          <a:bodyPr wrap="square">
            <a:spAutoFit/>
          </a:bodyPr>
          <a:lstStyle/>
          <a:p>
            <a:pPr algn="just">
              <a:lnSpc>
                <a:spcPts val="5500"/>
              </a:lnSpc>
              <a:tabLst>
                <a:tab pos="2250440"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即学即用</a:t>
            </a:r>
            <a:r>
              <a:rPr lang="en-US" altLang="zh-CN" sz="2800" b="1" kern="100" dirty="0">
                <a:solidFill>
                  <a:srgbClr val="0000FF"/>
                </a:solidFill>
                <a:latin typeface="IPAPANNEW"/>
                <a:ea typeface="华文细黑"/>
                <a:cs typeface="Times New Roman"/>
              </a:rPr>
              <a:t>] </a:t>
            </a:r>
            <a:endParaRPr lang="en-US" altLang="zh-CN" sz="2800" kern="100" dirty="0" smtClean="0">
              <a:latin typeface="Times New Roman"/>
              <a:ea typeface="华文细黑"/>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判断下列说法的正误</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位移公式</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en-US" altLang="zh-CN" sz="2800" i="1" kern="100" dirty="0">
                <a:latin typeface="Times New Roman"/>
                <a:ea typeface="华文细黑"/>
                <a:cs typeface="Courier New"/>
              </a:rPr>
              <a:t>t</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i="1" kern="100" dirty="0" smtClean="0">
                <a:latin typeface="Times New Roman"/>
                <a:ea typeface="华文细黑"/>
                <a:cs typeface="Courier New"/>
              </a:rPr>
              <a:t>at</a:t>
            </a:r>
            <a:r>
              <a:rPr lang="en-US" altLang="zh-CN" sz="2800" kern="100" baseline="30000" dirty="0" smtClean="0">
                <a:latin typeface="Times New Roman"/>
                <a:ea typeface="华文细黑"/>
                <a:cs typeface="Courier New"/>
              </a:rPr>
              <a:t>2</a:t>
            </a:r>
            <a:r>
              <a:rPr lang="zh-CN" altLang="zh-CN" sz="2800" kern="100" dirty="0">
                <a:latin typeface="Times New Roman"/>
                <a:ea typeface="华文细黑"/>
                <a:cs typeface="Times New Roman"/>
              </a:rPr>
              <a:t>仅适用于匀加速直线运动</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初速度越大，时间越长，做匀变速直线运动的物体的位移一定越大</a:t>
            </a:r>
            <a:r>
              <a:rPr lang="en-US" altLang="zh-CN" sz="2800" kern="100" dirty="0" smtClean="0">
                <a:latin typeface="Times New Roman"/>
                <a:ea typeface="华文细黑"/>
                <a:cs typeface="Courier New"/>
              </a:rPr>
              <a:t>.</a:t>
            </a:r>
          </a:p>
          <a:p>
            <a:pPr algn="r">
              <a:lnSpc>
                <a:spcPts val="5500"/>
              </a:lnSpc>
              <a:spcAft>
                <a:spcPts val="0"/>
              </a:spcAft>
              <a:tabLst>
                <a:tab pos="2700655" algn="l"/>
              </a:tabLst>
            </a:pP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匀变速直线运动的位移与初速度、加速度、时间三个因素有关</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某质点的位移随时间的变化关系是</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a:t>
            </a:r>
            <a:r>
              <a:rPr lang="en-US" altLang="zh-CN" sz="2800" i="1" kern="100" dirty="0">
                <a:latin typeface="Times New Roman"/>
                <a:ea typeface="华文细黑"/>
                <a:cs typeface="Courier New"/>
              </a:rPr>
              <a:t>t</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 (m)</a:t>
            </a:r>
            <a:r>
              <a:rPr lang="zh-CN" altLang="zh-CN" sz="2800" kern="100" dirty="0">
                <a:latin typeface="Times New Roman"/>
                <a:ea typeface="华文细黑"/>
                <a:cs typeface="Times New Roman"/>
              </a:rPr>
              <a:t>，则质点的初速度是</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 </a:t>
            </a:r>
            <a:r>
              <a:rPr lang="en-US" altLang="zh-CN" sz="2800" kern="100" dirty="0">
                <a:latin typeface="Times New Roman"/>
                <a:ea typeface="华文细黑"/>
                <a:cs typeface="Courier New"/>
              </a:rPr>
              <a:t>m/s</a:t>
            </a:r>
            <a:r>
              <a:rPr lang="zh-CN" altLang="zh-CN" sz="2800" kern="100" dirty="0">
                <a:latin typeface="Times New Roman"/>
                <a:ea typeface="华文细黑"/>
                <a:cs typeface="Times New Roman"/>
              </a:rPr>
              <a:t>，加速度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 </a:t>
            </a:r>
            <a:r>
              <a:rPr lang="en-US" altLang="zh-CN" sz="2800" kern="100" dirty="0">
                <a:latin typeface="Times New Roman"/>
                <a:ea typeface="华文细黑"/>
                <a:cs typeface="Courier New"/>
              </a:rPr>
              <a:t>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内的位移为</a:t>
            </a:r>
            <a:r>
              <a:rPr lang="en-US" altLang="zh-CN" sz="2800" kern="100" dirty="0" smtClean="0">
                <a:latin typeface="Times New Roman"/>
                <a:ea typeface="华文细黑"/>
                <a:cs typeface="Courier New"/>
              </a:rPr>
              <a:t>____ </a:t>
            </a:r>
            <a:r>
              <a:rPr lang="en-US" altLang="zh-CN" sz="2800" kern="100" dirty="0">
                <a:latin typeface="Times New Roman"/>
                <a:ea typeface="华文细黑"/>
                <a:cs typeface="Courier New"/>
              </a:rPr>
              <a:t>m.</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 name="矩形 1"/>
          <p:cNvSpPr/>
          <p:nvPr/>
        </p:nvSpPr>
        <p:spPr>
          <a:xfrm>
            <a:off x="8380099" y="1948106"/>
            <a:ext cx="543739" cy="523220"/>
          </a:xfrm>
          <a:prstGeom prst="rect">
            <a:avLst/>
          </a:prstGeom>
        </p:spPr>
        <p:txBody>
          <a:bodyPr wrap="none">
            <a:spAutoFit/>
          </a:bodyPr>
          <a:lstStyle/>
          <a:p>
            <a:pPr>
              <a:tabLst>
                <a:tab pos="2340610" algn="l"/>
              </a:tabLst>
            </a:pPr>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4" name="矩形 3"/>
          <p:cNvSpPr/>
          <p:nvPr/>
        </p:nvSpPr>
        <p:spPr>
          <a:xfrm>
            <a:off x="10857894" y="3334604"/>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5" name="矩形 14"/>
          <p:cNvSpPr/>
          <p:nvPr/>
        </p:nvSpPr>
        <p:spPr>
          <a:xfrm>
            <a:off x="10724673" y="4038382"/>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4131454172"/>
              </p:ext>
            </p:extLst>
          </p:nvPr>
        </p:nvGraphicFramePr>
        <p:xfrm>
          <a:off x="3620576" y="1736194"/>
          <a:ext cx="376238" cy="1004888"/>
        </p:xfrm>
        <a:graphic>
          <a:graphicData uri="http://schemas.openxmlformats.org/presentationml/2006/ole">
            <mc:AlternateContent xmlns:mc="http://schemas.openxmlformats.org/markup-compatibility/2006">
              <mc:Choice xmlns:v="urn:schemas-microsoft-com:vml" Requires="v">
                <p:oleObj spid="_x0000_s44425" name="文档" r:id="rId3" imgW="378402" imgH="1009800" progId="Word.Document.12">
                  <p:embed/>
                </p:oleObj>
              </mc:Choice>
              <mc:Fallback>
                <p:oleObj name="文档" r:id="rId3" imgW="378402" imgH="1009800" progId="Word.Document.12">
                  <p:embed/>
                  <p:pic>
                    <p:nvPicPr>
                      <p:cNvPr id="0" name=""/>
                      <p:cNvPicPr/>
                      <p:nvPr/>
                    </p:nvPicPr>
                    <p:blipFill>
                      <a:blip r:embed="rId4"/>
                      <a:stretch>
                        <a:fillRect/>
                      </a:stretch>
                    </p:blipFill>
                    <p:spPr>
                      <a:xfrm>
                        <a:off x="3620576" y="1736194"/>
                        <a:ext cx="376238" cy="1004888"/>
                      </a:xfrm>
                      <a:prstGeom prst="rect">
                        <a:avLst/>
                      </a:prstGeom>
                    </p:spPr>
                  </p:pic>
                </p:oleObj>
              </mc:Fallback>
            </mc:AlternateContent>
          </a:graphicData>
        </a:graphic>
      </p:graphicFrame>
      <p:sp>
        <p:nvSpPr>
          <p:cNvPr id="3" name="矩形 2"/>
          <p:cNvSpPr/>
          <p:nvPr/>
        </p:nvSpPr>
        <p:spPr>
          <a:xfrm>
            <a:off x="1358836" y="5416694"/>
            <a:ext cx="364202" cy="523220"/>
          </a:xfrm>
          <a:prstGeom prst="rect">
            <a:avLst/>
          </a:prstGeom>
        </p:spPr>
        <p:txBody>
          <a:bodyPr wrap="none">
            <a:spAutoFit/>
          </a:bodyPr>
          <a:lstStyle/>
          <a:p>
            <a:pPr>
              <a:tabLst>
                <a:tab pos="2340610" algn="l"/>
              </a:tabLst>
            </a:pPr>
            <a:r>
              <a:rPr lang="en-US" altLang="zh-CN" sz="2800" kern="100" dirty="0">
                <a:solidFill>
                  <a:srgbClr val="C00000"/>
                </a:solidFill>
                <a:latin typeface="Times New Roman" pitchFamily="18" charset="0"/>
                <a:ea typeface="华文细黑"/>
                <a:cs typeface="Times New Roman"/>
              </a:rPr>
              <a:t>4</a:t>
            </a:r>
            <a:endParaRPr lang="zh-CN" altLang="en-US" sz="2800" kern="100" dirty="0">
              <a:solidFill>
                <a:srgbClr val="C00000"/>
              </a:solidFill>
              <a:latin typeface="Times New Roman" pitchFamily="18" charset="0"/>
              <a:ea typeface="华文细黑"/>
              <a:cs typeface="Times New Roman"/>
            </a:endParaRPr>
          </a:p>
        </p:txBody>
      </p:sp>
      <p:sp>
        <p:nvSpPr>
          <p:cNvPr id="11" name="矩形 10"/>
          <p:cNvSpPr/>
          <p:nvPr/>
        </p:nvSpPr>
        <p:spPr>
          <a:xfrm>
            <a:off x="4610244" y="5416694"/>
            <a:ext cx="364202" cy="523220"/>
          </a:xfrm>
          <a:prstGeom prst="rect">
            <a:avLst/>
          </a:prstGeom>
        </p:spPr>
        <p:txBody>
          <a:bodyPr wrap="none">
            <a:spAutoFit/>
          </a:bodyPr>
          <a:lstStyle/>
          <a:p>
            <a:pPr>
              <a:tabLst>
                <a:tab pos="2340610" algn="l"/>
              </a:tabLst>
            </a:pPr>
            <a:r>
              <a:rPr lang="en-US" altLang="zh-CN" sz="2800" kern="100" dirty="0">
                <a:solidFill>
                  <a:srgbClr val="C00000"/>
                </a:solidFill>
                <a:latin typeface="Times New Roman" pitchFamily="18" charset="0"/>
                <a:ea typeface="华文细黑"/>
                <a:cs typeface="Times New Roman"/>
              </a:rPr>
              <a:t>8</a:t>
            </a:r>
            <a:endParaRPr lang="zh-CN" altLang="en-US" sz="2800" kern="100" dirty="0">
              <a:solidFill>
                <a:srgbClr val="C00000"/>
              </a:solidFill>
              <a:latin typeface="Times New Roman" pitchFamily="18" charset="0"/>
              <a:ea typeface="华文细黑"/>
              <a:cs typeface="Times New Roman"/>
            </a:endParaRPr>
          </a:p>
        </p:txBody>
      </p:sp>
      <p:sp>
        <p:nvSpPr>
          <p:cNvPr id="6" name="矩形 5"/>
          <p:cNvSpPr/>
          <p:nvPr/>
        </p:nvSpPr>
        <p:spPr>
          <a:xfrm>
            <a:off x="8481630" y="5416694"/>
            <a:ext cx="543739" cy="523220"/>
          </a:xfrm>
          <a:prstGeom prst="rect">
            <a:avLst/>
          </a:prstGeom>
        </p:spPr>
        <p:txBody>
          <a:bodyPr wrap="none">
            <a:spAutoFit/>
          </a:bodyPr>
          <a:lstStyle/>
          <a:p>
            <a:pPr>
              <a:tabLst>
                <a:tab pos="2340610" algn="l"/>
              </a:tabLst>
            </a:pPr>
            <a:r>
              <a:rPr lang="en-US" altLang="zh-CN" sz="2800" kern="100" dirty="0">
                <a:solidFill>
                  <a:srgbClr val="C00000"/>
                </a:solidFill>
                <a:latin typeface="Times New Roman" pitchFamily="18" charset="0"/>
                <a:ea typeface="华文细黑"/>
                <a:cs typeface="Times New Roman"/>
              </a:rPr>
              <a:t>24</a:t>
            </a:r>
            <a:endParaRPr lang="zh-CN" altLang="en-US" sz="2800" kern="100" dirty="0">
              <a:solidFill>
                <a:srgbClr val="C00000"/>
              </a:solidFill>
              <a:latin typeface="Times New Roman" pitchFamily="18" charset="0"/>
              <a:ea typeface="华文细黑"/>
              <a:cs typeface="Times New Roman"/>
            </a:endParaRPr>
          </a:p>
        </p:txBody>
      </p:sp>
      <p:pic>
        <p:nvPicPr>
          <p:cNvPr id="14" name="图片 13">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251985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p:bldP spid="2" grpId="1"/>
      <p:bldP spid="4" grpId="0"/>
      <p:bldP spid="4" grpId="1"/>
      <p:bldP spid="15" grpId="0"/>
      <p:bldP spid="15" grpId="1"/>
      <p:bldP spid="3" grpId="0"/>
      <p:bldP spid="3" grpId="1"/>
      <p:bldP spid="11" grpId="0"/>
      <p:bldP spid="11"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9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28" t="8294" r="10430"/>
          <a:stretch/>
        </p:blipFill>
        <p:spPr bwMode="auto">
          <a:xfrm>
            <a:off x="8590412" y="0"/>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一、匀变速直线运动的位移时间关系式</a:t>
            </a:r>
          </a:p>
        </p:txBody>
      </p:sp>
      <p:sp>
        <p:nvSpPr>
          <p:cNvPr id="12" name="矩形 11"/>
          <p:cNvSpPr/>
          <p:nvPr/>
        </p:nvSpPr>
        <p:spPr>
          <a:xfrm>
            <a:off x="408161" y="712287"/>
            <a:ext cx="11333450" cy="2677656"/>
          </a:xfrm>
          <a:prstGeom prst="rect">
            <a:avLst/>
          </a:prstGeom>
        </p:spPr>
        <p:txBody>
          <a:bodyPr wrap="square">
            <a:spAutoFit/>
          </a:bodyPr>
          <a:lstStyle/>
          <a:p>
            <a:pPr algn="just">
              <a:lnSpc>
                <a:spcPct val="1500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导学探究</a:t>
            </a:r>
            <a:r>
              <a:rPr lang="en-US" altLang="zh-CN" sz="2800" b="1" kern="100" dirty="0">
                <a:solidFill>
                  <a:srgbClr val="0000FF"/>
                </a:solidFill>
                <a:latin typeface="IPAPANNEW"/>
                <a:ea typeface="华文细黑"/>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dirty="0">
                <a:latin typeface="Times New Roman"/>
                <a:ea typeface="华文细黑"/>
                <a:cs typeface="Times New Roman"/>
              </a:rPr>
              <a:t>某质点做匀变速直线运动，已知初速度为</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，在</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时刻的速度为</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，加速度为</a:t>
            </a:r>
            <a:r>
              <a:rPr lang="en-US" altLang="zh-CN" sz="2800" i="1" kern="100" dirty="0">
                <a:latin typeface="Times New Roman"/>
                <a:ea typeface="华文细黑"/>
                <a:cs typeface="Courier New"/>
              </a:rPr>
              <a:t>a</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完成下列填空，推导匀变速直线运动的位移与时间关系，体会微元法的基本思想</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45276" name="Picture 220" descr="\\贾文\贾文\源文件\同步\物理 人教 必修1 新课标\R2-2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491" y="3427371"/>
            <a:ext cx="3179649" cy="26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08161" y="3295050"/>
            <a:ext cx="7919293" cy="267765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把匀变速直线运动的</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图象分成几个小段，</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3</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每段位移</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每段起始时刻速度</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每段的时间＝对应矩形的面积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故整个过程的位移</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各个小矩形的</a:t>
            </a:r>
            <a:r>
              <a:rPr lang="en-US" altLang="zh-CN" sz="2800" kern="100" dirty="0" smtClean="0">
                <a:latin typeface="Times New Roman"/>
                <a:ea typeface="华文细黑"/>
                <a:cs typeface="Courier New"/>
              </a:rPr>
              <a:t>_________.</a:t>
            </a:r>
            <a:endParaRPr lang="zh-CN" altLang="zh-CN" sz="1050" kern="100" dirty="0">
              <a:effectLst/>
              <a:latin typeface="宋体"/>
              <a:cs typeface="Courier New"/>
            </a:endParaRPr>
          </a:p>
        </p:txBody>
      </p:sp>
      <p:sp>
        <p:nvSpPr>
          <p:cNvPr id="3" name="矩形 2"/>
          <p:cNvSpPr/>
          <p:nvPr/>
        </p:nvSpPr>
        <p:spPr>
          <a:xfrm>
            <a:off x="9647678" y="5932066"/>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sp>
        <p:nvSpPr>
          <p:cNvPr id="4" name="矩形 3"/>
          <p:cNvSpPr/>
          <p:nvPr/>
        </p:nvSpPr>
        <p:spPr>
          <a:xfrm>
            <a:off x="1917854" y="5303158"/>
            <a:ext cx="1620957" cy="523220"/>
          </a:xfrm>
          <a:prstGeom prst="rect">
            <a:avLst/>
          </a:prstGeom>
        </p:spPr>
        <p:txBody>
          <a:bodyPr wrap="none">
            <a:spAutoFit/>
          </a:bodyPr>
          <a:lstStyle/>
          <a:p>
            <a:pPr>
              <a:tabLst>
                <a:tab pos="2340610" algn="l"/>
              </a:tabLst>
              <a:defRPr/>
            </a:pPr>
            <a:r>
              <a:rPr lang="zh-CN" altLang="zh-CN" sz="2800" kern="100" dirty="0">
                <a:solidFill>
                  <a:srgbClr val="C00000"/>
                </a:solidFill>
                <a:latin typeface="Times New Roman" pitchFamily="18" charset="0"/>
                <a:ea typeface="华文细黑"/>
                <a:cs typeface="Times New Roman"/>
              </a:rPr>
              <a:t>面积之和</a:t>
            </a:r>
            <a:endParaRPr lang="zh-CN" altLang="en-US" sz="2800" kern="100" dirty="0">
              <a:solidFill>
                <a:srgbClr val="C00000"/>
              </a:solidFill>
              <a:latin typeface="Times New Roman" pitchFamily="18" charset="0"/>
              <a:ea typeface="华文细黑"/>
              <a:cs typeface="Times New Roman"/>
            </a:endParaRPr>
          </a:p>
        </p:txBody>
      </p:sp>
    </p:spTree>
    <p:extLst>
      <p:ext uri="{BB962C8B-B14F-4D97-AF65-F5344CB8AC3E}">
        <p14:creationId xmlns:p14="http://schemas.microsoft.com/office/powerpoint/2010/main" val="2539364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6134</TotalTime>
  <Words>1370</Words>
  <Application>Microsoft Office PowerPoint</Application>
  <PresentationFormat>自定义</PresentationFormat>
  <Paragraphs>215</Paragraphs>
  <Slides>34</Slides>
  <Notes>0</Notes>
  <HiddenSlides>5</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36" baseType="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5999</cp:revision>
  <dcterms:created xsi:type="dcterms:W3CDTF">2014-11-27T01:03:00Z</dcterms:created>
  <dcterms:modified xsi:type="dcterms:W3CDTF">2018-06-30T02:32:33Z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