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672" r:id="rId2"/>
    <p:sldId id="1263" r:id="rId3"/>
    <p:sldId id="699" r:id="rId4"/>
    <p:sldId id="1104" r:id="rId5"/>
    <p:sldId id="1105" r:id="rId6"/>
    <p:sldId id="1455" r:id="rId7"/>
    <p:sldId id="1311" r:id="rId8"/>
    <p:sldId id="1456" r:id="rId9"/>
    <p:sldId id="1126" r:id="rId10"/>
    <p:sldId id="1127" r:id="rId11"/>
    <p:sldId id="1443" r:id="rId12"/>
    <p:sldId id="1390" r:id="rId13"/>
    <p:sldId id="1444" r:id="rId14"/>
    <p:sldId id="1446" r:id="rId15"/>
    <p:sldId id="1458" r:id="rId16"/>
    <p:sldId id="1399" r:id="rId17"/>
    <p:sldId id="1450" r:id="rId18"/>
    <p:sldId id="1429" r:id="rId19"/>
    <p:sldId id="1463" r:id="rId20"/>
    <p:sldId id="1457" r:id="rId21"/>
    <p:sldId id="1467" r:id="rId22"/>
    <p:sldId id="1468" r:id="rId23"/>
    <p:sldId id="1432" r:id="rId24"/>
    <p:sldId id="1115" r:id="rId25"/>
    <p:sldId id="1059" r:id="rId26"/>
    <p:sldId id="1452" r:id="rId27"/>
    <p:sldId id="1060" r:id="rId28"/>
    <p:sldId id="1061" r:id="rId29"/>
    <p:sldId id="1469" r:id="rId30"/>
    <p:sldId id="1441" r:id="rId31"/>
    <p:sldId id="1470" r:id="rId32"/>
    <p:sldId id="441" r:id="rId33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>
        <p:scale>
          <a:sx n="75" d="100"/>
          <a:sy n="75" d="100"/>
        </p:scale>
        <p:origin x="-432" y="-269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__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Word___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__3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21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oleObject" Target="../embeddings/oleObject5.bin"/><Relationship Id="rId7" Type="http://schemas.openxmlformats.org/officeDocument/2006/relationships/slide" Target="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slide" Target="slide25.x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__5.docx"/><Relationship Id="rId9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2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.docx"/><Relationship Id="rId3" Type="http://schemas.openxmlformats.org/officeDocument/2006/relationships/slide" Target="slide2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slide" Target="slide30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5.xml"/><Relationship Id="rId7" Type="http://schemas.openxmlformats.org/officeDocument/2006/relationships/image" Target="../media/image26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Administrator\Desktop\用！！！\风景图片\新图！\3运动会\U10661P693DT201511271555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8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0826" y="3775701"/>
            <a:ext cx="14670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第二章</a:t>
            </a:r>
            <a:r>
              <a:rPr lang="zh-CN" altLang="zh-CN" sz="20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sz="200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匀</a:t>
            </a:r>
            <a:endParaRPr lang="en-US" altLang="zh-CN" sz="2000" dirty="0" smtClean="0">
              <a:solidFill>
                <a:srgbClr val="EEECE1">
                  <a:lumMod val="25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变速</a:t>
            </a:r>
            <a:r>
              <a:rPr lang="zh-CN" altLang="en-US" sz="20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直线</a:t>
            </a:r>
            <a:r>
              <a:rPr lang="zh-CN" altLang="en-US" sz="2000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运</a:t>
            </a:r>
            <a:endParaRPr lang="en-US" altLang="zh-CN" sz="2000" dirty="0" smtClean="0">
              <a:solidFill>
                <a:srgbClr val="EEECE1">
                  <a:lumMod val="25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动的研究</a:t>
            </a:r>
            <a:endParaRPr lang="zh-CN" altLang="en-US" sz="2000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3" name="标题 2"/>
          <p:cNvSpPr txBox="1">
            <a:spLocks/>
          </p:cNvSpPr>
          <p:nvPr/>
        </p:nvSpPr>
        <p:spPr>
          <a:xfrm>
            <a:off x="2906534" y="4272547"/>
            <a:ext cx="9263152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课时</a:t>
            </a:r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位移</a:t>
            </a:r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—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时间图象和速度</a:t>
            </a:r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—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时间图象</a:t>
            </a:r>
          </a:p>
        </p:txBody>
      </p:sp>
      <p:sp>
        <p:nvSpPr>
          <p:cNvPr id="14" name="副标题 3"/>
          <p:cNvSpPr txBox="1">
            <a:spLocks/>
          </p:cNvSpPr>
          <p:nvPr/>
        </p:nvSpPr>
        <p:spPr>
          <a:xfrm>
            <a:off x="290653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3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匀变速直线运动的位移与时间的关系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一、位移</a:t>
            </a:r>
            <a:r>
              <a:rPr lang="en-US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—</a:t>
            </a: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时间</a:t>
            </a:r>
            <a:r>
              <a:rPr lang="zh-CN" altLang="zh-CN" sz="2600" b="1" kern="100" dirty="0" smtClean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</a:t>
            </a: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象</a:t>
            </a:r>
            <a:r>
              <a:rPr lang="en-US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en-US" altLang="zh-CN" sz="2800" b="1" i="1" kern="100" dirty="0" smtClean="0">
                <a:solidFill>
                  <a:srgbClr val="FFFF00"/>
                </a:solidFill>
                <a:latin typeface="Times New Roman"/>
                <a:ea typeface="华文细黑"/>
              </a:rPr>
              <a:t>x</a:t>
            </a:r>
            <a:r>
              <a:rPr lang="zh-CN" altLang="zh-CN" sz="2800" b="1" kern="100" dirty="0" smtClean="0">
                <a:solidFill>
                  <a:srgbClr val="FFFF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 smtClean="0">
                <a:solidFill>
                  <a:srgbClr val="FFFF00"/>
                </a:solidFill>
                <a:latin typeface="Times New Roman"/>
                <a:ea typeface="华文细黑"/>
              </a:rPr>
              <a:t>t</a:t>
            </a:r>
            <a:r>
              <a:rPr lang="zh-CN" altLang="zh-CN" sz="2600" b="1" kern="100" dirty="0" smtClean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图象</a:t>
            </a:r>
            <a:r>
              <a:rPr lang="en-US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endParaRPr lang="zh-CN" altLang="zh-CN" sz="2600" b="1" kern="100" dirty="0">
              <a:solidFill>
                <a:srgbClr val="FFFF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138" y="1074306"/>
            <a:ext cx="11110137" cy="422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以时间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为横坐标，以位移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为纵坐标，描述位移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随时间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变化情况的图象叫位移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—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时间图象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图象的理解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斜率：斜率的绝对值表示速度的大小，斜率的正负表示速度的方向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截距：纵截距表示物体的起始位置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交点：交点表示两物体在同一时刻处于同一位置，即相遇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11867" y="75051"/>
            <a:ext cx="8655275" cy="672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几种常见的位移－时间图象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静止物体的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图象是平行于时间轴的直线，如图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中的直线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匀速直线运动的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图象是一条倾斜的直线，如图中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直线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，其斜率表示速度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其中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沿正方向运动，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沿负方向运动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匀变速直线运动的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图象：由位移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spc="-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at</a:t>
            </a:r>
            <a:r>
              <a:rPr lang="en-US" altLang="zh-CN" sz="2800" kern="100" baseline="30000" dirty="0" smtClean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可以</a:t>
            </a:r>
            <a:r>
              <a:rPr lang="zh-CN" altLang="zh-CN" sz="2800" kern="100" spc="100" dirty="0">
                <a:latin typeface="Times New Roman"/>
                <a:ea typeface="华文细黑"/>
                <a:cs typeface="Times New Roman"/>
              </a:rPr>
              <a:t>看出，</a:t>
            </a:r>
            <a:r>
              <a:rPr lang="en-US" altLang="zh-CN" sz="2800" i="1" kern="100" spc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100" dirty="0">
                <a:latin typeface="Times New Roman"/>
                <a:ea typeface="华文细黑"/>
                <a:cs typeface="Times New Roman"/>
              </a:rPr>
              <a:t>是</a:t>
            </a:r>
            <a:r>
              <a:rPr lang="en-US" altLang="zh-CN" sz="2800" i="1" kern="100" spc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spc="100" dirty="0">
                <a:latin typeface="Times New Roman"/>
                <a:ea typeface="华文细黑"/>
                <a:cs typeface="Times New Roman"/>
              </a:rPr>
              <a:t>的二次函数</a:t>
            </a:r>
            <a:r>
              <a:rPr lang="en-US" altLang="zh-CN" sz="2800" kern="100" spc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100" dirty="0">
                <a:latin typeface="Times New Roman"/>
                <a:ea typeface="华文细黑"/>
                <a:cs typeface="Times New Roman"/>
              </a:rPr>
              <a:t>当</a:t>
            </a:r>
            <a:r>
              <a:rPr lang="en-US" altLang="zh-CN" sz="2800" i="1" kern="100" spc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spc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100" dirty="0">
                <a:latin typeface="Times New Roman"/>
                <a:ea typeface="华文细黑"/>
                <a:cs typeface="Times New Roman"/>
              </a:rPr>
              <a:t>时，匀变速直线运动的</a:t>
            </a:r>
            <a:r>
              <a:rPr lang="en-US" altLang="zh-CN" sz="2800" i="1" kern="100" spc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图象是顶点在坐标原点的一部分曲线，曲线上某点切线的斜率表示那一时刻的速度，图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中切线斜率逐渐增大，质点的速度逐渐增大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48221" y="321000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endParaRPr lang="zh-CN" altLang="en-US" dirty="0"/>
          </a:p>
        </p:txBody>
      </p:sp>
      <p:pic>
        <p:nvPicPr>
          <p:cNvPr id="77826" name="Picture 2" descr="\\贾文\贾文\源文件\同步\物理 人教 必修1 新课标\R2-3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12" y="690640"/>
            <a:ext cx="2488892" cy="244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0148221" y="612293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endParaRPr lang="zh-CN" altLang="en-US" dirty="0"/>
          </a:p>
        </p:txBody>
      </p:sp>
      <p:pic>
        <p:nvPicPr>
          <p:cNvPr id="77827" name="Picture 3" descr="\\贾文\贾文\源文件\同步\物理 人教 必修1 新课标\R2-31A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98" y="3878020"/>
            <a:ext cx="2580520" cy="234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15867"/>
              </p:ext>
            </p:extLst>
          </p:nvPr>
        </p:nvGraphicFramePr>
        <p:xfrm>
          <a:off x="7542088" y="3527375"/>
          <a:ext cx="64135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12" name="文档" r:id="rId6" imgW="641409" imgH="1198170" progId="Word.Document.12">
                  <p:embed/>
                </p:oleObj>
              </mc:Choice>
              <mc:Fallback>
                <p:oleObj name="文档" r:id="rId6" imgW="641409" imgH="1198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42088" y="3527375"/>
                        <a:ext cx="641350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2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7040" y="3338354"/>
            <a:ext cx="1125463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由题图读出运动时间是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，此图象是位移－时间图象，不是运动轨迹，图线切线的斜率表示速度，则物体先减速后反向加速，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 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时回到出发点，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运动所能达到的最大位移为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80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时刻速度为零，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7040" y="128474"/>
            <a:ext cx="1125463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某物体的位移－时间图象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示，下列说法中正确的是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物体先做匀加速直线运动，后做匀减速直线运动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时离出发点最远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物体运动所能达到的最大位移为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80 m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时刻，物体的瞬时速度大小为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m/s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406" y="211333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79874" name="Picture 2" descr="\\贾文\贾文\源文件\同步\物理 人教 必修1 新课标\R2-3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31" y="838394"/>
            <a:ext cx="2667579" cy="218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727683" y="301807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53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4" y="617999"/>
            <a:ext cx="2333534" cy="668428"/>
            <a:chOff x="164" y="341996"/>
            <a:chExt cx="2333534" cy="668428"/>
          </a:xfrm>
        </p:grpSpPr>
        <p:sp>
          <p:nvSpPr>
            <p:cNvPr id="14" name="五边形 13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总结提升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52654" y="1534086"/>
            <a:ext cx="11120877" cy="2111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对位移－时间图象的理解</a:t>
            </a:r>
            <a:endParaRPr lang="zh-CN" altLang="zh-CN" sz="1050" b="1" kern="100" dirty="0">
              <a:solidFill>
                <a:srgbClr val="C00000"/>
              </a:solidFill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位移－时间图象不是物体的运动轨迹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位移－时间图象只能描述直线运动，不能描述曲线运动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33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8683" y="333450"/>
            <a:ext cx="11232086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6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在同一条直线上运动的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两质点的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图象，由图可知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后面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质点在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秒末追上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并在此后跑在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的前面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时间内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的运动速度比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质点在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时间内做加速运动，之后做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匀速运动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8683" y="3605178"/>
            <a:ext cx="11232086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由题图可知，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后面，故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质点在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秒末追上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并在此后跑在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的前面，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时间内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的斜率小于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的斜率，故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的运动速度比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小，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质点在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时间内做匀速运动，之后处于静止状态，故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83970" name="Picture 2" descr="\\贾文\贾文\源文件\同步\物理 人教 必修1 新课标\R2-3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39" y="1125538"/>
            <a:ext cx="3032575" cy="19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689889" y="314533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038" y="163975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16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3294" y="1678102"/>
            <a:ext cx="11120877" cy="22082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图象上两点坐标之差表示对应时间内的位移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，即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图象的斜率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表示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质点的速度；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交点坐标表示两质点同一时刻到达同一位置，即相遇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476309"/>
              </p:ext>
            </p:extLst>
          </p:nvPr>
        </p:nvGraphicFramePr>
        <p:xfrm>
          <a:off x="3790950" y="2313652"/>
          <a:ext cx="650875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8" name="文档" r:id="rId4" imgW="651488" imgH="1248919" progId="Word.Document.12">
                  <p:embed/>
                </p:oleObj>
              </mc:Choice>
              <mc:Fallback>
                <p:oleObj name="文档" r:id="rId4" imgW="651488" imgH="12489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0950" y="2313652"/>
                        <a:ext cx="650875" cy="123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64" y="617999"/>
            <a:ext cx="2333534" cy="668428"/>
            <a:chOff x="164" y="341996"/>
            <a:chExt cx="2333534" cy="668428"/>
          </a:xfrm>
        </p:grpSpPr>
        <p:sp>
          <p:nvSpPr>
            <p:cNvPr id="9" name="五边形 8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总结提升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9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二、速度</a:t>
            </a:r>
            <a:r>
              <a:rPr lang="zh-CN" altLang="zh-CN" sz="2800" b="1" kern="100" dirty="0">
                <a:solidFill>
                  <a:srgbClr val="FFFF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时间</a:t>
            </a:r>
            <a:r>
              <a:rPr lang="zh-CN" altLang="zh-CN" sz="2600" b="1" kern="100" dirty="0" smtClean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</a:t>
            </a: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象</a:t>
            </a:r>
            <a:r>
              <a:rPr lang="en-US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en-US" altLang="zh-CN" sz="2800" b="1" i="1" kern="100" dirty="0" smtClean="0">
                <a:solidFill>
                  <a:srgbClr val="FFFF0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 smtClean="0">
                <a:solidFill>
                  <a:srgbClr val="FFFF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 smtClean="0">
                <a:solidFill>
                  <a:srgbClr val="FFFF00"/>
                </a:solidFill>
                <a:latin typeface="Times New Roman"/>
                <a:ea typeface="华文细黑"/>
              </a:rPr>
              <a:t>t</a:t>
            </a:r>
            <a:r>
              <a:rPr lang="zh-CN" altLang="zh-CN" sz="2600" b="1" kern="100" dirty="0" smtClean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</a:t>
            </a: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象</a:t>
            </a:r>
            <a:r>
              <a:rPr lang="en-US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endParaRPr lang="zh-CN" altLang="zh-CN" sz="2600" b="1" kern="100" dirty="0">
              <a:solidFill>
                <a:srgbClr val="FFFF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762" y="1074306"/>
            <a:ext cx="11448769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某物体运动的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7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示，根据图象可知，该物体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末的时间内，加速度为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  m/s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2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B.4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末质点运动方向改变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末的时间内，位移为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7.5 m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末的时间内，位移为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6.5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m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68325" name="Picture 741" descr="\\贾文\贾文\源文件\同步\物理 人教 必修1 新课标\R2-3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01" y="2040434"/>
            <a:ext cx="3428697" cy="23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347812" y="440927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7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0814" y="188714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814" y="395417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77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76094" y="621050"/>
            <a:ext cx="11293566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到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末的时间内物体做匀加速直线运动，加速度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endParaRPr lang="en-US" altLang="zh-CN" sz="2800" kern="100" baseline="30000" dirty="0" smtClean="0">
              <a:solidFill>
                <a:srgbClr val="002060"/>
              </a:solidFill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末质点速度方向改变，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705066"/>
              </p:ext>
            </p:extLst>
          </p:nvPr>
        </p:nvGraphicFramePr>
        <p:xfrm>
          <a:off x="10107013" y="548586"/>
          <a:ext cx="23034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8" name="文档" r:id="rId4" imgW="2302691" imgH="1178015" progId="Word.Document.12">
                  <p:embed/>
                </p:oleObj>
              </mc:Choice>
              <mc:Fallback>
                <p:oleObj name="文档" r:id="rId4" imgW="2302691" imgH="11780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07013" y="548586"/>
                        <a:ext cx="2303463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6334"/>
              </p:ext>
            </p:extLst>
          </p:nvPr>
        </p:nvGraphicFramePr>
        <p:xfrm>
          <a:off x="457053" y="2871341"/>
          <a:ext cx="1129665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9" name="文档" r:id="rId7" imgW="11296774" imgH="3057151" progId="Word.Document.12">
                  <p:embed/>
                </p:oleObj>
              </mc:Choice>
              <mc:Fallback>
                <p:oleObj name="文档" r:id="rId7" imgW="11296774" imgH="30571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053" y="2871341"/>
                        <a:ext cx="11296650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1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4" y="617999"/>
            <a:ext cx="2333534" cy="668428"/>
            <a:chOff x="164" y="341996"/>
            <a:chExt cx="2333534" cy="668428"/>
          </a:xfrm>
        </p:grpSpPr>
        <p:sp>
          <p:nvSpPr>
            <p:cNvPr id="9" name="五边形 8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总结提升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52654" y="1534086"/>
            <a:ext cx="11120877" cy="28170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用</a:t>
            </a:r>
            <a:r>
              <a:rPr lang="en-US" altLang="zh-CN" sz="2800" b="1" i="1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图象求位移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图线与时间轴所围成的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面积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表示位移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面积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在时间轴上方表示位移为正，在时间轴下方表示位移为负；通过的路程为时间轴上、下方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面积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绝对值之和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424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72865"/>
              </p:ext>
            </p:extLst>
          </p:nvPr>
        </p:nvGraphicFramePr>
        <p:xfrm>
          <a:off x="399461" y="816218"/>
          <a:ext cx="11391491" cy="5760720"/>
        </p:xfrm>
        <a:graphic>
          <a:graphicData uri="http://schemas.openxmlformats.org/drawingml/2006/table">
            <a:tbl>
              <a:tblPr/>
              <a:tblGrid>
                <a:gridCol w="4478723"/>
                <a:gridCol w="3528392"/>
                <a:gridCol w="338437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alt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                                        </a:t>
                      </a:r>
                      <a:r>
                        <a:rPr 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种类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alt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 </a:t>
                      </a:r>
                      <a:r>
                        <a:rPr lang="zh-CN" sz="2800" kern="100" baseline="0" dirty="0" smtClean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内容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 baseline="0">
                          <a:effectLst/>
                          <a:latin typeface="Book Antiqua"/>
                          <a:ea typeface="华文细黑"/>
                          <a:cs typeface="Times New Roman"/>
                        </a:rPr>
                        <a:t>v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－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t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图象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x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－</a:t>
                      </a:r>
                      <a:r>
                        <a:rPr lang="en-US" sz="2800" i="1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t</a:t>
                      </a: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图象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5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图象上某点的纵坐标的位置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表示瞬时速度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表示某一时刻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图线斜率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表示加速度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表示速度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5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图线与时间轴所围面积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表示位移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无意义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5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图线与纵坐标轴的交点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表示初速度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表示初始时刻的位置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两图线交点坐标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表示速度相同，不表示相遇，往往是距离最大或最小的临界点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表示相遇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5531" marR="255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</a:t>
            </a:r>
            <a:r>
              <a:rPr lang="en-US" altLang="zh-CN" sz="2800" b="1" i="1" kern="100" dirty="0">
                <a:solidFill>
                  <a:srgbClr val="FFFF00"/>
                </a:solidFill>
                <a:latin typeface="Times New Roman"/>
                <a:ea typeface="华文细黑"/>
              </a:rPr>
              <a:t>x</a:t>
            </a:r>
            <a:r>
              <a:rPr lang="zh-CN" altLang="zh-CN" sz="2800" b="1" kern="100" dirty="0">
                <a:solidFill>
                  <a:srgbClr val="FFFF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 smtClean="0">
                <a:solidFill>
                  <a:srgbClr val="FFFF00"/>
                </a:solidFill>
                <a:latin typeface="Times New Roman"/>
                <a:ea typeface="华文细黑"/>
              </a:rPr>
              <a:t>t </a:t>
            </a:r>
            <a:r>
              <a:rPr lang="zh-CN" altLang="zh-CN" sz="2600" b="1" kern="100" dirty="0" smtClean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图象</a:t>
            </a: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与</a:t>
            </a:r>
            <a:r>
              <a:rPr lang="en-US" altLang="zh-CN" sz="2800" b="1" i="1" kern="100" dirty="0">
                <a:solidFill>
                  <a:srgbClr val="FFFF0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>
                <a:solidFill>
                  <a:srgbClr val="FFFF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 smtClean="0">
                <a:solidFill>
                  <a:srgbClr val="FFFF00"/>
                </a:solidFill>
                <a:latin typeface="Times New Roman"/>
                <a:ea typeface="华文细黑"/>
              </a:rPr>
              <a:t>t </a:t>
            </a:r>
            <a:r>
              <a:rPr lang="zh-CN" altLang="zh-CN" sz="2600" b="1" kern="100" dirty="0" smtClean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图象</a:t>
            </a: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的比较</a:t>
            </a:r>
          </a:p>
        </p:txBody>
      </p:sp>
    </p:spTree>
    <p:extLst>
      <p:ext uri="{BB962C8B-B14F-4D97-AF65-F5344CB8AC3E}">
        <p14:creationId xmlns:p14="http://schemas.microsoft.com/office/powerpoint/2010/main" val="17062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2848" y="1104330"/>
            <a:ext cx="10343757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理解位移－时间图象，并能利用图象描述物体的运动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掌握用速度－时间图象求位移的方法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能熟练区分位移－时间图象与速度－时间图象，并会灵活运用图象解决问题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0940" y="1723297"/>
            <a:ext cx="10686944" cy="14184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注意：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无论是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图象还是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图象都不是物体的运动轨迹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图象都只能描述直线运动，不能描述曲线运动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817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\\贾文\贾文\源文件\同步\物理 人教 必修1 新课标\R2-3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9" y="1247031"/>
            <a:ext cx="6546835" cy="254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\\贾文\贾文\源文件\同步\物理 人教 必修1 新课标\R2-3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9" y="3933850"/>
            <a:ext cx="6546834" cy="268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519222" y="189434"/>
            <a:ext cx="11223183" cy="130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下列所给的图象中能反映做直线运动的物体回到初始位置的是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1750" y="325529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0022" y="608519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750" y="608519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6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19" grpId="1"/>
      <p:bldP spid="16" grpId="0"/>
      <p:bldP spid="1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04332" y="687095"/>
            <a:ext cx="111817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800" kern="100" spc="-5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-5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项中，物体开始和结束时的纵坐标为</a:t>
            </a:r>
            <a:r>
              <a:rPr lang="en-US" altLang="zh-CN" sz="2800" kern="100" spc="-5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spc="-5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，说明物体又回到了初始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位置，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spc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spc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项中，物体一直沿正方向运动，位移增大，故无法回到初始位置，</a:t>
            </a:r>
            <a:r>
              <a:rPr lang="en-US" altLang="zh-CN" sz="2800" kern="100" spc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spc="5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spc="5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spc="5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项中，物体第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内的位移沿正方向，大小为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，第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内的位移沿负方向，大小为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m.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末物体回到初始位置，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项中，物体做匀变速直线运动，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末时物体的总位移为零，故物体回到初始位置，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844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4" y="477466"/>
            <a:ext cx="2333534" cy="668428"/>
            <a:chOff x="164" y="341996"/>
            <a:chExt cx="2333534" cy="668428"/>
          </a:xfrm>
        </p:grpSpPr>
        <p:sp>
          <p:nvSpPr>
            <p:cNvPr id="10" name="五边形 9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总结提升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52654" y="1073850"/>
            <a:ext cx="11120877" cy="49330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运动图象的应用技巧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确认是哪种图象，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图象还是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理解并熟记四个对应关系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斜率与加速度或速度对应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纵截距与初速度或初始位置对应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交点对应速度或位置相同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拐点对应运动状态发生改变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221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timg (9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6714"/>
          <a:stretch/>
        </p:blipFill>
        <p:spPr bwMode="auto">
          <a:xfrm>
            <a:off x="8590414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68422" y="683513"/>
            <a:ext cx="11187139" cy="42584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一遥控玩具小汽车在平直路面上运动的位移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—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时间图象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8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示，则下列说法正确的是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2800" kern="100" dirty="0">
              <a:latin typeface="宋体"/>
              <a:ea typeface="Times New Roman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前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15 s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内汽车的位移为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30 m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B.20 s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末汽车的速度为－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 m/s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前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10 s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内汽车的加速度为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 m/s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前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25 s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内汽车做单方向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直线运动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566" y="224192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20983" y="399313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8</a:t>
            </a:r>
            <a:endParaRPr lang="zh-CN" altLang="en-US" dirty="0"/>
          </a:p>
        </p:txBody>
      </p:sp>
      <p:pic>
        <p:nvPicPr>
          <p:cNvPr id="92162" name="Picture 2" descr="\\贾文\贾文\源文件\同步\物理 人教 必修1 新课标\R2-40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94" y="1722105"/>
            <a:ext cx="3406052" cy="22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34566" y="287895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01637" y="926275"/>
            <a:ext cx="11187139" cy="36496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从题图中可以看出前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15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内汽车的位移为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30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图象的斜率表示速度，故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15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25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内汽车反向做匀速直线运动，速度为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                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 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内汽车做匀速直线运动，加速度为零，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15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内汽车静止，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15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25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内汽车做反向匀速直线运动，选项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016476"/>
              </p:ext>
            </p:extLst>
          </p:nvPr>
        </p:nvGraphicFramePr>
        <p:xfrm>
          <a:off x="1178342" y="2179161"/>
          <a:ext cx="2327275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4" name="文档" r:id="rId4" imgW="2334124" imgH="1228763" progId="Word.Document.12">
                  <p:embed/>
                </p:oleObj>
              </mc:Choice>
              <mc:Fallback>
                <p:oleObj name="文档" r:id="rId4" imgW="2334124" imgH="12287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8342" y="2179161"/>
                        <a:ext cx="2327275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37054" y="3904258"/>
            <a:ext cx="11299010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由于题图是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图象，过原点的直线表示物体做匀速直线运动，所以甲做匀速直线运动，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从原点出发，乙从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处出发，故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题图看出，甲、乙有两个交点，故两物体有两次相遇，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7054" y="76786"/>
            <a:ext cx="1129901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甲、乙两物体同时开始做直线运动，它们的位移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与时间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的图象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9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示，则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甲物体做匀加速直线运动，乙物体做曲线运动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甲、乙两物体从同一地点出发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出发时乙在甲前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处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甲、乙两物体有两次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相遇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3205" name="Picture 1045" descr="\\贾文\贾文\源文件\同步\物理 人教 必修1 新课标\R2-41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878146"/>
            <a:ext cx="3273548" cy="26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602591" y="345127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9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4406" y="269955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406" y="333657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uiExpand="1" build="allAtOnce"/>
      <p:bldP spid="21" grpId="0"/>
      <p:bldP spid="21" grpId="1"/>
      <p:bldP spid="22" grpId="0"/>
      <p:bldP spid="2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95501" y="632579"/>
            <a:ext cx="11358770" cy="42584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b="1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图象的理解和综合应用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竖直升空的火箭，其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示，由图可知以下说法正确的是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火箭上升的最大高度为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16 000 m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火箭上升的最大高度为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48 000 m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火箭经过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120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落回地面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火箭上升过程中的加速度始终是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m/s</a:t>
            </a:r>
            <a:r>
              <a:rPr lang="en-US" altLang="zh-CN" sz="2800" kern="100" baseline="30000" dirty="0" smtClean="0">
                <a:latin typeface="Times New Roman"/>
                <a:ea typeface="华文细黑"/>
                <a:cs typeface="Courier New"/>
              </a:rPr>
              <a:t>2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278" y="284450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4235" name="Picture 1051" descr="\\贾文\贾文\源文件\同步\物理 人教 必修1 新课标\R2-42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1568683"/>
            <a:ext cx="3066353" cy="258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625249" y="44187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06574" y="827529"/>
            <a:ext cx="11246307" cy="43550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火箭上升的最大高度即为运动过程中的最大位移，由题图可知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120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时，位移最大，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</a:t>
            </a:r>
            <a:r>
              <a:rPr lang="en-US" altLang="zh-CN" sz="2800" kern="100" spc="-100" dirty="0" smtClean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120</a:t>
            </a:r>
            <a:r>
              <a:rPr lang="en-US" altLang="zh-CN" sz="2800" kern="100" spc="-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800 m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48 000 m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，故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spc="-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要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落回地面，位移等于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120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时速度为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，位移最大，达到最高点，故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题图可知，前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40 s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火箭做匀加速直线运动，后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80 s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做匀减速直线运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动，加速度是变化的，故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95634"/>
              </p:ext>
            </p:extLst>
          </p:nvPr>
        </p:nvGraphicFramePr>
        <p:xfrm>
          <a:off x="4714811" y="1485578"/>
          <a:ext cx="560388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5" name="文档" r:id="rId8" imgW="560063" imgH="1198170" progId="Word.Document.12">
                  <p:embed/>
                </p:oleObj>
              </mc:Choice>
              <mc:Fallback>
                <p:oleObj name="文档" r:id="rId8" imgW="560063" imgH="1198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14811" y="1485578"/>
                        <a:ext cx="560388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5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8261"/>
              </p:ext>
            </p:extLst>
          </p:nvPr>
        </p:nvGraphicFramePr>
        <p:xfrm>
          <a:off x="-9525" y="2635729"/>
          <a:ext cx="1220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>
                  <a:extLst>
                    <a:ext uri="{9D8B030D-6E8A-4147-A177-3AD203B41FA5}">
                      <a16:colId xmlns="" xmlns:a16="http://schemas.microsoft.com/office/drawing/2014/main" val="1008561275"/>
                    </a:ext>
                  </a:extLst>
                </a:gridCol>
                <a:gridCol w="4068000">
                  <a:extLst>
                    <a:ext uri="{9D8B030D-6E8A-4147-A177-3AD203B41FA5}">
                      <a16:colId xmlns="" xmlns:a16="http://schemas.microsoft.com/office/drawing/2014/main" val="271465696"/>
                    </a:ext>
                  </a:extLst>
                </a:gridCol>
                <a:gridCol w="4068000">
                  <a:extLst>
                    <a:ext uri="{9D8B030D-6E8A-4147-A177-3AD203B41FA5}">
                      <a16:colId xmlns="" xmlns:a16="http://schemas.microsoft.com/office/drawing/2014/main" val="3345373049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6359114"/>
                  </a:ext>
                </a:extLst>
              </a:tr>
            </a:tbl>
          </a:graphicData>
        </a:graphic>
      </p:graphicFrame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22151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自主预习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预习新知  夯实基础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4090412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8169124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18816" y="3979848"/>
            <a:ext cx="11358770" cy="24650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甲在整个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 s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时间内运动方向一直不变，它通过的总位移大小为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 m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甲在整个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 s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时间内来回运动，它通过的总位移为零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乙在整个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 s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时间内来回运动，它通过的总位移为零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乙在整个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 s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时间内运动方向一直不变，它通过的总位移大小为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 m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8816" y="-5382"/>
            <a:ext cx="11358770" cy="12585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运动图象的意义及应用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物体甲的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图象和物体乙的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图象分别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11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甲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、乙所示，则这两物体的运动情况是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2330" name="Picture 1434" descr="\\贾文\贾文\源文件\同步\物理 人教 必修1 新课标\R2-44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94" y="1334321"/>
            <a:ext cx="6148625" cy="25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650469" y="3616494"/>
            <a:ext cx="889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11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086" y="405299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086" y="51949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5" name="图片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  <p:bldP spid="2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91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7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26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矩形 16"/>
          <p:cNvSpPr/>
          <p:nvPr/>
        </p:nvSpPr>
        <p:spPr>
          <a:xfrm>
            <a:off x="517372" y="1557586"/>
            <a:ext cx="11024710" cy="21424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图象中，初位置－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到末位置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的总位移为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，整个过程运动方向不变，一直是正方向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图象中，图线与时间轴围成的面积表示位移，后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的运动方向发生改变，所以物体的总位移为零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2" name="图片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用！！！\风景图片\新图！\3运动会\U10661P693DT201511271555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8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Administrator\Desktop\用！！！\风景图片\新图！\3运动会\timg (9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6714"/>
          <a:stretch/>
        </p:blipFill>
        <p:spPr bwMode="auto">
          <a:xfrm>
            <a:off x="8590414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自主预习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5124" y="852721"/>
            <a:ext cx="11099524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一、位移</a:t>
            </a:r>
            <a:r>
              <a:rPr lang="en-US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Courier New"/>
              </a:rPr>
              <a:t>—</a:t>
            </a: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时间图象</a:t>
            </a:r>
            <a:r>
              <a:rPr lang="en-US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b="1" i="1" kern="100" dirty="0">
                <a:solidFill>
                  <a:srgbClr val="7030A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solidFill>
                  <a:srgbClr val="7030A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图象</a:t>
            </a:r>
            <a:r>
              <a:rPr lang="en-US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以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为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横坐标，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以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为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纵坐标，描述位移随时间的变化规律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常见的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静止：一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条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直线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匀速直线运动：一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条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直线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图象的斜率等于物体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92129" y="1670234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时间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99502" y="1670234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位移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x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20000" y="376995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平行于时间轴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82358" y="447043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倾斜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58539" y="516814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速度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7" grpId="0"/>
      <p:bldP spid="7" grpId="1"/>
      <p:bldP spid="8" grpId="0"/>
      <p:bldP spid="8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5124" y="1053530"/>
            <a:ext cx="11099524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二、速度</a:t>
            </a:r>
            <a:r>
              <a:rPr lang="en-US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Courier New"/>
              </a:rPr>
              <a:t>—</a:t>
            </a: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时间图象</a:t>
            </a:r>
            <a:r>
              <a:rPr lang="en-US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b="1" i="1" kern="100" dirty="0">
                <a:solidFill>
                  <a:srgbClr val="7030A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solidFill>
                  <a:srgbClr val="7030A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图象</a:t>
            </a:r>
            <a:r>
              <a:rPr lang="en-US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图象：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以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为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横坐标，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以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为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纵坐标，描述速度随时间的变化规律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图象的斜率等于物体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图象与时间轴所围面积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表示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92129" y="1877254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时间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9182" y="1877254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速度</a:t>
            </a:r>
            <a:r>
              <a:rPr lang="en-US" altLang="zh-CN" sz="2800" i="1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v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6454" y="327677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加速度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3883" y="39765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Book Antiqua"/>
                <a:ea typeface="华文细黑"/>
                <a:cs typeface="Times New Roman"/>
              </a:rPr>
              <a:t>位移</a:t>
            </a:r>
            <a:endParaRPr lang="zh-CN" altLang="en-US" sz="2800" kern="100" dirty="0">
              <a:solidFill>
                <a:srgbClr val="C00000"/>
              </a:solidFill>
              <a:latin typeface="Book Antiqua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2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5" grpId="0"/>
      <p:bldP spid="5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89947" y="540733"/>
            <a:ext cx="11210519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tabLst>
                <a:tab pos="2250440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即学即用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kern="100" dirty="0" smtClean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示为某一质点沿直线运动的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图象，则质点在第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内做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运动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第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内速度为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内速度为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内速度为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 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内的位移为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44455" name="Picture 423" descr="\\贾文\贾文\源文件\同步\物理 人教 必修1 新课标\R2-2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39" y="3645818"/>
            <a:ext cx="2631534" cy="178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733569" y="549886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0590" y="20696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匀速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24806" y="20696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静止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55857" y="2110324"/>
            <a:ext cx="115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10 m/s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73132" y="211032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0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44686" y="2813358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5 m/s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98134" y="28426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0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8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89947" y="540733"/>
            <a:ext cx="7261443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所示为一质点沿直线运动的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图象，则它在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12 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内的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位移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______m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，路程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s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14" name="图片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464109" y="321377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778742" y="130467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60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4536" y="194659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/>
              </a:rPr>
              <a:t>180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/>
            </a:endParaRPr>
          </a:p>
        </p:txBody>
      </p:sp>
      <p:pic>
        <p:nvPicPr>
          <p:cNvPr id="75778" name="Picture 2" descr="\\贾文\贾文\源文件\同步\物理 人教 必修1 新课标\R2-3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737507"/>
            <a:ext cx="3860681" cy="256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89947" y="2493690"/>
            <a:ext cx="73289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图线与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轴所围图形的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面积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表示位移，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内的位移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 m/s×6 s</a:t>
            </a:r>
            <a:r>
              <a:rPr lang="zh-CN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60 m,6</a:t>
            </a:r>
            <a:r>
              <a:rPr lang="zh-CN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12 s</a:t>
            </a:r>
            <a:r>
              <a:rPr lang="zh-CN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内的位移</a:t>
            </a:r>
            <a:r>
              <a:rPr lang="en-US" altLang="zh-CN" sz="2800" i="1" kern="100" spc="-2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spc="-2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spc="-2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spc="-2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i="1" kern="100" spc="-2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spc="-2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20 m/s</a:t>
            </a:r>
            <a:r>
              <a:rPr lang="en-US" altLang="zh-CN" sz="2800" kern="100" spc="-2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 s</a:t>
            </a:r>
            <a:r>
              <a:rPr lang="zh-CN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120 m,0</a:t>
            </a:r>
            <a:r>
              <a:rPr lang="zh-CN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～</a:t>
            </a:r>
            <a:r>
              <a:rPr lang="en-US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12 s</a:t>
            </a:r>
            <a:r>
              <a:rPr lang="zh-CN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内的位移</a:t>
            </a:r>
            <a:r>
              <a:rPr lang="en-US" altLang="zh-CN" sz="2800" i="1" kern="100" spc="-2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spc="-2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spc="-2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spc="-2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60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，路程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|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|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|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|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180 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38543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timg (9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6714"/>
          <a:stretch/>
        </p:blipFill>
        <p:spPr bwMode="auto">
          <a:xfrm>
            <a:off x="8590414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6187</TotalTime>
  <Words>1426</Words>
  <Application>Microsoft Office PowerPoint</Application>
  <PresentationFormat>自定义</PresentationFormat>
  <Paragraphs>237</Paragraphs>
  <Slides>32</Slides>
  <Notes>0</Notes>
  <HiddenSlides>5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6319</cp:revision>
  <dcterms:created xsi:type="dcterms:W3CDTF">2014-11-27T01:03:00Z</dcterms:created>
  <dcterms:modified xsi:type="dcterms:W3CDTF">2018-06-30T02:57:01Z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