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1393" r:id="rId2"/>
    <p:sldId id="1263" r:id="rId3"/>
    <p:sldId id="699" r:id="rId4"/>
    <p:sldId id="1104" r:id="rId5"/>
    <p:sldId id="1105" r:id="rId6"/>
    <p:sldId id="1311" r:id="rId7"/>
    <p:sldId id="1448" r:id="rId8"/>
    <p:sldId id="1126" r:id="rId9"/>
    <p:sldId id="1127" r:id="rId10"/>
    <p:sldId id="1450" r:id="rId11"/>
    <p:sldId id="1453" r:id="rId12"/>
    <p:sldId id="1455" r:id="rId13"/>
    <p:sldId id="1429" r:id="rId14"/>
    <p:sldId id="1449" r:id="rId15"/>
    <p:sldId id="1331" r:id="rId16"/>
    <p:sldId id="1369" r:id="rId17"/>
    <p:sldId id="1457" r:id="rId18"/>
    <p:sldId id="1397" r:id="rId19"/>
    <p:sldId id="1425" r:id="rId20"/>
    <p:sldId id="1458" r:id="rId21"/>
    <p:sldId id="1456" r:id="rId22"/>
    <p:sldId id="1462" r:id="rId23"/>
    <p:sldId id="1464" r:id="rId24"/>
    <p:sldId id="1115" r:id="rId25"/>
    <p:sldId id="1059" r:id="rId26"/>
    <p:sldId id="1465" r:id="rId27"/>
    <p:sldId id="1060" r:id="rId28"/>
    <p:sldId id="1466" r:id="rId29"/>
    <p:sldId id="1061" r:id="rId30"/>
    <p:sldId id="1467" r:id="rId31"/>
    <p:sldId id="1363" r:id="rId32"/>
    <p:sldId id="1445" r:id="rId33"/>
    <p:sldId id="1446" r:id="rId34"/>
    <p:sldId id="1468" r:id="rId35"/>
    <p:sldId id="441" r:id="rId36"/>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varScale="1">
        <p:scale>
          <a:sx n="84" d="100"/>
          <a:sy n="84" d="100"/>
        </p:scale>
        <p:origin x="-82" y="-67"/>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__3.docx"/><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Word___5.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Microsoft_Word___8.docx"/><Relationship Id="rId5" Type="http://schemas.openxmlformats.org/officeDocument/2006/relationships/image" Target="../media/image17.emf"/><Relationship Id="rId4" Type="http://schemas.openxmlformats.org/officeDocument/2006/relationships/package" Target="../embeddings/Microsoft_Word___7.docx"/></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3.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31.xml"/><Relationship Id="rId4"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28.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27.xml"/><Relationship Id="rId7" Type="http://schemas.openxmlformats.org/officeDocument/2006/relationships/slide" Target="slide33.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7.xml"/><Relationship Id="rId7" Type="http://schemas.openxmlformats.org/officeDocument/2006/relationships/slide" Target="slide33.xml"/><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23.png"/><Relationship Id="rId2"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package" Target="../embeddings/Microsoft_Word___9.docx"/><Relationship Id="rId7" Type="http://schemas.openxmlformats.org/officeDocument/2006/relationships/slide" Target="slide29.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slide" Target="slide27.xml"/><Relationship Id="rId5" Type="http://schemas.openxmlformats.org/officeDocument/2006/relationships/slide" Target="slide25.xml"/><Relationship Id="rId10" Type="http://schemas.openxmlformats.org/officeDocument/2006/relationships/image" Target="../media/image25.png"/><Relationship Id="rId4" Type="http://schemas.openxmlformats.org/officeDocument/2006/relationships/image" Target="../media/image24.emf"/><Relationship Id="rId9"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5.png"/><Relationship Id="rId7" Type="http://schemas.openxmlformats.org/officeDocument/2006/relationships/slide" Target="slide31.xml"/><Relationship Id="rId12"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slide" Target="slide29.xml"/><Relationship Id="rId11" Type="http://schemas.openxmlformats.org/officeDocument/2006/relationships/package" Target="../embeddings/Microsoft_Word___10.docx"/><Relationship Id="rId5" Type="http://schemas.openxmlformats.org/officeDocument/2006/relationships/slide" Target="slide27.xml"/><Relationship Id="rId10" Type="http://schemas.openxmlformats.org/officeDocument/2006/relationships/slide" Target="slide33.xml"/><Relationship Id="rId4" Type="http://schemas.openxmlformats.org/officeDocument/2006/relationships/slide" Target="slide25.xml"/><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C:\Users\Administrator\Desktop\用！！！\风景图片\新图！\3运动会\timg (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45" b="6245"/>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3</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牛顿第二定律</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第四章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牛顿运动定律</a:t>
            </a:r>
          </a:p>
        </p:txBody>
      </p:sp>
    </p:spTree>
    <p:extLst>
      <p:ext uri="{BB962C8B-B14F-4D97-AF65-F5344CB8AC3E}">
        <p14:creationId xmlns:p14="http://schemas.microsoft.com/office/powerpoint/2010/main" val="218050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72646" y="1191282"/>
            <a:ext cx="11182441" cy="1302408"/>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从匀速上升的气球上掉下一个物体</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不计空气阻力</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，物体离开气球的瞬间，物体的加速度和速度情况如何？</a:t>
            </a:r>
            <a:endParaRPr lang="zh-CN" altLang="zh-CN" sz="1050" kern="100" dirty="0">
              <a:solidFill>
                <a:prstClr val="black"/>
              </a:solidFill>
              <a:latin typeface="宋体"/>
              <a:cs typeface="Courier New"/>
            </a:endParaRPr>
          </a:p>
        </p:txBody>
      </p:sp>
      <p:sp>
        <p:nvSpPr>
          <p:cNvPr id="15" name="矩形 14"/>
          <p:cNvSpPr/>
          <p:nvPr/>
        </p:nvSpPr>
        <p:spPr>
          <a:xfrm>
            <a:off x="472646" y="2514010"/>
            <a:ext cx="11182441" cy="1384995"/>
          </a:xfrm>
          <a:prstGeom prst="rect">
            <a:avLst/>
          </a:prstGeom>
        </p:spPr>
        <p:txBody>
          <a:bodyPr wrap="square">
            <a:spAutoFit/>
          </a:bodyPr>
          <a:lstStyle/>
          <a:p>
            <a:pPr lvl="0" algn="just">
              <a:lnSpc>
                <a:spcPct val="150000"/>
              </a:lnSpc>
              <a:tabLst>
                <a:tab pos="2700655" algn="l"/>
              </a:tabLst>
            </a:pPr>
            <a:r>
              <a:rPr lang="zh-CN" altLang="zh-CN" sz="2800" b="1" kern="100" dirty="0">
                <a:solidFill>
                  <a:srgbClr val="0000FF"/>
                </a:solidFill>
                <a:latin typeface="Times New Roman"/>
                <a:ea typeface="华文细黑"/>
                <a:cs typeface="Times New Roman"/>
              </a:rPr>
              <a:t>答案</a:t>
            </a:r>
            <a:r>
              <a:rPr lang="zh-CN" altLang="zh-CN" sz="2800" b="1" kern="100" dirty="0">
                <a:solidFill>
                  <a:srgbClr val="C00000"/>
                </a:solidFill>
                <a:latin typeface="Times New Roman"/>
                <a:ea typeface="华文细黑"/>
                <a:cs typeface="Times New Roman"/>
              </a:rPr>
              <a:t>　</a:t>
            </a:r>
            <a:r>
              <a:rPr lang="zh-CN" altLang="zh-CN" sz="2800" kern="100" spc="-100" dirty="0">
                <a:solidFill>
                  <a:srgbClr val="C00000"/>
                </a:solidFill>
                <a:latin typeface="Times New Roman"/>
                <a:ea typeface="华文细黑"/>
                <a:cs typeface="Times New Roman"/>
              </a:rPr>
              <a:t>物体离开气球瞬间物体只受重力，加速度大小为</a:t>
            </a:r>
            <a:r>
              <a:rPr lang="en-US" altLang="zh-CN" sz="2800" i="1" kern="100" spc="-100" dirty="0">
                <a:solidFill>
                  <a:srgbClr val="C00000"/>
                </a:solidFill>
                <a:latin typeface="Times New Roman"/>
                <a:ea typeface="华文细黑"/>
                <a:cs typeface="Courier New"/>
              </a:rPr>
              <a:t>g</a:t>
            </a:r>
            <a:r>
              <a:rPr lang="zh-CN" altLang="zh-CN" sz="2800" kern="100" spc="-100" dirty="0">
                <a:solidFill>
                  <a:srgbClr val="C00000"/>
                </a:solidFill>
                <a:latin typeface="Times New Roman"/>
                <a:ea typeface="华文细黑"/>
                <a:cs typeface="Times New Roman"/>
              </a:rPr>
              <a:t>，方向竖直向下；</a:t>
            </a:r>
            <a:r>
              <a:rPr lang="zh-CN" altLang="zh-CN" sz="2800" kern="100" dirty="0">
                <a:solidFill>
                  <a:srgbClr val="C00000"/>
                </a:solidFill>
                <a:latin typeface="Times New Roman"/>
                <a:ea typeface="华文细黑"/>
                <a:cs typeface="Times New Roman"/>
              </a:rPr>
              <a:t>速度方向向上，大小与气球速度相同</a:t>
            </a:r>
            <a:r>
              <a:rPr lang="en-US" altLang="zh-CN" sz="2800" kern="100" dirty="0">
                <a:solidFill>
                  <a:srgbClr val="C00000"/>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1920351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89947" y="257187"/>
            <a:ext cx="11210519" cy="3970318"/>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a:t>
            </a:r>
          </a:p>
          <a:p>
            <a:pPr algn="just">
              <a:lnSpc>
                <a:spcPct val="150000"/>
              </a:lnSpc>
              <a:spcAft>
                <a:spcPts val="0"/>
              </a:spcAft>
              <a:tabLst>
                <a:tab pos="2700655" algn="l"/>
              </a:tabLst>
            </a:pPr>
            <a:r>
              <a:rPr lang="en-US" altLang="zh-CN" sz="2800" b="1" kern="100" dirty="0" smtClean="0">
                <a:latin typeface="Times New Roman"/>
                <a:ea typeface="华文细黑"/>
                <a:cs typeface="Courier New"/>
              </a:rPr>
              <a:t>1.</a:t>
            </a:r>
            <a:r>
              <a:rPr lang="zh-CN" altLang="zh-CN" sz="2800" b="1" kern="100" dirty="0" smtClean="0">
                <a:latin typeface="Times New Roman"/>
                <a:ea typeface="华文细黑"/>
                <a:cs typeface="Times New Roman"/>
              </a:rPr>
              <a:t>表达式</a:t>
            </a:r>
            <a:r>
              <a:rPr lang="en-US" altLang="zh-CN" sz="2800" b="1" i="1" kern="100" dirty="0" smtClean="0">
                <a:latin typeface="Times New Roman"/>
                <a:ea typeface="华文细黑"/>
                <a:cs typeface="Courier New"/>
              </a:rPr>
              <a:t>F</a:t>
            </a:r>
            <a:r>
              <a:rPr lang="zh-CN" altLang="zh-CN" sz="2800" b="1" kern="100" dirty="0" smtClean="0">
                <a:latin typeface="Times New Roman"/>
                <a:ea typeface="华文细黑"/>
                <a:cs typeface="Times New Roman"/>
              </a:rPr>
              <a:t>＝</a:t>
            </a:r>
            <a:r>
              <a:rPr lang="en-US" altLang="zh-CN" sz="2800" b="1" i="1" kern="100" dirty="0" smtClean="0">
                <a:latin typeface="Times New Roman"/>
                <a:ea typeface="华文细黑"/>
                <a:cs typeface="Courier New"/>
              </a:rPr>
              <a:t>ma</a:t>
            </a:r>
            <a:r>
              <a:rPr lang="zh-CN" altLang="zh-CN" sz="2800" b="1" kern="100" dirty="0" smtClean="0">
                <a:latin typeface="Times New Roman"/>
                <a:ea typeface="华文细黑"/>
                <a:cs typeface="Times New Roman"/>
              </a:rPr>
              <a:t>的理解</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单位统一：表达式中</a:t>
            </a:r>
            <a:r>
              <a:rPr lang="en-US" altLang="zh-CN" sz="2800" i="1" kern="100" dirty="0" smtClean="0">
                <a:latin typeface="Times New Roman"/>
                <a:ea typeface="华文细黑"/>
                <a:cs typeface="Courier New"/>
              </a:rPr>
              <a:t>F</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m</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a</a:t>
            </a:r>
            <a:r>
              <a:rPr lang="zh-CN" altLang="zh-CN" sz="2800" kern="100" dirty="0" smtClean="0">
                <a:latin typeface="Times New Roman"/>
                <a:ea typeface="华文细黑"/>
                <a:cs typeface="Times New Roman"/>
              </a:rPr>
              <a:t>三个物理量的单位都必须是国际单位</a:t>
            </a:r>
            <a:r>
              <a:rPr lang="en-US" altLang="zh-CN" sz="2800" kern="100" dirty="0" smtClean="0">
                <a:latin typeface="Times New Roman"/>
                <a:ea typeface="华文细黑"/>
                <a:cs typeface="Courier New"/>
              </a:rPr>
              <a:t>.</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(2)</a:t>
            </a:r>
            <a:r>
              <a:rPr lang="en-US" altLang="zh-CN" sz="2800" i="1" kern="100" dirty="0" smtClean="0">
                <a:latin typeface="Times New Roman"/>
                <a:ea typeface="华文细黑"/>
                <a:cs typeface="Courier New"/>
              </a:rPr>
              <a:t>F</a:t>
            </a:r>
            <a:r>
              <a:rPr lang="zh-CN" altLang="zh-CN" sz="2800" kern="100" dirty="0" smtClean="0">
                <a:latin typeface="Times New Roman"/>
                <a:ea typeface="华文细黑"/>
                <a:cs typeface="Times New Roman"/>
              </a:rPr>
              <a:t>的含义：</a:t>
            </a:r>
            <a:r>
              <a:rPr lang="en-US" altLang="zh-CN" sz="2800" i="1" kern="100" dirty="0" smtClean="0">
                <a:latin typeface="Times New Roman"/>
                <a:ea typeface="华文细黑"/>
                <a:cs typeface="Courier New"/>
              </a:rPr>
              <a:t>F</a:t>
            </a:r>
            <a:r>
              <a:rPr lang="zh-CN" altLang="zh-CN" sz="2800" kern="100" dirty="0" smtClean="0">
                <a:latin typeface="Times New Roman"/>
                <a:ea typeface="华文细黑"/>
                <a:cs typeface="Times New Roman"/>
              </a:rPr>
              <a:t>是合力时，加速度</a:t>
            </a:r>
            <a:r>
              <a:rPr lang="en-US" altLang="zh-CN" sz="2800" i="1" kern="100" dirty="0" smtClean="0">
                <a:latin typeface="Times New Roman"/>
                <a:ea typeface="华文细黑"/>
                <a:cs typeface="Courier New"/>
              </a:rPr>
              <a:t>a</a:t>
            </a:r>
            <a:r>
              <a:rPr lang="zh-CN" altLang="zh-CN" sz="2800" kern="100" dirty="0" smtClean="0">
                <a:latin typeface="Times New Roman"/>
                <a:ea typeface="华文细黑"/>
                <a:cs typeface="Times New Roman"/>
              </a:rPr>
              <a:t>指的是合加速度，即物体的加速度；</a:t>
            </a:r>
            <a:r>
              <a:rPr lang="en-US" altLang="zh-CN" sz="2800" i="1" kern="100" dirty="0" smtClean="0">
                <a:latin typeface="Times New Roman"/>
                <a:ea typeface="华文细黑"/>
                <a:cs typeface="Courier New"/>
              </a:rPr>
              <a:t>F</a:t>
            </a:r>
            <a:r>
              <a:rPr lang="zh-CN" altLang="zh-CN" sz="2800" kern="100" dirty="0" smtClean="0">
                <a:latin typeface="Times New Roman"/>
                <a:ea typeface="华文细黑"/>
                <a:cs typeface="Times New Roman"/>
              </a:rPr>
              <a:t>是某个力时，加速度</a:t>
            </a:r>
            <a:r>
              <a:rPr lang="en-US" altLang="zh-CN" sz="2800" i="1" kern="100" dirty="0" smtClean="0">
                <a:latin typeface="Times New Roman"/>
                <a:ea typeface="华文细黑"/>
                <a:cs typeface="Courier New"/>
              </a:rPr>
              <a:t>a</a:t>
            </a:r>
            <a:r>
              <a:rPr lang="zh-CN" altLang="zh-CN" sz="2800" kern="100" dirty="0" smtClean="0">
                <a:latin typeface="Times New Roman"/>
                <a:ea typeface="华文细黑"/>
                <a:cs typeface="Times New Roman"/>
              </a:rPr>
              <a:t>是该力产生的加速度</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rPr>
              <a:t>2.</a:t>
            </a:r>
            <a:r>
              <a:rPr lang="zh-CN" altLang="zh-CN" sz="2800" b="1" kern="100" dirty="0">
                <a:latin typeface="Times New Roman"/>
                <a:ea typeface="华文细黑"/>
                <a:cs typeface="Times New Roman"/>
              </a:rPr>
              <a:t>牛顿第二定律的六个性质</a:t>
            </a:r>
            <a:endParaRPr lang="en-US" altLang="zh-CN" sz="2800" kern="100" dirty="0" smtClean="0">
              <a:latin typeface="Times New Roman"/>
              <a:ea typeface="华文细黑"/>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250235437"/>
              </p:ext>
            </p:extLst>
          </p:nvPr>
        </p:nvGraphicFramePr>
        <p:xfrm>
          <a:off x="616821" y="4335418"/>
          <a:ext cx="10956771" cy="1920240"/>
        </p:xfrm>
        <a:graphic>
          <a:graphicData uri="http://schemas.openxmlformats.org/drawingml/2006/table">
            <a:tbl>
              <a:tblPr/>
              <a:tblGrid>
                <a:gridCol w="1290800"/>
                <a:gridCol w="9665971"/>
              </a:tblGrid>
              <a:tr h="431195">
                <a:tc>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性质</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理解</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93">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因果性</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力是产生加速度的原因，只要物体所受的合力不为</a:t>
                      </a:r>
                      <a:r>
                        <a:rPr lang="en-US" sz="2800" kern="100" baseline="0" dirty="0">
                          <a:effectLst/>
                          <a:latin typeface="Times New Roman"/>
                          <a:ea typeface="华文细黑"/>
                          <a:cs typeface="Courier New"/>
                        </a:rPr>
                        <a:t>0</a:t>
                      </a:r>
                      <a:r>
                        <a:rPr lang="zh-CN" sz="2800" kern="100" baseline="0" dirty="0">
                          <a:effectLst/>
                          <a:latin typeface="Times New Roman"/>
                          <a:ea typeface="华文细黑"/>
                          <a:cs typeface="Times New Roman"/>
                        </a:rPr>
                        <a:t>，物体就具有加速度</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572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26026653"/>
              </p:ext>
            </p:extLst>
          </p:nvPr>
        </p:nvGraphicFramePr>
        <p:xfrm>
          <a:off x="472805" y="487626"/>
          <a:ext cx="11244803" cy="5767433"/>
        </p:xfrm>
        <a:graphic>
          <a:graphicData uri="http://schemas.openxmlformats.org/drawingml/2006/table">
            <a:tbl>
              <a:tblPr/>
              <a:tblGrid>
                <a:gridCol w="1290800"/>
                <a:gridCol w="9954003"/>
              </a:tblGrid>
              <a:tr h="862390">
                <a:tc>
                  <a:txBody>
                    <a:bodyPr/>
                    <a:lstStyle/>
                    <a:p>
                      <a:pPr algn="ctr">
                        <a:lnSpc>
                          <a:spcPct val="150000"/>
                        </a:lnSpc>
                        <a:spcAft>
                          <a:spcPts val="0"/>
                        </a:spcAft>
                        <a:tabLst>
                          <a:tab pos="2700655" algn="l"/>
                        </a:tabLst>
                      </a:pPr>
                      <a:r>
                        <a:rPr lang="zh-CN" sz="2800" kern="100" baseline="0" dirty="0">
                          <a:effectLst/>
                          <a:latin typeface="Times New Roman"/>
                          <a:ea typeface="华文细黑"/>
                          <a:cs typeface="Times New Roman"/>
                        </a:rPr>
                        <a:t>矢量性</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en-US" sz="2800" i="1" kern="100" baseline="0" dirty="0">
                          <a:effectLst/>
                          <a:latin typeface="Times New Roman"/>
                          <a:ea typeface="华文细黑"/>
                          <a:cs typeface="Courier New"/>
                        </a:rPr>
                        <a:t>F</a:t>
                      </a:r>
                      <a:r>
                        <a:rPr lang="zh-CN" sz="2800" kern="100" baseline="0" dirty="0">
                          <a:effectLst/>
                          <a:latin typeface="Times New Roman"/>
                          <a:ea typeface="华文细黑"/>
                          <a:cs typeface="Times New Roman"/>
                        </a:rPr>
                        <a:t>＝</a:t>
                      </a:r>
                      <a:r>
                        <a:rPr lang="en-US" sz="2800" i="1" kern="100" baseline="0" dirty="0">
                          <a:effectLst/>
                          <a:latin typeface="Times New Roman"/>
                          <a:ea typeface="华文细黑"/>
                          <a:cs typeface="Courier New"/>
                        </a:rPr>
                        <a:t>ma</a:t>
                      </a:r>
                      <a:r>
                        <a:rPr lang="zh-CN" sz="2800" kern="100" baseline="0" dirty="0">
                          <a:effectLst/>
                          <a:latin typeface="Times New Roman"/>
                          <a:ea typeface="华文细黑"/>
                          <a:cs typeface="Times New Roman"/>
                        </a:rPr>
                        <a:t>是一个矢量式</a:t>
                      </a:r>
                      <a:r>
                        <a:rPr lang="en-US" sz="2800" kern="100" baseline="0" dirty="0">
                          <a:effectLst/>
                          <a:latin typeface="Times New Roman"/>
                          <a:ea typeface="华文细黑"/>
                          <a:cs typeface="Courier New"/>
                        </a:rPr>
                        <a:t>.</a:t>
                      </a:r>
                      <a:r>
                        <a:rPr lang="zh-CN" sz="2800" kern="100" baseline="0" dirty="0">
                          <a:effectLst/>
                          <a:latin typeface="Times New Roman"/>
                          <a:ea typeface="华文细黑"/>
                          <a:cs typeface="Times New Roman"/>
                        </a:rPr>
                        <a:t>物体的加速度方向由它受的合力方向决定，且总与合力的方向相同</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93">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瞬时性</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加速度与合外力是瞬时对应关系，同时产生，同时变化，同时消失</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93">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同体性</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baseline="0" dirty="0">
                          <a:effectLst/>
                          <a:latin typeface="Times New Roman"/>
                          <a:ea typeface="华文细黑"/>
                          <a:cs typeface="Courier New"/>
                        </a:rPr>
                        <a:t>F</a:t>
                      </a:r>
                      <a:r>
                        <a:rPr lang="zh-CN" sz="2800" kern="100" baseline="0" dirty="0">
                          <a:effectLst/>
                          <a:latin typeface="Times New Roman"/>
                          <a:ea typeface="华文细黑"/>
                          <a:cs typeface="Times New Roman"/>
                        </a:rPr>
                        <a:t>＝</a:t>
                      </a:r>
                      <a:r>
                        <a:rPr lang="en-US" sz="2800" i="1" kern="100" baseline="0" dirty="0">
                          <a:effectLst/>
                          <a:latin typeface="Times New Roman"/>
                          <a:ea typeface="华文细黑"/>
                          <a:cs typeface="Courier New"/>
                        </a:rPr>
                        <a:t>ma</a:t>
                      </a:r>
                      <a:r>
                        <a:rPr lang="zh-CN" sz="2800" kern="100" baseline="0" dirty="0">
                          <a:effectLst/>
                          <a:latin typeface="Times New Roman"/>
                          <a:ea typeface="华文细黑"/>
                          <a:cs typeface="Times New Roman"/>
                        </a:rPr>
                        <a:t>中，</a:t>
                      </a:r>
                      <a:r>
                        <a:rPr lang="en-US" sz="2800" i="1" kern="100" baseline="0" dirty="0">
                          <a:effectLst/>
                          <a:latin typeface="Times New Roman"/>
                          <a:ea typeface="华文细黑"/>
                          <a:cs typeface="Courier New"/>
                        </a:rPr>
                        <a:t>m</a:t>
                      </a:r>
                      <a:r>
                        <a:rPr lang="zh-CN" sz="2800" kern="100" baseline="0" dirty="0">
                          <a:effectLst/>
                          <a:latin typeface="Times New Roman"/>
                          <a:ea typeface="华文细黑"/>
                          <a:cs typeface="Times New Roman"/>
                        </a:rPr>
                        <a:t>、</a:t>
                      </a:r>
                      <a:r>
                        <a:rPr lang="en-US" sz="2800" i="1" kern="100" baseline="0" dirty="0">
                          <a:effectLst/>
                          <a:latin typeface="Times New Roman"/>
                          <a:ea typeface="华文细黑"/>
                          <a:cs typeface="Courier New"/>
                        </a:rPr>
                        <a:t>a</a:t>
                      </a:r>
                      <a:r>
                        <a:rPr lang="zh-CN" sz="2800" kern="100" baseline="0" dirty="0">
                          <a:effectLst/>
                          <a:latin typeface="Times New Roman"/>
                          <a:ea typeface="华文细黑"/>
                          <a:cs typeface="Times New Roman"/>
                        </a:rPr>
                        <a:t>都是对同一物体而言的</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93">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独立性</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作用在物体上的每一个力都产生加速度，物体的实际加速度是这些加速度的矢量和</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93">
                <a:tc>
                  <a:txBody>
                    <a:bodyPr/>
                    <a:lstStyle/>
                    <a:p>
                      <a:pPr algn="ctr">
                        <a:lnSpc>
                          <a:spcPct val="150000"/>
                        </a:lnSpc>
                        <a:spcAft>
                          <a:spcPts val="0"/>
                        </a:spcAft>
                        <a:tabLst>
                          <a:tab pos="2700655" algn="l"/>
                        </a:tabLst>
                      </a:pPr>
                      <a:r>
                        <a:rPr lang="zh-CN" sz="2800" kern="100" baseline="0">
                          <a:effectLst/>
                          <a:latin typeface="Times New Roman"/>
                          <a:ea typeface="华文细黑"/>
                          <a:cs typeface="Times New Roman"/>
                        </a:rPr>
                        <a:t>相对性</a:t>
                      </a:r>
                      <a:endParaRPr lang="zh-CN" sz="2800" kern="100" baseline="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baseline="0" dirty="0">
                          <a:effectLst/>
                          <a:latin typeface="Times New Roman"/>
                          <a:ea typeface="华文细黑"/>
                          <a:cs typeface="Times New Roman"/>
                        </a:rPr>
                        <a:t>物体的加速度是相对于惯性参考系而言的，即牛顿第二定律只适用于惯性参考系</a:t>
                      </a:r>
                      <a:endParaRPr lang="zh-CN" sz="2800" kern="100" baseline="0" dirty="0">
                        <a:effectLst/>
                        <a:latin typeface="宋体"/>
                        <a:cs typeface="Courier New"/>
                      </a:endParaRPr>
                    </a:p>
                  </a:txBody>
                  <a:tcPr marL="23100" marR="23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746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59467" y="549474"/>
            <a:ext cx="11210519" cy="324217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下列对牛顿第二定律的理解正确的是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由</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可知，</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成反比</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牛顿第二定律说明当物体有加速度时，物体才受到外力的作用</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加速度的方向总跟合外力的方向一致</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当合外力停止作用时，加速度随之消失</a:t>
            </a:r>
            <a:endParaRPr lang="zh-CN" altLang="zh-CN" sz="1050" kern="100" dirty="0">
              <a:effectLst/>
              <a:latin typeface="宋体"/>
              <a:cs typeface="Courier New"/>
            </a:endParaRPr>
          </a:p>
        </p:txBody>
      </p:sp>
      <p:sp>
        <p:nvSpPr>
          <p:cNvPr id="5" name="矩形 4"/>
          <p:cNvSpPr/>
          <p:nvPr/>
        </p:nvSpPr>
        <p:spPr>
          <a:xfrm>
            <a:off x="459467" y="3784542"/>
            <a:ext cx="11210519"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虽然</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，但</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无关，因</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是由</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共同决定的，即</a:t>
            </a:r>
            <a:r>
              <a:rPr lang="en-US" altLang="zh-CN" sz="2800" i="1" kern="100" dirty="0">
                <a:solidFill>
                  <a:srgbClr val="002060"/>
                </a:solidFill>
                <a:latin typeface="Times New Roman"/>
                <a:ea typeface="华文细黑"/>
                <a:cs typeface="Courier New"/>
              </a:rPr>
              <a:t>a</a:t>
            </a:r>
            <a:r>
              <a:rPr lang="en-US" altLang="zh-CN" sz="2800" kern="100" dirty="0" smtClean="0">
                <a:solidFill>
                  <a:srgbClr val="002060"/>
                </a:solidFill>
                <a:latin typeface="宋体"/>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且</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同时产生、同时消失、同时存在、同时改变；</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与</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的方向永远相同</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综上所述，</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24258014"/>
              </p:ext>
            </p:extLst>
          </p:nvPr>
        </p:nvGraphicFramePr>
        <p:xfrm>
          <a:off x="11249302" y="3702442"/>
          <a:ext cx="600075" cy="1219200"/>
        </p:xfrm>
        <a:graphic>
          <a:graphicData uri="http://schemas.openxmlformats.org/presentationml/2006/ole">
            <mc:AlternateContent xmlns:mc="http://schemas.openxmlformats.org/markup-compatibility/2006">
              <mc:Choice xmlns:v="urn:schemas-microsoft-com:vml" Requires="v">
                <p:oleObj spid="_x0000_s22803" name="文档" r:id="rId3" imgW="600776" imgH="1218888" progId="Word.Document.12">
                  <p:embed/>
                </p:oleObj>
              </mc:Choice>
              <mc:Fallback>
                <p:oleObj name="文档" r:id="rId3" imgW="600776" imgH="1218888" progId="Word.Document.12">
                  <p:embed/>
                  <p:pic>
                    <p:nvPicPr>
                      <p:cNvPr id="0" name=""/>
                      <p:cNvPicPr/>
                      <p:nvPr/>
                    </p:nvPicPr>
                    <p:blipFill>
                      <a:blip r:embed="rId4"/>
                      <a:stretch>
                        <a:fillRect/>
                      </a:stretch>
                    </p:blipFill>
                    <p:spPr>
                      <a:xfrm>
                        <a:off x="11249302" y="3702442"/>
                        <a:ext cx="600075" cy="1219200"/>
                      </a:xfrm>
                      <a:prstGeom prst="rect">
                        <a:avLst/>
                      </a:prstGeom>
                    </p:spPr>
                  </p:pic>
                </p:oleObj>
              </mc:Fallback>
            </mc:AlternateContent>
          </a:graphicData>
        </a:graphic>
      </p:graphicFrame>
      <p:sp>
        <p:nvSpPr>
          <p:cNvPr id="7" name="TextBox 6"/>
          <p:cNvSpPr txBox="1"/>
          <p:nvPr/>
        </p:nvSpPr>
        <p:spPr>
          <a:xfrm>
            <a:off x="323518" y="25148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TextBox 9"/>
          <p:cNvSpPr txBox="1"/>
          <p:nvPr/>
        </p:nvSpPr>
        <p:spPr>
          <a:xfrm>
            <a:off x="323518" y="315753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72898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p:bldP spid="5" grpId="1"/>
      <p:bldP spid="7" grpId="0"/>
      <p:bldP spid="7"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64" y="45418"/>
            <a:ext cx="2333534" cy="668428"/>
            <a:chOff x="164" y="341996"/>
            <a:chExt cx="2333534" cy="668428"/>
          </a:xfrm>
        </p:grpSpPr>
        <p:sp>
          <p:nvSpPr>
            <p:cNvPr id="9" name="五边形 8"/>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0" name="燕尾形 9"/>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1" name="矩形 10"/>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13" name="矩形 12"/>
          <p:cNvSpPr/>
          <p:nvPr/>
        </p:nvSpPr>
        <p:spPr>
          <a:xfrm>
            <a:off x="482343" y="271602"/>
            <a:ext cx="11185087" cy="6798015"/>
          </a:xfrm>
          <a:prstGeom prst="rect">
            <a:avLst/>
          </a:prstGeom>
        </p:spPr>
        <p:txBody>
          <a:bodyPr>
            <a:spAutoFit/>
          </a:bodyPr>
          <a:lstStyle/>
          <a:p>
            <a:pPr algn="ctr">
              <a:lnSpc>
                <a:spcPct val="150000"/>
              </a:lnSpc>
              <a:spcAft>
                <a:spcPts val="0"/>
              </a:spcAft>
              <a:tabLst>
                <a:tab pos="2700655" algn="l"/>
              </a:tabLst>
            </a:pPr>
            <a:r>
              <a:rPr lang="zh-CN" altLang="zh-CN" sz="2800" b="1" kern="100" dirty="0">
                <a:solidFill>
                  <a:srgbClr val="C00000"/>
                </a:solidFill>
                <a:latin typeface="Times New Roman"/>
                <a:ea typeface="华文细黑"/>
                <a:cs typeface="Times New Roman"/>
              </a:rPr>
              <a:t>合外力、加速度、速度的关系</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力与加速度为因果关系：力是因，加速度是果</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只要物体所受的合外力不为零，就会产生加速度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加速度与合外力方向是相同的，大小与合外力成正比</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力与速度无因果关系：合外力方向与速度方向可以相同，可以相反，还可以有夹角</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合外力方向与速度方向相同时，物体做加速运动，相反时物体做减速运动</a:t>
            </a:r>
            <a:r>
              <a:rPr lang="en-US" altLang="zh-CN" sz="2800" kern="100" dirty="0" smtClean="0">
                <a:latin typeface="Times New Roman"/>
                <a:ea typeface="华文细黑"/>
                <a:cs typeface="Courier New"/>
              </a:rPr>
              <a:t>.</a:t>
            </a: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两个加速度公式的区别</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Times New Roman"/>
              </a:rPr>
              <a:t>    </a:t>
            </a:r>
            <a:r>
              <a:rPr lang="zh-CN" altLang="zh-CN" sz="2800" kern="100" dirty="0">
                <a:solidFill>
                  <a:prstClr val="black"/>
                </a:solidFill>
                <a:latin typeface="Times New Roman"/>
                <a:ea typeface="华文细黑"/>
                <a:cs typeface="Times New Roman"/>
              </a:rPr>
              <a:t>是加速度的定义式，是比值定义法定义的物理量，</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kern="100" dirty="0" err="1">
                <a:solidFill>
                  <a:prstClr val="black"/>
                </a:solidFill>
                <a:latin typeface="Times New Roman"/>
                <a:ea typeface="华文细黑"/>
                <a:cs typeface="Courier New"/>
              </a:rPr>
              <a:t>Δ</a:t>
            </a:r>
            <a:r>
              <a:rPr lang="en-US" altLang="zh-CN" sz="2800" i="1" kern="100" dirty="0" err="1">
                <a:solidFill>
                  <a:prstClr val="black"/>
                </a:solidFill>
                <a:latin typeface="Book Antiqua"/>
                <a:ea typeface="华文细黑"/>
                <a:cs typeface="Times New Roman"/>
              </a:rPr>
              <a:t>v</a:t>
            </a:r>
            <a:r>
              <a:rPr lang="zh-CN" altLang="zh-CN" sz="2800" kern="100" dirty="0">
                <a:solidFill>
                  <a:prstClr val="black"/>
                </a:solidFill>
                <a:latin typeface="Times New Roman"/>
                <a:ea typeface="华文细黑"/>
                <a:cs typeface="Times New Roman"/>
              </a:rPr>
              <a:t>、</a:t>
            </a:r>
            <a:r>
              <a:rPr lang="en-US" altLang="zh-CN" sz="2800" kern="100" dirty="0" err="1">
                <a:solidFill>
                  <a:prstClr val="black"/>
                </a:solidFill>
                <a:latin typeface="Times New Roman"/>
                <a:ea typeface="华文细黑"/>
                <a:cs typeface="Courier New"/>
              </a:rPr>
              <a:t>Δ</a:t>
            </a:r>
            <a:r>
              <a:rPr lang="en-US" altLang="zh-CN" sz="2800" i="1" kern="100" dirty="0" err="1">
                <a:solidFill>
                  <a:prstClr val="black"/>
                </a:solidFill>
                <a:latin typeface="Times New Roman"/>
                <a:ea typeface="华文细黑"/>
                <a:cs typeface="Courier New"/>
              </a:rPr>
              <a:t>t</a:t>
            </a:r>
            <a:r>
              <a:rPr lang="zh-CN" altLang="zh-CN" sz="2800" kern="100" dirty="0">
                <a:solidFill>
                  <a:prstClr val="black"/>
                </a:solidFill>
                <a:latin typeface="Times New Roman"/>
                <a:ea typeface="华文细黑"/>
                <a:cs typeface="Times New Roman"/>
              </a:rPr>
              <a:t>均无关；</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Times New Roman"/>
              </a:rPr>
              <a:t>    </a:t>
            </a:r>
            <a:r>
              <a:rPr lang="zh-CN" altLang="zh-CN" sz="2800" kern="100" spc="-100" dirty="0">
                <a:solidFill>
                  <a:prstClr val="black"/>
                </a:solidFill>
                <a:latin typeface="Times New Roman"/>
                <a:ea typeface="华文细黑"/>
                <a:cs typeface="Times New Roman"/>
              </a:rPr>
              <a:t>是加速度的决定式</a:t>
            </a:r>
            <a:r>
              <a:rPr lang="zh-CN" altLang="zh-CN" sz="2800" kern="100" spc="-1000" dirty="0">
                <a:solidFill>
                  <a:prstClr val="black"/>
                </a:solidFill>
                <a:latin typeface="Times New Roman"/>
                <a:ea typeface="华文细黑"/>
                <a:cs typeface="Times New Roman"/>
              </a:rPr>
              <a:t>，</a:t>
            </a:r>
            <a:r>
              <a:rPr lang="zh-CN" altLang="zh-CN" sz="2800" kern="100" spc="-100" dirty="0">
                <a:solidFill>
                  <a:prstClr val="black"/>
                </a:solidFill>
                <a:latin typeface="Times New Roman"/>
                <a:ea typeface="华文细黑"/>
                <a:cs typeface="Times New Roman"/>
              </a:rPr>
              <a:t>加速度由其受到的合外力和质量决定</a:t>
            </a:r>
            <a:r>
              <a:rPr lang="en-US" altLang="zh-CN" sz="2800" kern="100" spc="-100" dirty="0" smtClean="0">
                <a:solidFill>
                  <a:prstClr val="black"/>
                </a:solidFill>
                <a:latin typeface="Times New Roman"/>
                <a:ea typeface="华文细黑"/>
                <a:cs typeface="Courier New"/>
              </a:rPr>
              <a:t>.</a:t>
            </a:r>
            <a:endParaRPr lang="zh-CN" altLang="zh-CN" sz="1050" kern="100" spc="-100" dirty="0">
              <a:solidFill>
                <a:prstClr val="black"/>
              </a:solidFill>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0171670"/>
              </p:ext>
            </p:extLst>
          </p:nvPr>
        </p:nvGraphicFramePr>
        <p:xfrm>
          <a:off x="1135063" y="5268064"/>
          <a:ext cx="793750" cy="1320800"/>
        </p:xfrm>
        <a:graphic>
          <a:graphicData uri="http://schemas.openxmlformats.org/presentationml/2006/ole">
            <mc:AlternateContent xmlns:mc="http://schemas.openxmlformats.org/markup-compatibility/2006">
              <mc:Choice xmlns:v="urn:schemas-microsoft-com:vml" Requires="v">
                <p:oleObj spid="_x0000_s25062" name="文档" r:id="rId3" imgW="793759" imgH="1320408" progId="Word.Document.12">
                  <p:embed/>
                </p:oleObj>
              </mc:Choice>
              <mc:Fallback>
                <p:oleObj name="文档" r:id="rId3" imgW="793759" imgH="1320408" progId="Word.Document.12">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5268064"/>
                        <a:ext cx="7937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755732357"/>
              </p:ext>
            </p:extLst>
          </p:nvPr>
        </p:nvGraphicFramePr>
        <p:xfrm>
          <a:off x="2566988" y="5939914"/>
          <a:ext cx="793750" cy="1320800"/>
        </p:xfrm>
        <a:graphic>
          <a:graphicData uri="http://schemas.openxmlformats.org/presentationml/2006/ole">
            <mc:AlternateContent xmlns:mc="http://schemas.openxmlformats.org/markup-compatibility/2006">
              <mc:Choice xmlns:v="urn:schemas-microsoft-com:vml" Requires="v">
                <p:oleObj spid="_x0000_s25063" name="文档" r:id="rId5" imgW="793759" imgH="1320840" progId="Word.Document.12">
                  <p:embed/>
                </p:oleObj>
              </mc:Choice>
              <mc:Fallback>
                <p:oleObj name="文档" r:id="rId5" imgW="793759" imgH="1320840" progId="Word.Document.12">
                  <p:embed/>
                  <p:pic>
                    <p:nvPicPr>
                      <p:cNvPr id="0" name="对象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939914"/>
                        <a:ext cx="7937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691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98728" y="363930"/>
            <a:ext cx="11254630" cy="39192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初始时静止在光滑水平面上的物体，受到一个逐渐减小的方向不变的水平力的作用，则这个物体运动情况为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速度不断增大，但增大得越来越慢</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加速度不断增大，速度不断减小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加速度不断减小，速度不断增大</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加速度不变，速度先减小后增大</a:t>
            </a:r>
            <a:endParaRPr lang="zh-CN" altLang="zh-CN" sz="1050" kern="100" dirty="0">
              <a:effectLst/>
              <a:latin typeface="宋体"/>
              <a:cs typeface="Courier New"/>
            </a:endParaRPr>
          </a:p>
        </p:txBody>
      </p:sp>
      <p:sp>
        <p:nvSpPr>
          <p:cNvPr id="6" name="矩形 5"/>
          <p:cNvSpPr/>
          <p:nvPr/>
        </p:nvSpPr>
        <p:spPr>
          <a:xfrm>
            <a:off x="498728" y="4268785"/>
            <a:ext cx="1125463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水平面光滑，说明物体不受摩擦力作用，物体所受到的水平力即为其合外力</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水平力逐渐减小，合外力也逐渐减小，由公式</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zh-CN" altLang="zh-CN" sz="2800" kern="100" dirty="0">
                <a:solidFill>
                  <a:srgbClr val="002060"/>
                </a:solidFill>
                <a:latin typeface="Times New Roman"/>
                <a:ea typeface="华文细黑"/>
                <a:cs typeface="Times New Roman"/>
              </a:rPr>
              <a:t>可知：当</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逐渐减小时，</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也逐渐减小，但速度逐渐增大</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5" name="TextBox 14"/>
          <p:cNvSpPr txBox="1"/>
          <p:nvPr/>
        </p:nvSpPr>
        <p:spPr>
          <a:xfrm>
            <a:off x="370654" y="175240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7" name="TextBox 6"/>
          <p:cNvSpPr txBox="1"/>
          <p:nvPr/>
        </p:nvSpPr>
        <p:spPr>
          <a:xfrm>
            <a:off x="370654" y="29774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5" grpId="0"/>
      <p:bldP spid="1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8477" y="1203563"/>
            <a:ext cx="11263033" cy="3522375"/>
          </a:xfrm>
          <a:prstGeom prst="rect">
            <a:avLst/>
          </a:prstGeom>
        </p:spPr>
        <p:txBody>
          <a:bodyPr wrap="square">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解题步骤</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确定研究对象</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进行受力分析和运动情况分析，作出受力和运动的示意图</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求合力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或加速度</a:t>
            </a:r>
            <a:r>
              <a:rPr lang="en-US" altLang="zh-CN" sz="2800" i="1" kern="100" dirty="0">
                <a:latin typeface="Times New Roman"/>
                <a:ea typeface="华文细黑"/>
                <a:cs typeface="Courier New"/>
              </a:rPr>
              <a:t>a</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根据</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列方程求解</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二、牛顿第二定律的简单应用</a:t>
            </a:r>
          </a:p>
        </p:txBody>
      </p:sp>
    </p:spTree>
    <p:extLst>
      <p:ext uri="{BB962C8B-B14F-4D97-AF65-F5344CB8AC3E}">
        <p14:creationId xmlns:p14="http://schemas.microsoft.com/office/powerpoint/2010/main" val="372837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72162" y="86946"/>
            <a:ext cx="11375663" cy="6684907"/>
          </a:xfrm>
          <a:prstGeom prst="rect">
            <a:avLst/>
          </a:prstGeom>
        </p:spPr>
        <p:txBody>
          <a:bodyPr wrap="square">
            <a:spAutoFit/>
          </a:bodyPr>
          <a:lstStyle/>
          <a:p>
            <a:pPr lvl="0" algn="just">
              <a:lnSpc>
                <a:spcPct val="150000"/>
              </a:lnSpc>
              <a:tabLst>
                <a:tab pos="2700655" algn="l"/>
              </a:tabLst>
            </a:pPr>
            <a:r>
              <a:rPr lang="en-US" altLang="zh-CN" sz="2800" b="1" kern="100" dirty="0">
                <a:solidFill>
                  <a:prstClr val="black"/>
                </a:solidFill>
                <a:latin typeface="Times New Roman"/>
                <a:ea typeface="华文细黑"/>
                <a:cs typeface="Courier New"/>
              </a:rPr>
              <a:t>2.</a:t>
            </a:r>
            <a:r>
              <a:rPr lang="zh-CN" altLang="zh-CN" sz="2800" b="1" kern="100" dirty="0">
                <a:solidFill>
                  <a:prstClr val="black"/>
                </a:solidFill>
                <a:latin typeface="Times New Roman"/>
                <a:ea typeface="华文细黑"/>
                <a:cs typeface="Times New Roman"/>
              </a:rPr>
              <a:t>解题方法</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矢量合成法：若物体只受两个力作用，应用平行四边形定则求这两个力的合力，加速度的方向即物体所受合力的方向</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正交分解法：当物体受多个力作用时，常用正交分解法求物体所受的合外力</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建立坐标系时，通常选取加速度的方向作为某一坐标轴的正方向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也就</a:t>
            </a:r>
            <a:r>
              <a:rPr lang="zh-CN" altLang="zh-CN" sz="2800" kern="100" spc="-100" dirty="0">
                <a:latin typeface="Times New Roman"/>
                <a:ea typeface="华文细黑"/>
                <a:cs typeface="Times New Roman"/>
              </a:rPr>
              <a:t>是不分解加速度</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，将物体所受的力正交分解后，列出方程</a:t>
            </a:r>
            <a:r>
              <a:rPr lang="en-US" altLang="zh-CN" sz="2800" i="1" kern="100" spc="-100" dirty="0" err="1">
                <a:latin typeface="Times New Roman"/>
                <a:ea typeface="华文细黑"/>
                <a:cs typeface="Courier New"/>
              </a:rPr>
              <a:t>F</a:t>
            </a:r>
            <a:r>
              <a:rPr lang="en-US" altLang="zh-CN" sz="2800" i="1" kern="100" spc="-100" baseline="-25000" dirty="0" err="1">
                <a:latin typeface="Times New Roman"/>
                <a:ea typeface="华文细黑"/>
                <a:cs typeface="Courier New"/>
              </a:rPr>
              <a:t>x</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ma</a:t>
            </a:r>
            <a:r>
              <a:rPr lang="zh-CN" altLang="zh-CN" sz="2800" kern="100" spc="-100" dirty="0">
                <a:latin typeface="Times New Roman"/>
                <a:ea typeface="华文细黑"/>
                <a:cs typeface="Times New Roman"/>
              </a:rPr>
              <a:t>，</a:t>
            </a:r>
            <a:r>
              <a:rPr lang="en-US" altLang="zh-CN" sz="2800" i="1" kern="100" spc="-100" dirty="0" err="1">
                <a:latin typeface="Times New Roman"/>
                <a:ea typeface="华文细黑"/>
                <a:cs typeface="Courier New"/>
              </a:rPr>
              <a:t>F</a:t>
            </a:r>
            <a:r>
              <a:rPr lang="en-US" altLang="zh-CN" sz="2800" i="1" kern="100" spc="-100" baseline="-25000" dirty="0" err="1">
                <a:latin typeface="Times New Roman"/>
                <a:ea typeface="华文细黑"/>
                <a:cs typeface="Courier New"/>
              </a:rPr>
              <a:t>y</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特殊情况下，若物体的受力都在两个互相垂直的方向上，也可将</a:t>
            </a:r>
            <a:r>
              <a:rPr lang="zh-CN" altLang="zh-CN" sz="2800" kern="100" dirty="0" smtClean="0">
                <a:latin typeface="Times New Roman"/>
                <a:ea typeface="华文细黑"/>
                <a:cs typeface="Times New Roman"/>
              </a:rPr>
              <a:t>坐标</a:t>
            </a:r>
            <a:endParaRPr lang="en-US" altLang="zh-CN" sz="2800" kern="100" dirty="0" smtClean="0">
              <a:latin typeface="Times New Roman"/>
              <a:ea typeface="华文细黑"/>
              <a:cs typeface="Times New Roman"/>
            </a:endParaRPr>
          </a:p>
          <a:p>
            <a:pPr algn="just">
              <a:lnSpc>
                <a:spcPct val="30000"/>
              </a:lnSpc>
              <a:spcAft>
                <a:spcPts val="0"/>
              </a:spcAft>
              <a:tabLst>
                <a:tab pos="2700655" algn="l"/>
              </a:tabLst>
            </a:pP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轴</a:t>
            </a:r>
            <a:r>
              <a:rPr lang="zh-CN" altLang="zh-CN" sz="2800" kern="100" spc="100" dirty="0">
                <a:latin typeface="Times New Roman"/>
                <a:ea typeface="华文细黑"/>
                <a:cs typeface="Times New Roman"/>
              </a:rPr>
              <a:t>建立在力的方向上，正交分解加速度</a:t>
            </a:r>
            <a:r>
              <a:rPr lang="en-US" altLang="zh-CN" sz="2800" i="1" kern="100" spc="100" dirty="0">
                <a:latin typeface="Times New Roman"/>
                <a:ea typeface="华文细黑"/>
                <a:cs typeface="Courier New"/>
              </a:rPr>
              <a:t>a</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根据</a:t>
            </a:r>
            <a:r>
              <a:rPr lang="zh-CN" altLang="zh-CN" sz="2800" kern="100" spc="100" dirty="0" smtClean="0">
                <a:latin typeface="Times New Roman"/>
                <a:ea typeface="华文细黑"/>
                <a:cs typeface="Times New Roman"/>
              </a:rPr>
              <a:t>牛顿第二定律</a:t>
            </a:r>
            <a:endParaRPr lang="en-US" altLang="zh-CN" sz="2800" kern="100" spc="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列</a:t>
            </a:r>
            <a:r>
              <a:rPr lang="zh-CN" altLang="zh-CN" sz="2800" kern="100" dirty="0">
                <a:latin typeface="Times New Roman"/>
                <a:ea typeface="华文细黑"/>
                <a:cs typeface="Times New Roman"/>
              </a:rPr>
              <a:t>方程求解</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39840058"/>
              </p:ext>
            </p:extLst>
          </p:nvPr>
        </p:nvGraphicFramePr>
        <p:xfrm>
          <a:off x="10015869" y="5180624"/>
          <a:ext cx="1952625" cy="1482725"/>
        </p:xfrm>
        <a:graphic>
          <a:graphicData uri="http://schemas.openxmlformats.org/presentationml/2006/ole">
            <mc:AlternateContent xmlns:mc="http://schemas.openxmlformats.org/markup-compatibility/2006">
              <mc:Choice xmlns:v="urn:schemas-microsoft-com:vml" Requires="v">
                <p:oleObj spid="_x0000_s25824" name="文档" r:id="rId3" imgW="1951873" imgH="1483272" progId="Word.Document.12">
                  <p:embed/>
                </p:oleObj>
              </mc:Choice>
              <mc:Fallback>
                <p:oleObj name="文档" r:id="rId3" imgW="1951873" imgH="1483272" progId="Word.Document.12">
                  <p:embed/>
                  <p:pic>
                    <p:nvPicPr>
                      <p:cNvPr id="0" name=""/>
                      <p:cNvPicPr/>
                      <p:nvPr/>
                    </p:nvPicPr>
                    <p:blipFill>
                      <a:blip r:embed="rId4"/>
                      <a:stretch>
                        <a:fillRect/>
                      </a:stretch>
                    </p:blipFill>
                    <p:spPr>
                      <a:xfrm>
                        <a:off x="10015869" y="5180624"/>
                        <a:ext cx="1952625" cy="1482725"/>
                      </a:xfrm>
                      <a:prstGeom prst="rect">
                        <a:avLst/>
                      </a:prstGeom>
                    </p:spPr>
                  </p:pic>
                </p:oleObj>
              </mc:Fallback>
            </mc:AlternateContent>
          </a:graphicData>
        </a:graphic>
      </p:graphicFrame>
    </p:spTree>
    <p:extLst>
      <p:ext uri="{BB962C8B-B14F-4D97-AF65-F5344CB8AC3E}">
        <p14:creationId xmlns:p14="http://schemas.microsoft.com/office/powerpoint/2010/main" val="4045515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59467" y="203490"/>
            <a:ext cx="11210519"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所示，沿水平方向做匀变速直线运动的车厢中，悬挂小球的悬线偏离竖直方向</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角，小球和车厢相对静止，小球的质量为</a:t>
            </a:r>
            <a:r>
              <a:rPr lang="en-US" altLang="zh-CN" sz="2800" kern="100" dirty="0">
                <a:latin typeface="Times New Roman"/>
                <a:ea typeface="华文细黑"/>
                <a:cs typeface="Courier New"/>
              </a:rPr>
              <a:t>1 kg</a:t>
            </a:r>
            <a:r>
              <a:rPr lang="zh-CN" altLang="zh-CN" sz="2800" kern="100" dirty="0">
                <a:latin typeface="Times New Roman"/>
                <a:ea typeface="华文细黑"/>
                <a:cs typeface="Times New Roman"/>
              </a:rPr>
              <a:t>，不计空气阻力</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5703089" y="3863399"/>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a:t>
            </a:r>
            <a:endParaRPr lang="zh-CN" altLang="en-US" dirty="0"/>
          </a:p>
        </p:txBody>
      </p:sp>
      <p:pic>
        <p:nvPicPr>
          <p:cNvPr id="26626" name="Picture 2" descr="\\贾文\贾文\源文件\同步\物理 人教 必修1 新课标\4-3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956" y="2291722"/>
            <a:ext cx="2631541" cy="15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59467" y="5007706"/>
            <a:ext cx="11210519" cy="13024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7.5 m/s</a:t>
            </a:r>
            <a:r>
              <a:rPr lang="en-US" altLang="zh-CN" sz="2800" kern="100" baseline="30000" dirty="0">
                <a:solidFill>
                  <a:srgbClr val="C00000"/>
                </a:solidFill>
                <a:latin typeface="Times New Roman"/>
                <a:ea typeface="华文细黑"/>
                <a:cs typeface="Courier New"/>
              </a:rPr>
              <a:t>2</a:t>
            </a:r>
            <a:r>
              <a:rPr lang="zh-CN" altLang="zh-CN" sz="2800" kern="100" dirty="0">
                <a:solidFill>
                  <a:srgbClr val="C00000"/>
                </a:solidFill>
                <a:latin typeface="Times New Roman"/>
                <a:ea typeface="华文细黑"/>
                <a:cs typeface="Times New Roman"/>
              </a:rPr>
              <a:t>，方向水平向右　车厢可能水平向右做匀加速直线运动或水平向左做匀减速直线运动</a:t>
            </a:r>
            <a:endParaRPr lang="zh-CN" altLang="zh-CN" sz="1050" kern="100" dirty="0">
              <a:effectLst/>
              <a:latin typeface="宋体"/>
              <a:cs typeface="Courier New"/>
            </a:endParaRPr>
          </a:p>
        </p:txBody>
      </p:sp>
      <p:sp>
        <p:nvSpPr>
          <p:cNvPr id="10" name="矩形 9"/>
          <p:cNvSpPr/>
          <p:nvPr/>
        </p:nvSpPr>
        <p:spPr>
          <a:xfrm>
            <a:off x="459467" y="4349474"/>
            <a:ext cx="11210519" cy="656846"/>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求车厢运动的加速度并说明车厢的运动情况；</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20488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 name="矩形 10"/>
          <p:cNvSpPr/>
          <p:nvPr/>
        </p:nvSpPr>
        <p:spPr>
          <a:xfrm>
            <a:off x="423848" y="248082"/>
            <a:ext cx="9055733" cy="3618939"/>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解法一</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矢量合成法</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小球和车厢相对静止，它们的加速度相同</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以小球为研究对象，对小球进行受力分析如图甲所示，小球所受合力为</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tan</a:t>
            </a:r>
            <a:r>
              <a:rPr lang="en-US" altLang="zh-CN" sz="2800" kern="100" dirty="0">
                <a:solidFill>
                  <a:srgbClr val="002060"/>
                </a:solidFill>
                <a:latin typeface="Times New Roman"/>
                <a:ea typeface="华文细黑"/>
                <a:cs typeface="Courier New"/>
              </a:rPr>
              <a:t> 37</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由</a:t>
            </a:r>
            <a:r>
              <a:rPr lang="zh-CN" altLang="zh-CN" sz="2800" kern="100" dirty="0">
                <a:solidFill>
                  <a:srgbClr val="002060"/>
                </a:solidFill>
                <a:latin typeface="Times New Roman"/>
                <a:ea typeface="华文细黑"/>
                <a:cs typeface="Times New Roman"/>
              </a:rPr>
              <a:t>牛顿第二定律得小球的加速度为</a:t>
            </a:r>
            <a:endParaRPr lang="en-US" altLang="zh-CN" sz="2800" kern="100" dirty="0" smtClean="0">
              <a:solidFill>
                <a:srgbClr val="002060"/>
              </a:solidFill>
              <a:latin typeface="Times New Roman"/>
              <a:ea typeface="华文细黑"/>
              <a:cs typeface="Courier New"/>
            </a:endParaRPr>
          </a:p>
        </p:txBody>
      </p:sp>
      <p:pic>
        <p:nvPicPr>
          <p:cNvPr id="27650" name="Picture 2" descr="\\贾文\贾文\源文件\同步\物理 人教 必修1 新课标\4-3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598" y="1189008"/>
            <a:ext cx="1922070" cy="31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976846375"/>
              </p:ext>
            </p:extLst>
          </p:nvPr>
        </p:nvGraphicFramePr>
        <p:xfrm>
          <a:off x="572159" y="3872002"/>
          <a:ext cx="6037263" cy="1138238"/>
        </p:xfrm>
        <a:graphic>
          <a:graphicData uri="http://schemas.openxmlformats.org/presentationml/2006/ole">
            <mc:AlternateContent xmlns:mc="http://schemas.openxmlformats.org/markup-compatibility/2006">
              <mc:Choice xmlns:v="urn:schemas-microsoft-com:vml" Requires="v">
                <p:oleObj spid="_x0000_s27856" name="文档" r:id="rId4" imgW="6036499" imgH="1137672" progId="Word.Document.12">
                  <p:embed/>
                </p:oleObj>
              </mc:Choice>
              <mc:Fallback>
                <p:oleObj name="文档" r:id="rId4" imgW="6036499" imgH="1137672" progId="Word.Document.12">
                  <p:embed/>
                  <p:pic>
                    <p:nvPicPr>
                      <p:cNvPr id="0" name=""/>
                      <p:cNvPicPr/>
                      <p:nvPr/>
                    </p:nvPicPr>
                    <p:blipFill>
                      <a:blip r:embed="rId5"/>
                      <a:stretch>
                        <a:fillRect/>
                      </a:stretch>
                    </p:blipFill>
                    <p:spPr>
                      <a:xfrm>
                        <a:off x="572159" y="3872002"/>
                        <a:ext cx="6037263" cy="1138238"/>
                      </a:xfrm>
                      <a:prstGeom prst="rect">
                        <a:avLst/>
                      </a:prstGeom>
                    </p:spPr>
                  </p:pic>
                </p:oleObj>
              </mc:Fallback>
            </mc:AlternateContent>
          </a:graphicData>
        </a:graphic>
      </p:graphicFrame>
      <p:sp>
        <p:nvSpPr>
          <p:cNvPr id="10" name="矩形 9"/>
          <p:cNvSpPr/>
          <p:nvPr/>
        </p:nvSpPr>
        <p:spPr>
          <a:xfrm>
            <a:off x="423848" y="4854853"/>
            <a:ext cx="11359990" cy="1384995"/>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加速度方向水平向右</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车厢的加速度与小球相同，车厢做的是水平向右的匀加速直线运动或水平向左的匀减速直线运动</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57684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750"/>
                                        <p:tgtEl>
                                          <p:spTgt spid="11">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7650"/>
                                        </p:tgtEl>
                                        <p:attrNameLst>
                                          <p:attrName>style.visibility</p:attrName>
                                        </p:attrNameLst>
                                      </p:cBhvr>
                                      <p:to>
                                        <p:strVal val="visible"/>
                                      </p:to>
                                    </p:set>
                                    <p:animEffect transition="in" filter="blinds(horizontal)">
                                      <p:cBhvr>
                                        <p:cTn id="14" dur="750"/>
                                        <p:tgtEl>
                                          <p:spTgt spid="27650"/>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linds(horizontal)">
                                      <p:cBhvr>
                                        <p:cTn id="18" dur="750"/>
                                        <p:tgtEl>
                                          <p:spTgt spid="11">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750"/>
                                        <p:tgtEl>
                                          <p:spTgt spid="2"/>
                                        </p:tgtEl>
                                      </p:cBhvr>
                                    </p:animEffect>
                                  </p:childTnLst>
                                </p:cTn>
                              </p:par>
                            </p:childTnLst>
                          </p:cTn>
                        </p:par>
                        <p:par>
                          <p:cTn id="23" fill="hold">
                            <p:stCondLst>
                              <p:cond delay="3000"/>
                            </p:stCondLst>
                            <p:childTnLst>
                              <p:par>
                                <p:cTn id="24" presetID="3"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74160" y="1236256"/>
            <a:ext cx="10581133"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知道牛顿第二定律的内容、表达式的确切含义</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知道国际单位制中力的单位</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牛顿</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是怎样定义的</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能应用牛顿第二定律解决简单的实际问题</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 name="矩形 10"/>
          <p:cNvSpPr/>
          <p:nvPr/>
        </p:nvSpPr>
        <p:spPr>
          <a:xfrm>
            <a:off x="423848" y="248082"/>
            <a:ext cx="11367004" cy="3970318"/>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解法二</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正交分解法</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spc="-100" dirty="0">
                <a:solidFill>
                  <a:srgbClr val="002060"/>
                </a:solidFill>
                <a:latin typeface="Times New Roman"/>
                <a:ea typeface="华文细黑"/>
                <a:cs typeface="Times New Roman"/>
              </a:rPr>
              <a:t>建立直角坐标系如图乙所示，正交分解各力，根据牛顿第二定律列方程得</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方向：</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T</a:t>
            </a:r>
            <a:r>
              <a:rPr lang="en-US" altLang="zh-CN" sz="2800" i="1" kern="100" baseline="-250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ma</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方向：</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T</a:t>
            </a:r>
            <a:r>
              <a:rPr lang="en-US" altLang="zh-CN" sz="2800" i="1" kern="100" baseline="-25000" dirty="0" err="1">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即</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T</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T</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0</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24401305"/>
              </p:ext>
            </p:extLst>
          </p:nvPr>
        </p:nvGraphicFramePr>
        <p:xfrm>
          <a:off x="487761" y="4229744"/>
          <a:ext cx="6021387" cy="1130300"/>
        </p:xfrm>
        <a:graphic>
          <a:graphicData uri="http://schemas.openxmlformats.org/presentationml/2006/ole">
            <mc:AlternateContent xmlns:mc="http://schemas.openxmlformats.org/markup-compatibility/2006">
              <mc:Choice xmlns:v="urn:schemas-microsoft-com:vml" Requires="v">
                <p:oleObj spid="_x0000_s28870" name="文档" r:id="rId3" imgW="6038246" imgH="1138064" progId="Word.Document.12">
                  <p:embed/>
                </p:oleObj>
              </mc:Choice>
              <mc:Fallback>
                <p:oleObj name="文档" r:id="rId3" imgW="6038246" imgH="1138064" progId="Word.Document.12">
                  <p:embed/>
                  <p:pic>
                    <p:nvPicPr>
                      <p:cNvPr id="0" name=""/>
                      <p:cNvPicPr/>
                      <p:nvPr/>
                    </p:nvPicPr>
                    <p:blipFill>
                      <a:blip r:embed="rId4"/>
                      <a:stretch>
                        <a:fillRect/>
                      </a:stretch>
                    </p:blipFill>
                    <p:spPr>
                      <a:xfrm>
                        <a:off x="487761" y="4229744"/>
                        <a:ext cx="6021387" cy="1130300"/>
                      </a:xfrm>
                      <a:prstGeom prst="rect">
                        <a:avLst/>
                      </a:prstGeom>
                    </p:spPr>
                  </p:pic>
                </p:oleObj>
              </mc:Fallback>
            </mc:AlternateContent>
          </a:graphicData>
        </a:graphic>
      </p:graphicFrame>
      <p:sp>
        <p:nvSpPr>
          <p:cNvPr id="10" name="矩形 9"/>
          <p:cNvSpPr/>
          <p:nvPr/>
        </p:nvSpPr>
        <p:spPr>
          <a:xfrm>
            <a:off x="423848" y="5117346"/>
            <a:ext cx="11359990" cy="1303177"/>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加速度方向水平向右</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车厢的加速度与小球相同，车厢做的是水平向右的匀加速直线运动或水平向左的匀减速直线运动</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28674" name="Picture 2" descr="\\贾文\贾文\源文件\同步\物理 人教 必修1 新课标\4-38.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9502" y="1671122"/>
            <a:ext cx="2695114" cy="33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63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750"/>
                                        <p:tgtEl>
                                          <p:spTgt spid="11">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blinds(horizontal)">
                                      <p:cBhvr>
                                        <p:cTn id="14" dur="750"/>
                                        <p:tgtEl>
                                          <p:spTgt spid="28674"/>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linds(horizontal)">
                                      <p:cBhvr>
                                        <p:cTn id="18" dur="750"/>
                                        <p:tgtEl>
                                          <p:spTgt spid="11">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750"/>
                                        <p:tgtEl>
                                          <p:spTgt spid="11">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linds(horizontal)">
                                      <p:cBhvr>
                                        <p:cTn id="26" dur="750"/>
                                        <p:tgtEl>
                                          <p:spTgt spid="11">
                                            <p:txEl>
                                              <p:pRg st="4" end="4"/>
                                            </p:txEl>
                                          </p:spTgt>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blinds(horizontal)">
                                      <p:cBhvr>
                                        <p:cTn id="30" dur="750"/>
                                        <p:tgtEl>
                                          <p:spTgt spid="11">
                                            <p:txEl>
                                              <p:pRg st="5" end="5"/>
                                            </p:txEl>
                                          </p:spTgt>
                                        </p:tgtEl>
                                      </p:cBhvr>
                                    </p:animEffect>
                                  </p:childTnLst>
                                </p:cTn>
                              </p:par>
                            </p:childTnLst>
                          </p:cTn>
                        </p:par>
                        <p:par>
                          <p:cTn id="31" fill="hold">
                            <p:stCondLst>
                              <p:cond delay="4500"/>
                            </p:stCondLst>
                            <p:childTnLst>
                              <p:par>
                                <p:cTn id="32" presetID="3" presetClass="entr" presetSubtype="1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750"/>
                                        <p:tgtEl>
                                          <p:spTgt spid="2"/>
                                        </p:tgtEl>
                                      </p:cBhvr>
                                    </p:animEffect>
                                  </p:childTnLst>
                                </p:cTn>
                              </p:par>
                            </p:childTnLst>
                          </p:cTn>
                        </p:par>
                        <p:par>
                          <p:cTn id="35" fill="hold">
                            <p:stCondLst>
                              <p:cond delay="5250"/>
                            </p:stCondLst>
                            <p:childTnLst>
                              <p:par>
                                <p:cTn id="36" presetID="3"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459467" y="191708"/>
            <a:ext cx="11210519"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求悬线对小球的拉力大小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6" name="Picture 2" descr="\\贾文\贾文\源文件\同步\物理 人教 必修1 新课标\4-3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956" y="981522"/>
            <a:ext cx="2631541" cy="15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59467" y="2205658"/>
            <a:ext cx="11210519" cy="738664"/>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rPr>
              <a:t>12.5 N</a:t>
            </a:r>
            <a:endParaRPr lang="zh-CN" altLang="zh-CN" sz="1050" kern="100" dirty="0">
              <a:effectLst/>
              <a:latin typeface="宋体"/>
              <a:cs typeface="Courier New"/>
            </a:endParaRPr>
          </a:p>
        </p:txBody>
      </p:sp>
      <p:sp>
        <p:nvSpPr>
          <p:cNvPr id="9" name="矩形 8"/>
          <p:cNvSpPr/>
          <p:nvPr/>
        </p:nvSpPr>
        <p:spPr>
          <a:xfrm>
            <a:off x="459467" y="2944322"/>
            <a:ext cx="11210519"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解法一</a:t>
            </a:r>
            <a:r>
              <a:rPr lang="en-US" altLang="zh-CN" sz="2800" kern="100" dirty="0" smtClean="0">
                <a:solidFill>
                  <a:srgbClr val="002060"/>
                </a:solidFill>
                <a:latin typeface="Times New Roman"/>
                <a:ea typeface="华文细黑"/>
                <a:cs typeface="Courier New"/>
              </a:rPr>
              <a:t>(</a:t>
            </a:r>
            <a:r>
              <a:rPr lang="zh-CN" altLang="zh-CN" sz="2800" kern="100" dirty="0" smtClean="0">
                <a:solidFill>
                  <a:srgbClr val="002060"/>
                </a:solidFill>
                <a:latin typeface="Times New Roman"/>
                <a:ea typeface="华文细黑"/>
                <a:cs typeface="Times New Roman"/>
              </a:rPr>
              <a:t>矢量合成法</a:t>
            </a:r>
            <a:r>
              <a:rPr lang="en-US" altLang="zh-CN" sz="2800" kern="100" dirty="0" smtClean="0">
                <a:solidFill>
                  <a:srgbClr val="002060"/>
                </a:solidFill>
                <a:latin typeface="Times New Roman"/>
                <a:ea typeface="华文细黑"/>
                <a:cs typeface="Courier New"/>
              </a:rPr>
              <a:t>)</a:t>
            </a:r>
            <a:endParaRPr lang="zh-CN" altLang="zh-CN" sz="1050" kern="100" dirty="0" smtClean="0">
              <a:latin typeface="宋体"/>
              <a:cs typeface="Courier New"/>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由图可知，悬线对球的拉力大小为</a:t>
            </a:r>
            <a:r>
              <a:rPr lang="en-US" altLang="zh-CN" sz="2800" i="1" kern="100" dirty="0" smtClean="0">
                <a:solidFill>
                  <a:srgbClr val="002060"/>
                </a:solidFill>
                <a:latin typeface="Times New Roman"/>
                <a:ea typeface="华文细黑"/>
                <a:cs typeface="Courier New"/>
              </a:rPr>
              <a:t>F</a:t>
            </a:r>
            <a:r>
              <a:rPr lang="en-US" altLang="zh-CN" sz="2800" kern="100" baseline="-25000" dirty="0" smtClean="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12.5 N.</a:t>
            </a:r>
            <a:endParaRPr lang="zh-CN" altLang="zh-CN" sz="1050" kern="100" dirty="0" smtClean="0">
              <a:latin typeface="宋体"/>
              <a:cs typeface="Courier New"/>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解法二</a:t>
            </a:r>
            <a:r>
              <a:rPr lang="en-US" altLang="zh-CN" sz="2800" kern="100" dirty="0" smtClean="0">
                <a:solidFill>
                  <a:srgbClr val="002060"/>
                </a:solidFill>
                <a:latin typeface="Times New Roman"/>
                <a:ea typeface="华文细黑"/>
                <a:cs typeface="Courier New"/>
              </a:rPr>
              <a:t>(</a:t>
            </a:r>
            <a:r>
              <a:rPr lang="zh-CN" altLang="zh-CN" sz="2800" kern="100" dirty="0" smtClean="0">
                <a:solidFill>
                  <a:srgbClr val="002060"/>
                </a:solidFill>
                <a:latin typeface="Times New Roman"/>
                <a:ea typeface="华文细黑"/>
                <a:cs typeface="Times New Roman"/>
              </a:rPr>
              <a:t>正交分解法</a:t>
            </a:r>
            <a:r>
              <a:rPr lang="en-US" altLang="zh-CN" sz="2800" kern="100" dirty="0" smtClean="0">
                <a:solidFill>
                  <a:srgbClr val="002060"/>
                </a:solidFill>
                <a:latin typeface="Times New Roman"/>
                <a:ea typeface="华文细黑"/>
                <a:cs typeface="Courier New"/>
              </a:rPr>
              <a:t>)</a:t>
            </a:r>
            <a:endParaRPr lang="zh-CN" altLang="zh-CN" sz="1050" kern="100" dirty="0" smtClean="0">
              <a:latin typeface="宋体"/>
              <a:cs typeface="Courier New"/>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由</a:t>
            </a:r>
            <a:r>
              <a:rPr lang="en-US" altLang="zh-CN" sz="2800" kern="100" dirty="0" smtClean="0">
                <a:solidFill>
                  <a:srgbClr val="002060"/>
                </a:solidFill>
                <a:latin typeface="Times New Roman"/>
                <a:ea typeface="华文细黑"/>
                <a:cs typeface="Courier New"/>
              </a:rPr>
              <a:t>(1)</a:t>
            </a:r>
            <a:r>
              <a:rPr lang="zh-CN" altLang="zh-CN" sz="2800" kern="100" dirty="0" smtClean="0">
                <a:solidFill>
                  <a:srgbClr val="002060"/>
                </a:solidFill>
                <a:latin typeface="Times New Roman"/>
                <a:ea typeface="华文细黑"/>
                <a:cs typeface="Times New Roman"/>
              </a:rPr>
              <a:t>中所列方程解得悬线对球的拉力大小为</a:t>
            </a:r>
            <a:r>
              <a:rPr lang="en-US" altLang="zh-CN" sz="2800" i="1" kern="100" dirty="0" smtClean="0">
                <a:solidFill>
                  <a:srgbClr val="002060"/>
                </a:solidFill>
                <a:latin typeface="Times New Roman"/>
                <a:ea typeface="华文细黑"/>
                <a:cs typeface="Courier New"/>
              </a:rPr>
              <a:t>F</a:t>
            </a:r>
            <a:r>
              <a:rPr lang="en-US" altLang="zh-CN" sz="2800" kern="100" baseline="-25000" dirty="0" smtClean="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Courier New"/>
              </a:rPr>
              <a:t>12.5 N.</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55943065"/>
              </p:ext>
            </p:extLst>
          </p:nvPr>
        </p:nvGraphicFramePr>
        <p:xfrm>
          <a:off x="6619582" y="3481482"/>
          <a:ext cx="1412875" cy="1208088"/>
        </p:xfrm>
        <a:graphic>
          <a:graphicData uri="http://schemas.openxmlformats.org/presentationml/2006/ole">
            <mc:AlternateContent xmlns:mc="http://schemas.openxmlformats.org/markup-compatibility/2006">
              <mc:Choice xmlns:v="urn:schemas-microsoft-com:vml" Requires="v">
                <p:oleObj spid="_x0000_s30066" name="文档" r:id="rId4" imgW="1413336" imgH="1208520" progId="Word.Document.12">
                  <p:embed/>
                </p:oleObj>
              </mc:Choice>
              <mc:Fallback>
                <p:oleObj name="文档" r:id="rId4" imgW="1413336" imgH="1208520" progId="Word.Document.12">
                  <p:embed/>
                  <p:pic>
                    <p:nvPicPr>
                      <p:cNvPr id="0" name=""/>
                      <p:cNvPicPr/>
                      <p:nvPr/>
                    </p:nvPicPr>
                    <p:blipFill>
                      <a:blip r:embed="rId5"/>
                      <a:stretch>
                        <a:fillRect/>
                      </a:stretch>
                    </p:blipFill>
                    <p:spPr>
                      <a:xfrm>
                        <a:off x="6619582" y="3481482"/>
                        <a:ext cx="1412875" cy="12080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589160169"/>
              </p:ext>
            </p:extLst>
          </p:nvPr>
        </p:nvGraphicFramePr>
        <p:xfrm>
          <a:off x="8101270" y="4797946"/>
          <a:ext cx="1412875" cy="1208088"/>
        </p:xfrm>
        <a:graphic>
          <a:graphicData uri="http://schemas.openxmlformats.org/presentationml/2006/ole">
            <mc:AlternateContent xmlns:mc="http://schemas.openxmlformats.org/markup-compatibility/2006">
              <mc:Choice xmlns:v="urn:schemas-microsoft-com:vml" Requires="v">
                <p:oleObj spid="_x0000_s30067" name="文档" r:id="rId6" imgW="1413336" imgH="1208088" progId="Word.Document.12">
                  <p:embed/>
                </p:oleObj>
              </mc:Choice>
              <mc:Fallback>
                <p:oleObj name="文档" r:id="rId6" imgW="1413336" imgH="1208088" progId="Word.Document.12">
                  <p:embed/>
                  <p:pic>
                    <p:nvPicPr>
                      <p:cNvPr id="0" name=""/>
                      <p:cNvPicPr/>
                      <p:nvPr/>
                    </p:nvPicPr>
                    <p:blipFill>
                      <a:blip r:embed="rId7"/>
                      <a:stretch>
                        <a:fillRect/>
                      </a:stretch>
                    </p:blipFill>
                    <p:spPr>
                      <a:xfrm>
                        <a:off x="8101270" y="4797946"/>
                        <a:ext cx="1412875" cy="1208088"/>
                      </a:xfrm>
                      <a:prstGeom prst="rect">
                        <a:avLst/>
                      </a:prstGeom>
                    </p:spPr>
                  </p:pic>
                </p:oleObj>
              </mc:Fallback>
            </mc:AlternateContent>
          </a:graphicData>
        </a:graphic>
      </p:graphicFrame>
    </p:spTree>
    <p:extLst>
      <p:ext uri="{BB962C8B-B14F-4D97-AF65-F5344CB8AC3E}">
        <p14:creationId xmlns:p14="http://schemas.microsoft.com/office/powerpoint/2010/main" val="1974292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blinds(horizontal)">
                                      <p:cBhvr>
                                        <p:cTn id="23" dur="500"/>
                                        <p:tgtEl>
                                          <p:spTgt spid="9">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blinds(horizontal)">
                                      <p:cBhvr>
                                        <p:cTn id="36" dur="500"/>
                                        <p:tgtEl>
                                          <p:spTgt spid="9">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xEl>
                                              <p:pRg st="0" end="0"/>
                                            </p:txEl>
                                          </p:spTgt>
                                        </p:tgtEl>
                                      </p:cBhvr>
                                    </p:animEffect>
                                    <p:set>
                                      <p:cBhvr>
                                        <p:cTn id="44" dur="1" fill="hold">
                                          <p:stCondLst>
                                            <p:cond delay="499"/>
                                          </p:stCondLst>
                                        </p:cTn>
                                        <p:tgtEl>
                                          <p:spTgt spid="9">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
                                            <p:txEl>
                                              <p:pRg st="1" end="1"/>
                                            </p:txEl>
                                          </p:spTgt>
                                        </p:tgtEl>
                                      </p:cBhvr>
                                    </p:animEffect>
                                    <p:set>
                                      <p:cBhvr>
                                        <p:cTn id="47" dur="1" fill="hold">
                                          <p:stCondLst>
                                            <p:cond delay="499"/>
                                          </p:stCondLst>
                                        </p:cTn>
                                        <p:tgtEl>
                                          <p:spTgt spid="9">
                                            <p:txEl>
                                              <p:pRg st="1" end="1"/>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9">
                                            <p:txEl>
                                              <p:pRg st="2" end="2"/>
                                            </p:txEl>
                                          </p:spTgt>
                                        </p:tgtEl>
                                      </p:cBhvr>
                                    </p:animEffect>
                                    <p:set>
                                      <p:cBhvr>
                                        <p:cTn id="50" dur="1" fill="hold">
                                          <p:stCondLst>
                                            <p:cond delay="499"/>
                                          </p:stCondLst>
                                        </p:cTn>
                                        <p:tgtEl>
                                          <p:spTgt spid="9">
                                            <p:txEl>
                                              <p:pRg st="2" end="2"/>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9">
                                            <p:txEl>
                                              <p:pRg st="3" end="3"/>
                                            </p:txEl>
                                          </p:spTgt>
                                        </p:tgtEl>
                                      </p:cBhvr>
                                    </p:animEffect>
                                    <p:set>
                                      <p:cBhvr>
                                        <p:cTn id="53" dur="1" fill="hold">
                                          <p:stCondLst>
                                            <p:cond delay="499"/>
                                          </p:stCondLst>
                                        </p:cTn>
                                        <p:tgtEl>
                                          <p:spTgt spid="9">
                                            <p:txEl>
                                              <p:pRg st="3" end="3"/>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59467" y="4110082"/>
            <a:ext cx="11210519"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解析</a:t>
            </a:r>
            <a:r>
              <a:rPr lang="zh-CN" altLang="zh-CN" sz="2800" b="1" kern="100" dirty="0">
                <a:solidFill>
                  <a:srgbClr val="0000FF"/>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水平面光滑时，物体的受力情况如图甲所</a:t>
            </a:r>
            <a:r>
              <a:rPr lang="zh-CN" altLang="zh-CN" sz="2800" kern="100" dirty="0" smtClean="0">
                <a:solidFill>
                  <a:srgbClr val="002060"/>
                </a:solidFill>
                <a:latin typeface="Times New Roman"/>
                <a:ea typeface="华文细黑"/>
                <a:cs typeface="Times New Roman"/>
              </a:rPr>
              <a:t>示</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由牛顿第二定律：</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1</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 </a:t>
            </a:r>
            <a:r>
              <a:rPr lang="en-US" altLang="zh-CN" sz="2800" kern="100" dirty="0" smtClean="0">
                <a:solidFill>
                  <a:srgbClr val="002060"/>
                </a:solidFill>
                <a:latin typeface="Times New Roman"/>
                <a:ea typeface="华文细黑"/>
                <a:cs typeface="Courier New"/>
              </a:rPr>
              <a:t>m/s</a:t>
            </a:r>
            <a:r>
              <a:rPr lang="en-US" altLang="zh-CN" sz="2800" kern="100" baseline="30000" dirty="0" smtClean="0">
                <a:solidFill>
                  <a:srgbClr val="002060"/>
                </a:solidFill>
                <a:latin typeface="Times New Roman"/>
                <a:ea typeface="华文细黑"/>
                <a:cs typeface="Courier New"/>
              </a:rPr>
              <a:t>2</a:t>
            </a:r>
            <a:endParaRPr lang="zh-CN" altLang="zh-CN" sz="1050" kern="100" dirty="0">
              <a:latin typeface="宋体"/>
              <a:cs typeface="Courier New"/>
            </a:endParaRPr>
          </a:p>
        </p:txBody>
      </p:sp>
      <p:sp>
        <p:nvSpPr>
          <p:cNvPr id="3" name="矩形 2"/>
          <p:cNvSpPr/>
          <p:nvPr/>
        </p:nvSpPr>
        <p:spPr>
          <a:xfrm>
            <a:off x="459467" y="191708"/>
            <a:ext cx="8660075" cy="332398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b="1" kern="100" dirty="0">
                <a:solidFill>
                  <a:srgbClr val="0000FF"/>
                </a:solidFill>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示，质量为</a:t>
            </a:r>
            <a:r>
              <a:rPr lang="en-US" altLang="zh-CN" sz="2800" kern="100" dirty="0">
                <a:latin typeface="Times New Roman"/>
                <a:ea typeface="华文细黑"/>
                <a:cs typeface="Courier New"/>
              </a:rPr>
              <a:t>4 kg</a:t>
            </a:r>
            <a:r>
              <a:rPr lang="zh-CN" altLang="zh-CN" sz="2800" kern="100" dirty="0">
                <a:latin typeface="Times New Roman"/>
                <a:ea typeface="华文细黑"/>
                <a:cs typeface="Times New Roman"/>
              </a:rPr>
              <a:t>的物体静止于水平面上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现用大小为</a:t>
            </a:r>
            <a:r>
              <a:rPr lang="en-US" altLang="zh-CN" sz="2800" kern="100" dirty="0">
                <a:latin typeface="Times New Roman"/>
                <a:ea typeface="华文细黑"/>
                <a:cs typeface="Courier New"/>
              </a:rPr>
              <a:t>40 N</a:t>
            </a:r>
            <a:r>
              <a:rPr lang="zh-CN" altLang="zh-CN" sz="2800" kern="100" dirty="0">
                <a:latin typeface="Times New Roman"/>
                <a:ea typeface="华文细黑"/>
                <a:cs typeface="Times New Roman"/>
              </a:rPr>
              <a:t>、与水平方向夹角为</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的斜向上的力拉物体，使物体沿水平面做匀加速运动</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若水平面光滑，物体的加速度是多大</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7" name="矩形 6"/>
          <p:cNvSpPr/>
          <p:nvPr/>
        </p:nvSpPr>
        <p:spPr>
          <a:xfrm>
            <a:off x="459467" y="3446050"/>
            <a:ext cx="11210519" cy="738664"/>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8 m/s</a:t>
            </a:r>
            <a:r>
              <a:rPr lang="en-US" altLang="zh-CN" sz="2800" kern="100" baseline="30000" dirty="0">
                <a:solidFill>
                  <a:srgbClr val="C00000"/>
                </a:solidFill>
                <a:latin typeface="Times New Roman"/>
                <a:ea typeface="华文细黑"/>
              </a:rPr>
              <a:t>2</a:t>
            </a:r>
            <a:endParaRPr lang="zh-CN" altLang="zh-CN" sz="1050" kern="100" dirty="0">
              <a:effectLst/>
              <a:latin typeface="宋体"/>
              <a:cs typeface="Courier New"/>
            </a:endParaRPr>
          </a:p>
        </p:txBody>
      </p:sp>
      <p:pic>
        <p:nvPicPr>
          <p:cNvPr id="12" name="Picture 2" descr="\\贾文\贾文\源文件\同步\物理 人教 必修1 新课标\4-3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923" y="464225"/>
            <a:ext cx="2223899" cy="15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0166235" y="225850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pic>
        <p:nvPicPr>
          <p:cNvPr id="30731" name="Picture 11" descr="\\贾文\贾文\源文件\同步\物理 人教 必修1 新课标\4-40.T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9095"/>
          <a:stretch>
            <a:fillRect/>
          </a:stretch>
        </p:blipFill>
        <p:spPr bwMode="auto">
          <a:xfrm>
            <a:off x="8613141" y="4280275"/>
            <a:ext cx="1393253" cy="20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931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31"/>
                                        </p:tgtEl>
                                        <p:attrNameLst>
                                          <p:attrName>style.visibility</p:attrName>
                                        </p:attrNameLst>
                                      </p:cBhvr>
                                      <p:to>
                                        <p:strVal val="visible"/>
                                      </p:to>
                                    </p:set>
                                    <p:animEffect transition="in" filter="blinds(horizontal)">
                                      <p:cBhvr>
                                        <p:cTn id="21" dur="500"/>
                                        <p:tgtEl>
                                          <p:spTgt spid="307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linds(horizontal)">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9">
                                            <p:txEl>
                                              <p:pRg st="0" end="0"/>
                                            </p:txEl>
                                          </p:spTgt>
                                        </p:tgtEl>
                                      </p:cBhvr>
                                    </p:animEffect>
                                    <p:set>
                                      <p:cBhvr>
                                        <p:cTn id="36" dur="1" fill="hold">
                                          <p:stCondLst>
                                            <p:cond delay="499"/>
                                          </p:stCondLst>
                                        </p:cTn>
                                        <p:tgtEl>
                                          <p:spTgt spid="9">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9">
                                            <p:txEl>
                                              <p:pRg st="1" end="1"/>
                                            </p:txEl>
                                          </p:spTgt>
                                        </p:tgtEl>
                                      </p:cBhvr>
                                    </p:animEffect>
                                    <p:set>
                                      <p:cBhvr>
                                        <p:cTn id="39" dur="1" fill="hold">
                                          <p:stCondLst>
                                            <p:cond delay="499"/>
                                          </p:stCondLst>
                                        </p:cTn>
                                        <p:tgtEl>
                                          <p:spTgt spid="9">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9">
                                            <p:txEl>
                                              <p:pRg st="2" end="2"/>
                                            </p:txEl>
                                          </p:spTgt>
                                        </p:tgtEl>
                                      </p:cBhvr>
                                    </p:animEffect>
                                    <p:set>
                                      <p:cBhvr>
                                        <p:cTn id="42" dur="1" fill="hold">
                                          <p:stCondLst>
                                            <p:cond delay="499"/>
                                          </p:stCondLst>
                                        </p:cTn>
                                        <p:tgtEl>
                                          <p:spTgt spid="9">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731"/>
                                        </p:tgtEl>
                                      </p:cBhvr>
                                    </p:animEffect>
                                    <p:set>
                                      <p:cBhvr>
                                        <p:cTn id="45" dur="1" fill="hold">
                                          <p:stCondLst>
                                            <p:cond delay="499"/>
                                          </p:stCondLst>
                                        </p:cTn>
                                        <p:tgtEl>
                                          <p:spTgt spid="30731"/>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9" grpId="0" uiExpand="1" build="allAtOnce"/>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59467" y="2491880"/>
            <a:ext cx="11210519" cy="324217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水平面不光滑时，物体的受力情况如图乙所示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μF</a:t>
            </a:r>
            <a:r>
              <a:rPr lang="en-US" altLang="zh-CN" sz="2800" kern="100" baseline="-25000" dirty="0" err="1">
                <a:solidFill>
                  <a:srgbClr val="002060"/>
                </a:solidFill>
                <a:latin typeface="Times New Roman"/>
                <a:ea typeface="华文细黑"/>
                <a:cs typeface="Courier New"/>
              </a:rPr>
              <a:t>N</a:t>
            </a:r>
            <a:r>
              <a:rPr lang="en-US" altLang="zh-CN" sz="2800" kern="100" dirty="0">
                <a:solidFill>
                  <a:srgbClr val="002060"/>
                </a:solidFill>
                <a:latin typeface="宋体"/>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联立解得</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3" name="矩形 2"/>
          <p:cNvSpPr/>
          <p:nvPr/>
        </p:nvSpPr>
        <p:spPr>
          <a:xfrm>
            <a:off x="459467" y="407732"/>
            <a:ext cx="8660075" cy="130240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若物体与水平面间的动摩擦因数为</a:t>
            </a:r>
            <a:r>
              <a:rPr lang="en-US" altLang="zh-CN" sz="2800" kern="100" dirty="0">
                <a:latin typeface="Times New Roman"/>
                <a:ea typeface="华文细黑"/>
                <a:cs typeface="Courier New"/>
              </a:rPr>
              <a:t>0.5</a:t>
            </a:r>
            <a:r>
              <a:rPr lang="zh-CN" altLang="zh-CN" sz="2800" kern="100" dirty="0">
                <a:latin typeface="Times New Roman"/>
                <a:ea typeface="华文细黑"/>
                <a:cs typeface="Times New Roman"/>
              </a:rPr>
              <a:t>，物体的加速度大小是多少？</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7" name="矩形 6"/>
          <p:cNvSpPr/>
          <p:nvPr/>
        </p:nvSpPr>
        <p:spPr>
          <a:xfrm>
            <a:off x="459467" y="1827848"/>
            <a:ext cx="11210519" cy="738664"/>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smtClean="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6 m/s</a:t>
            </a:r>
            <a:r>
              <a:rPr lang="en-US" altLang="zh-CN" sz="2800" kern="100" baseline="30000" dirty="0">
                <a:solidFill>
                  <a:srgbClr val="C00000"/>
                </a:solidFill>
                <a:latin typeface="Times New Roman"/>
                <a:ea typeface="华文细黑"/>
              </a:rPr>
              <a:t>2</a:t>
            </a:r>
            <a:endParaRPr lang="zh-CN" altLang="zh-CN" sz="1050" kern="100" dirty="0">
              <a:effectLst/>
              <a:latin typeface="宋体"/>
              <a:cs typeface="Courier New"/>
            </a:endParaRPr>
          </a:p>
        </p:txBody>
      </p:sp>
      <p:pic>
        <p:nvPicPr>
          <p:cNvPr id="12" name="Picture 2" descr="\\贾文\贾文\源文件\同步\物理 人教 必修1 新课标\4-3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923" y="464225"/>
            <a:ext cx="2223899" cy="15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贾文\贾文\源文件\同步\物理 人教 必修1 新课标\4-40.TIF"/>
          <p:cNvPicPr>
            <a:picLocks noChangeAspect="1" noChangeArrowheads="1"/>
          </p:cNvPicPr>
          <p:nvPr/>
        </p:nvPicPr>
        <p:blipFill rotWithShape="1">
          <a:blip r:embed="rId3">
            <a:extLst>
              <a:ext uri="{28A0092B-C50C-407E-A947-70E740481C1C}">
                <a14:useLocalDpi xmlns:a14="http://schemas.microsoft.com/office/drawing/2010/main" val="0"/>
              </a:ext>
            </a:extLst>
          </a:blip>
          <a:srcRect l="43074"/>
          <a:stretch>
            <a:fillRect/>
          </a:stretch>
        </p:blipFill>
        <p:spPr bwMode="auto">
          <a:xfrm>
            <a:off x="6554695" y="3357786"/>
            <a:ext cx="2132799" cy="228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2912082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linds(horizontal)">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linds(horizontal)">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blinds(horizontal)">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blinds(horizontal)">
                                      <p:cBhvr>
                                        <p:cTn id="41" dur="500"/>
                                        <p:tgtEl>
                                          <p:spTgt spid="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9">
                                            <p:txEl>
                                              <p:pRg st="0" end="0"/>
                                            </p:txEl>
                                          </p:spTgt>
                                        </p:tgtEl>
                                      </p:cBhvr>
                                    </p:animEffect>
                                    <p:set>
                                      <p:cBhvr>
                                        <p:cTn id="46" dur="1" fill="hold">
                                          <p:stCondLst>
                                            <p:cond delay="499"/>
                                          </p:stCondLst>
                                        </p:cTn>
                                        <p:tgtEl>
                                          <p:spTgt spid="9">
                                            <p:txEl>
                                              <p:pRg st="0" end="0"/>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9">
                                            <p:txEl>
                                              <p:pRg st="1" end="1"/>
                                            </p:txEl>
                                          </p:spTgt>
                                        </p:tgtEl>
                                      </p:cBhvr>
                                    </p:animEffect>
                                    <p:set>
                                      <p:cBhvr>
                                        <p:cTn id="49" dur="1" fill="hold">
                                          <p:stCondLst>
                                            <p:cond delay="499"/>
                                          </p:stCondLst>
                                        </p:cTn>
                                        <p:tgtEl>
                                          <p:spTgt spid="9">
                                            <p:txEl>
                                              <p:pRg st="1" end="1"/>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9">
                                            <p:txEl>
                                              <p:pRg st="2" end="2"/>
                                            </p:txEl>
                                          </p:spTgt>
                                        </p:tgtEl>
                                      </p:cBhvr>
                                    </p:animEffect>
                                    <p:set>
                                      <p:cBhvr>
                                        <p:cTn id="52" dur="1" fill="hold">
                                          <p:stCondLst>
                                            <p:cond delay="499"/>
                                          </p:stCondLst>
                                        </p:cTn>
                                        <p:tgtEl>
                                          <p:spTgt spid="9">
                                            <p:txEl>
                                              <p:pRg st="2" end="2"/>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9">
                                            <p:txEl>
                                              <p:pRg st="3" end="3"/>
                                            </p:txEl>
                                          </p:spTgt>
                                        </p:tgtEl>
                                      </p:cBhvr>
                                    </p:animEffect>
                                    <p:set>
                                      <p:cBhvr>
                                        <p:cTn id="55" dur="1" fill="hold">
                                          <p:stCondLst>
                                            <p:cond delay="499"/>
                                          </p:stCondLst>
                                        </p:cTn>
                                        <p:tgtEl>
                                          <p:spTgt spid="9">
                                            <p:txEl>
                                              <p:pRg st="3" end="3"/>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9">
                                            <p:txEl>
                                              <p:pRg st="4" end="4"/>
                                            </p:txEl>
                                          </p:spTgt>
                                        </p:tgtEl>
                                      </p:cBhvr>
                                    </p:animEffect>
                                    <p:set>
                                      <p:cBhvr>
                                        <p:cTn id="58" dur="1" fill="hold">
                                          <p:stCondLst>
                                            <p:cond delay="499"/>
                                          </p:stCondLst>
                                        </p:cTn>
                                        <p:tgtEl>
                                          <p:spTgt spid="9">
                                            <p:txEl>
                                              <p:pRg st="4" end="4"/>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9" grpId="0" uiExpand="1" build="allAtOnce"/>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78" r="6749"/>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33914" y="512325"/>
            <a:ext cx="11299010" cy="529373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对牛顿第二定律的理解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下列关于牛顿第二定律的说法中正确的是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物体的加速度大小由物体的质量和物体所受的合力大小决定，与</a:t>
            </a:r>
            <a:r>
              <a:rPr lang="zh-CN" altLang="zh-CN" sz="2800" kern="100" dirty="0" smtClean="0">
                <a:latin typeface="Times New Roman"/>
                <a:ea typeface="华文细黑"/>
                <a:cs typeface="Times New Roman"/>
              </a:rPr>
              <a:t>物体</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速度无关</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物体的加速度方向只由它所受的合力方向决定，与速度方向无关</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物体所受的合力方向和加速度方向及速度方向总是相同的</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一旦物体所受的合力为零，则运动物体的加速度立即为零，其运动</a:t>
            </a:r>
            <a:r>
              <a:rPr lang="zh-CN" altLang="zh-CN" sz="2800" kern="100" dirty="0" smtClean="0">
                <a:latin typeface="Times New Roman"/>
                <a:ea typeface="华文细黑"/>
                <a:cs typeface="Times New Roman"/>
              </a:rPr>
              <a:t>也</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就</a:t>
            </a:r>
            <a:r>
              <a:rPr lang="zh-CN" altLang="zh-CN" sz="2800" kern="100" dirty="0">
                <a:latin typeface="Times New Roman"/>
                <a:ea typeface="华文细黑"/>
                <a:cs typeface="Times New Roman"/>
              </a:rPr>
              <a:t>逐渐停止了</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04086" y="188625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TextBox 18"/>
          <p:cNvSpPr txBox="1"/>
          <p:nvPr/>
        </p:nvSpPr>
        <p:spPr>
          <a:xfrm>
            <a:off x="314246" y="31205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9" grpId="0"/>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78582" y="1125538"/>
            <a:ext cx="11076375"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牛顿第二定律，物体的加速度的大小由合力的大小和质量决定，加速度的方向由合力的方向决定，二者方向一定相同，而加速度的大小和方向与物体的速度的大小和方向无关；根据牛顿第二定律的瞬时性特征，合力一旦为零，则加速度立即为零，速度不发生变化，物体做匀速直线运动，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0"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18834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346165" y="698271"/>
            <a:ext cx="11412000"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2.</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对牛顿第二定律的理解</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在光滑的水平地面上放一个质量</a:t>
            </a:r>
            <a:r>
              <a:rPr lang="en-US" altLang="zh-CN" sz="2800" i="1" kern="100" spc="-100" dirty="0">
                <a:latin typeface="Times New Roman"/>
                <a:ea typeface="华文细黑"/>
                <a:cs typeface="Courier New"/>
              </a:rPr>
              <a:t>m</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2 kg</a:t>
            </a:r>
            <a:r>
              <a:rPr lang="zh-CN" altLang="zh-CN" sz="2800" kern="100" dirty="0">
                <a:latin typeface="Times New Roman"/>
                <a:ea typeface="华文细黑"/>
                <a:cs typeface="Times New Roman"/>
              </a:rPr>
              <a:t>的物体，现对该物体同时施加两个力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，其中</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 N</a:t>
            </a:r>
            <a:r>
              <a:rPr lang="zh-CN" altLang="zh-CN" sz="2800" kern="100" dirty="0">
                <a:latin typeface="Times New Roman"/>
                <a:ea typeface="华文细黑"/>
                <a:cs typeface="Times New Roman"/>
              </a:rPr>
              <a:t>，方向水平向东，</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N</a:t>
            </a:r>
            <a:r>
              <a:rPr lang="zh-CN" altLang="zh-CN" sz="2800" kern="100" dirty="0">
                <a:latin typeface="Times New Roman"/>
                <a:ea typeface="华文细黑"/>
                <a:cs typeface="Times New Roman"/>
              </a:rPr>
              <a:t>，方向水平向南，</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，则下列说法正确的是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使物体产生大小为</a:t>
            </a:r>
            <a:r>
              <a:rPr lang="en-US" altLang="zh-CN" sz="2800" kern="100" dirty="0">
                <a:latin typeface="Times New Roman"/>
                <a:ea typeface="华文细黑"/>
                <a:cs typeface="Courier New"/>
              </a:rPr>
              <a:t>1.5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、方向水平向东的加速度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使物体产生大小为</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、方向水平向南的加速度</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物体的加速度的大小为</a:t>
            </a:r>
            <a:r>
              <a:rPr lang="en-US" altLang="zh-CN" sz="2800" kern="100" dirty="0">
                <a:latin typeface="Times New Roman"/>
                <a:ea typeface="华文细黑"/>
                <a:cs typeface="Courier New"/>
              </a:rPr>
              <a:t>2.5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，方向为东偏南</a:t>
            </a:r>
            <a:r>
              <a:rPr lang="en-US" altLang="zh-CN" sz="2800" kern="100" dirty="0">
                <a:latin typeface="Times New Roman"/>
                <a:ea typeface="华文细黑"/>
                <a:cs typeface="Courier New"/>
              </a:rPr>
              <a:t>37°</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物体的加速度的大小为</a:t>
            </a:r>
            <a:r>
              <a:rPr lang="en-US" altLang="zh-CN" sz="2800" kern="100" dirty="0">
                <a:latin typeface="Times New Roman"/>
                <a:ea typeface="华文细黑"/>
                <a:cs typeface="Courier New"/>
              </a:rPr>
              <a:t>2.5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，方向为南偏东</a:t>
            </a:r>
            <a:r>
              <a:rPr lang="en-US" altLang="zh-CN" sz="2800" kern="100" dirty="0">
                <a:latin typeface="Times New Roman"/>
                <a:ea typeface="华文细黑"/>
                <a:cs typeface="Courier New"/>
              </a:rPr>
              <a:t>37°</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4" name="TextBox 13"/>
          <p:cNvSpPr txBox="1"/>
          <p:nvPr/>
        </p:nvSpPr>
        <p:spPr>
          <a:xfrm>
            <a:off x="236798" y="295166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TextBox 14"/>
          <p:cNvSpPr txBox="1"/>
          <p:nvPr/>
        </p:nvSpPr>
        <p:spPr>
          <a:xfrm>
            <a:off x="236798" y="35997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5"/>
          <p:cNvSpPr txBox="1"/>
          <p:nvPr/>
        </p:nvSpPr>
        <p:spPr>
          <a:xfrm>
            <a:off x="236798" y="50038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6">
            <a:hlinkClick r:id="rId7"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p:bldP spid="14" grpId="1"/>
      <p:bldP spid="15" grpId="0"/>
      <p:bldP spid="15" grpId="1"/>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9" name="矩形 18"/>
          <p:cNvSpPr/>
          <p:nvPr/>
        </p:nvSpPr>
        <p:spPr>
          <a:xfrm>
            <a:off x="478582" y="1125538"/>
            <a:ext cx="11076375"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根据牛顿第二定律，力是产生加速度的原因，某个力产生的加速度等于该力与物体质量的比值，方向与该力的方向相同，这是力的独立作用的原理，所以</a:t>
            </a:r>
            <a:r>
              <a:rPr lang="en-US" altLang="zh-CN" sz="2800" kern="100" dirty="0">
                <a:solidFill>
                  <a:srgbClr val="002060"/>
                </a:solidFill>
                <a:latin typeface="Times New Roman"/>
                <a:ea typeface="华文细黑"/>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正确</a:t>
            </a:r>
            <a:r>
              <a:rPr lang="en-US" altLang="zh-CN" sz="2800" kern="100" dirty="0" smtClean="0">
                <a:solidFill>
                  <a:srgbClr val="002060"/>
                </a:solidFill>
                <a:latin typeface="Times New Roman"/>
                <a:ea typeface="华文细黑"/>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而</a:t>
            </a:r>
            <a:r>
              <a:rPr lang="zh-CN" altLang="zh-CN" sz="2800" kern="100" dirty="0">
                <a:solidFill>
                  <a:srgbClr val="002060"/>
                </a:solidFill>
                <a:latin typeface="Times New Roman"/>
                <a:ea typeface="华文细黑"/>
                <a:cs typeface="Times New Roman"/>
              </a:rPr>
              <a:t>物体的加速度等于物体所受的合外力与物体质量的比值，方向与合外力的方向相同，故</a:t>
            </a:r>
            <a:r>
              <a:rPr lang="en-US" altLang="zh-CN" sz="2800" kern="100" dirty="0">
                <a:solidFill>
                  <a:srgbClr val="002060"/>
                </a:solidFill>
                <a:latin typeface="Times New Roman"/>
                <a:ea typeface="华文细黑"/>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90621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750"/>
                                        <p:tgtEl>
                                          <p:spTgt spid="19">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blinds(horizontal)">
                                      <p:cBhvr>
                                        <p:cTn id="11" dur="75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396413" y="552859"/>
            <a:ext cx="11393057" cy="4963771"/>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合外力、加速度、速度的关系</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物体在与其初速度方向相同的合外力作用下运动，取</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方向为正时，合外力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随时间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的变化情况</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示，则在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这段时间内</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物体的加速度先减小后增大，速度也是先减小后增大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物体的加速度先增大后减小，速度也是先增大后减小</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物体的加速度先减小后增大，速度一直在增大</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物体的加速度先减小后增大，速度一直在</a:t>
            </a:r>
            <a:r>
              <a:rPr lang="zh-CN" altLang="zh-CN" sz="2800" kern="100" dirty="0" smtClean="0">
                <a:latin typeface="Times New Roman"/>
                <a:ea typeface="华文细黑"/>
                <a:cs typeface="Times New Roman"/>
              </a:rPr>
              <a:t>减小</a:t>
            </a:r>
            <a:endParaRPr lang="zh-CN" altLang="zh-CN" sz="1050" kern="100" dirty="0">
              <a:latin typeface="宋体"/>
              <a:cs typeface="Courier New"/>
            </a:endParaRPr>
          </a:p>
        </p:txBody>
      </p:sp>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298646" y="4137659"/>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31747" name="Picture 3" descr="\\贾文\贾文\源文件\同步\物理 人教 必修1 新课标\4-44.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1550" y="2619883"/>
            <a:ext cx="2655832" cy="239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157829" y="506681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自主预习</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启迪思维  探究重点</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 name="矩形 15"/>
          <p:cNvSpPr/>
          <p:nvPr/>
        </p:nvSpPr>
        <p:spPr>
          <a:xfrm>
            <a:off x="560750" y="1374075"/>
            <a:ext cx="11057988" cy="2847807"/>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由题图可知，物体所受合力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随时间</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的变化是先减小后增大，根据牛顿第二定律得：物体的加速度先减小后增大；由于合外力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方向与速度方向始终相同，所以物体加速度方向与速度方向一直相同，所以速度一直在增大，选项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398942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02660" y="371154"/>
            <a:ext cx="1129901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水平面上加速度的求解</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4</a:t>
            </a:r>
            <a:r>
              <a:rPr lang="zh-CN" altLang="zh-CN" sz="2800" kern="100" spc="-100" dirty="0">
                <a:latin typeface="Times New Roman"/>
                <a:ea typeface="华文细黑"/>
                <a:cs typeface="Times New Roman"/>
              </a:rPr>
              <a:t>所示，质量为</a:t>
            </a:r>
            <a:r>
              <a:rPr lang="en-US" altLang="zh-CN" sz="2800" kern="100" spc="-100" dirty="0">
                <a:latin typeface="Times New Roman"/>
                <a:ea typeface="华文细黑"/>
                <a:cs typeface="Courier New"/>
              </a:rPr>
              <a:t>1 kg</a:t>
            </a:r>
            <a:r>
              <a:rPr lang="zh-CN" altLang="zh-CN" sz="2800" kern="100" spc="-100" dirty="0">
                <a:latin typeface="Times New Roman"/>
                <a:ea typeface="华文细黑"/>
                <a:cs typeface="Times New Roman"/>
              </a:rPr>
              <a:t>的物体静止在水平面上，</a:t>
            </a:r>
            <a:r>
              <a:rPr lang="zh-CN" altLang="zh-CN" sz="2800" kern="100" dirty="0">
                <a:latin typeface="Times New Roman"/>
                <a:ea typeface="华文细黑"/>
                <a:cs typeface="Times New Roman"/>
              </a:rPr>
              <a:t>物体与水平面间的动摩擦因数</a:t>
            </a:r>
            <a:r>
              <a:rPr lang="en-US" altLang="zh-CN" sz="2800" i="1" kern="100" dirty="0">
                <a:latin typeface="Times New Roman"/>
                <a:ea typeface="华文细黑"/>
                <a:cs typeface="Courier New"/>
              </a:rPr>
              <a:t>μ</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0.5</a:t>
            </a:r>
            <a:r>
              <a:rPr lang="zh-CN" altLang="zh-CN" sz="2800" kern="100" dirty="0">
                <a:latin typeface="Times New Roman"/>
                <a:ea typeface="华文细黑"/>
                <a:cs typeface="Times New Roman"/>
              </a:rPr>
              <a:t>，物体受到大小为</a:t>
            </a:r>
            <a:r>
              <a:rPr lang="en-US" altLang="zh-CN" sz="2800" kern="100" dirty="0">
                <a:latin typeface="Times New Roman"/>
                <a:ea typeface="华文细黑"/>
                <a:cs typeface="Courier New"/>
              </a:rPr>
              <a:t>20 N</a:t>
            </a:r>
            <a:r>
              <a:rPr lang="zh-CN" altLang="zh-CN" sz="2800" kern="100" dirty="0">
                <a:latin typeface="Times New Roman"/>
                <a:ea typeface="华文细黑"/>
                <a:cs typeface="Times New Roman"/>
              </a:rPr>
              <a:t>、与水平方向成</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角斜向右下的推力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作用时，沿水平方向做匀加速直线运动，求物体加速度的大小</a:t>
            </a:r>
            <a:r>
              <a:rPr lang="en-US" altLang="zh-CN" sz="2800" kern="100" dirty="0">
                <a:latin typeface="Times New Roman"/>
                <a:ea typeface="华文细黑"/>
                <a:cs typeface="Courier New"/>
              </a:rPr>
              <a:t>.(</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取</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5733569" y="4706774"/>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sp>
        <p:nvSpPr>
          <p:cNvPr id="22"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32770" name="Picture 2" descr="\\贾文\贾文\源文件\同步\物理 人教 必修1 新课标\4-45.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3257" y="3223930"/>
            <a:ext cx="2223899" cy="132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2660" y="5085978"/>
            <a:ext cx="2169184"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5 m/s</a:t>
            </a:r>
            <a:r>
              <a:rPr lang="en-US" altLang="zh-CN" sz="2800" kern="100" baseline="30000" dirty="0">
                <a:solidFill>
                  <a:srgbClr val="C00000"/>
                </a:solidFill>
                <a:latin typeface="Times New Roman"/>
                <a:ea typeface="华文细黑"/>
              </a:rPr>
              <a:t>2</a:t>
            </a:r>
            <a:endParaRPr lang="zh-CN" altLang="en-US" sz="2800" dirty="0"/>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矩形 10"/>
          <p:cNvSpPr/>
          <p:nvPr/>
        </p:nvSpPr>
        <p:spPr>
          <a:xfrm>
            <a:off x="402660" y="9622"/>
            <a:ext cx="11299010" cy="6280667"/>
          </a:xfrm>
          <a:prstGeom prst="rect">
            <a:avLst/>
          </a:prstGeom>
        </p:spPr>
        <p:txBody>
          <a:bodyPr wrap="square" lIns="121898" tIns="60948" rIns="121898" bIns="60948">
            <a:spAutoFit/>
          </a:bodyPr>
          <a:lstStyle/>
          <a:p>
            <a:pPr algn="just">
              <a:lnSpc>
                <a:spcPts val="5500"/>
              </a:lnSpc>
              <a:spcAft>
                <a:spcPts val="0"/>
              </a:spcAf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取物体为研究对象，受力分析如图所示，建立直角坐标系</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ts val="5500"/>
              </a:lnSpc>
              <a:spcAft>
                <a:spcPts val="0"/>
              </a:spcAft>
            </a:pPr>
            <a:endParaRPr lang="en-US" altLang="zh-CN" sz="2800" kern="100" smtClean="0">
              <a:solidFill>
                <a:srgbClr val="002060"/>
              </a:solidFill>
              <a:latin typeface="Times New Roman"/>
              <a:ea typeface="华文细黑"/>
              <a:cs typeface="Times New Roman"/>
            </a:endParaRPr>
          </a:p>
          <a:p>
            <a:pPr algn="just">
              <a:lnSpc>
                <a:spcPts val="5500"/>
              </a:lnSpc>
              <a:spcAft>
                <a:spcPts val="0"/>
              </a:spcAft>
            </a:pPr>
            <a:endParaRPr lang="en-US" altLang="zh-CN" sz="2800" kern="100">
              <a:solidFill>
                <a:srgbClr val="002060"/>
              </a:solidFill>
              <a:latin typeface="Times New Roman"/>
              <a:ea typeface="华文细黑"/>
              <a:cs typeface="Times New Roman"/>
            </a:endParaRPr>
          </a:p>
          <a:p>
            <a:pPr algn="just">
              <a:lnSpc>
                <a:spcPts val="5500"/>
              </a:lnSpc>
              <a:spcAft>
                <a:spcPts val="0"/>
              </a:spcAft>
            </a:pPr>
            <a:endParaRPr lang="en-US" altLang="zh-CN" sz="2800" kern="100" smtClean="0">
              <a:solidFill>
                <a:srgbClr val="002060"/>
              </a:solidFill>
              <a:latin typeface="Times New Roman"/>
              <a:ea typeface="华文细黑"/>
              <a:cs typeface="Times New Roman"/>
            </a:endParaRPr>
          </a:p>
          <a:p>
            <a:pPr algn="just">
              <a:lnSpc>
                <a:spcPts val="5500"/>
              </a:lnSpc>
              <a:spcAft>
                <a:spcPts val="0"/>
              </a:spcAft>
            </a:pPr>
            <a:endParaRPr lang="en-US" altLang="zh-CN" sz="2800" kern="100" smtClean="0">
              <a:solidFill>
                <a:srgbClr val="002060"/>
              </a:solidFill>
              <a:latin typeface="Times New Roman"/>
              <a:ea typeface="华文细黑"/>
              <a:cs typeface="Times New Roman"/>
            </a:endParaRPr>
          </a:p>
          <a:p>
            <a:pPr algn="just">
              <a:lnSpc>
                <a:spcPts val="5500"/>
              </a:lnSpc>
              <a:spcAft>
                <a:spcPts val="0"/>
              </a:spcAft>
            </a:pPr>
            <a:r>
              <a:rPr lang="zh-CN" altLang="zh-CN" sz="2800" kern="100" smtClean="0">
                <a:solidFill>
                  <a:srgbClr val="002060"/>
                </a:solidFill>
                <a:latin typeface="Times New Roman"/>
                <a:ea typeface="华文细黑"/>
                <a:cs typeface="Times New Roman"/>
              </a:rPr>
              <a:t>在</a:t>
            </a:r>
            <a:r>
              <a:rPr lang="zh-CN" altLang="zh-CN" sz="2800" kern="100" dirty="0">
                <a:solidFill>
                  <a:srgbClr val="002060"/>
                </a:solidFill>
                <a:latin typeface="Times New Roman"/>
                <a:ea typeface="华文细黑"/>
                <a:cs typeface="Times New Roman"/>
              </a:rPr>
              <a:t>水平方向上：</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ma	                                             </a:t>
            </a:r>
            <a:r>
              <a:rPr lang="en-US" altLang="zh-CN" sz="2800" kern="100" dirty="0" smtClean="0">
                <a:solidFill>
                  <a:srgbClr val="002060"/>
                </a:solidFill>
                <a:latin typeface="宋体"/>
                <a:ea typeface="华文细黑"/>
                <a:cs typeface="Times New Roman"/>
              </a:rPr>
              <a:t>①</a:t>
            </a:r>
            <a:endParaRPr lang="zh-CN" altLang="zh-CN" sz="1050" kern="100" dirty="0">
              <a:latin typeface="宋体"/>
              <a:cs typeface="Courier New"/>
            </a:endParaRPr>
          </a:p>
          <a:p>
            <a:pPr algn="just">
              <a:lnSpc>
                <a:spcPts val="5500"/>
              </a:lnSpc>
              <a:spcAft>
                <a:spcPts val="0"/>
              </a:spcAft>
            </a:pPr>
            <a:r>
              <a:rPr lang="zh-CN" altLang="zh-CN" sz="2800" kern="100" dirty="0">
                <a:solidFill>
                  <a:srgbClr val="002060"/>
                </a:solidFill>
                <a:latin typeface="Times New Roman"/>
                <a:ea typeface="华文细黑"/>
                <a:cs typeface="Times New Roman"/>
              </a:rPr>
              <a:t>在竖直方向上：</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r>
              <a:rPr lang="en-US" altLang="zh-CN" sz="2800" kern="100" dirty="0" smtClean="0">
                <a:solidFill>
                  <a:srgbClr val="002060"/>
                </a:solidFill>
                <a:latin typeface="Times New Roman"/>
                <a:ea typeface="华文细黑"/>
                <a:cs typeface="Courier New"/>
              </a:rPr>
              <a:t>°                                                    </a:t>
            </a:r>
            <a:r>
              <a:rPr lang="en-US" altLang="zh-CN" sz="2800" kern="100" dirty="0" smtClean="0">
                <a:solidFill>
                  <a:srgbClr val="002060"/>
                </a:solidFill>
                <a:latin typeface="宋体"/>
                <a:ea typeface="华文细黑"/>
                <a:cs typeface="Times New Roman"/>
              </a:rPr>
              <a:t>②</a:t>
            </a:r>
            <a:endParaRPr lang="zh-CN" altLang="zh-CN" sz="1050" kern="100" dirty="0">
              <a:latin typeface="宋体"/>
              <a:cs typeface="Courier New"/>
            </a:endParaRPr>
          </a:p>
          <a:p>
            <a:pPr algn="just">
              <a:lnSpc>
                <a:spcPts val="5500"/>
              </a:lnSpc>
              <a:spcAft>
                <a:spcPts val="0"/>
              </a:spcAft>
            </a:pPr>
            <a:r>
              <a:rPr lang="zh-CN" altLang="zh-CN" sz="2800" kern="100" dirty="0">
                <a:solidFill>
                  <a:srgbClr val="002060"/>
                </a:solidFill>
                <a:latin typeface="Times New Roman"/>
                <a:ea typeface="华文细黑"/>
                <a:cs typeface="Times New Roman"/>
              </a:rPr>
              <a:t>又因为：</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smtClean="0">
                <a:solidFill>
                  <a:srgbClr val="002060"/>
                </a:solidFill>
                <a:latin typeface="Times New Roman"/>
                <a:ea typeface="华文细黑"/>
                <a:cs typeface="Courier New"/>
              </a:rPr>
              <a:t>μF</a:t>
            </a:r>
            <a:r>
              <a:rPr lang="en-US" altLang="zh-CN" sz="2800" kern="100" baseline="-25000" dirty="0" err="1" smtClean="0">
                <a:solidFill>
                  <a:srgbClr val="002060"/>
                </a:solidFill>
                <a:latin typeface="Times New Roman"/>
                <a:ea typeface="华文细黑"/>
                <a:cs typeface="Courier New"/>
              </a:rPr>
              <a:t>N</a:t>
            </a:r>
            <a:r>
              <a:rPr lang="en-US" altLang="zh-CN" sz="2800" kern="100" baseline="-25000" dirty="0" smtClean="0">
                <a:solidFill>
                  <a:srgbClr val="002060"/>
                </a:solidFill>
                <a:latin typeface="Times New Roman"/>
                <a:ea typeface="华文细黑"/>
                <a:cs typeface="Courier New"/>
              </a:rPr>
              <a:t>                                                                                                                               </a:t>
            </a:r>
            <a:r>
              <a:rPr lang="en-US" altLang="zh-CN" sz="2800" kern="100" dirty="0" smtClean="0">
                <a:solidFill>
                  <a:srgbClr val="002060"/>
                </a:solidFill>
                <a:latin typeface="宋体"/>
                <a:ea typeface="华文细黑"/>
                <a:cs typeface="Times New Roman"/>
              </a:rPr>
              <a:t>③</a:t>
            </a:r>
            <a:endParaRPr lang="zh-CN" altLang="zh-CN" sz="1050" kern="100" dirty="0">
              <a:latin typeface="宋体"/>
              <a:cs typeface="Courier New"/>
            </a:endParaRPr>
          </a:p>
          <a:p>
            <a:pPr algn="just">
              <a:lnSpc>
                <a:spcPts val="5500"/>
              </a:lnSpc>
              <a:spcAft>
                <a:spcPts val="0"/>
              </a:spcAft>
            </a:pPr>
            <a:r>
              <a:rPr lang="zh-CN" altLang="zh-CN" sz="2800" kern="100" dirty="0">
                <a:solidFill>
                  <a:srgbClr val="002060"/>
                </a:solidFill>
                <a:latin typeface="Times New Roman"/>
                <a:ea typeface="华文细黑"/>
                <a:cs typeface="Times New Roman"/>
              </a:rPr>
              <a:t>联立</a:t>
            </a:r>
            <a:r>
              <a:rPr lang="en-US" altLang="zh-CN" sz="2800" kern="100" dirty="0">
                <a:solidFill>
                  <a:srgbClr val="002060"/>
                </a:solidFill>
                <a:latin typeface="宋体"/>
                <a:ea typeface="华文细黑"/>
                <a:cs typeface="Times New Roman"/>
              </a:rPr>
              <a:t>①②③</a:t>
            </a:r>
            <a:r>
              <a:rPr lang="zh-CN" altLang="zh-CN" sz="2800" kern="100" dirty="0">
                <a:solidFill>
                  <a:srgbClr val="002060"/>
                </a:solidFill>
                <a:latin typeface="Times New Roman"/>
                <a:ea typeface="华文细黑"/>
                <a:cs typeface="Times New Roman"/>
              </a:rPr>
              <a:t>并代入数据得：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a:t>
            </a:r>
            <a:r>
              <a:rPr lang="en-US" altLang="zh-CN" sz="2800" kern="100" dirty="0" smtClean="0">
                <a:solidFill>
                  <a:srgbClr val="002060"/>
                </a:solidFill>
                <a:latin typeface="Times New Roman"/>
                <a:ea typeface="华文细黑"/>
                <a:cs typeface="Courier New"/>
              </a:rPr>
              <a:t>m/s</a:t>
            </a:r>
            <a:r>
              <a:rPr lang="en-US" altLang="zh-CN" sz="2800" kern="100" baseline="30000" dirty="0" smtClean="0">
                <a:solidFill>
                  <a:srgbClr val="002060"/>
                </a:solidFill>
                <a:latin typeface="Times New Roman"/>
                <a:ea typeface="华文细黑"/>
                <a:cs typeface="Courier New"/>
              </a:rPr>
              <a:t>2</a:t>
            </a:r>
            <a:endParaRPr lang="zh-CN" altLang="zh-CN" sz="1050" kern="100" dirty="0">
              <a:latin typeface="宋体"/>
              <a:cs typeface="Courier New"/>
            </a:endParaRPr>
          </a:p>
        </p:txBody>
      </p:sp>
      <p:sp>
        <p:nvSpPr>
          <p:cNvPr id="24"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7"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9304" name="Picture 872" descr="\\贾文\贾文\源文件\同步\物理 人教 必修1 新课标\4-46.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293" y="873718"/>
            <a:ext cx="2753827" cy="268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7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75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304"/>
                                        </p:tgtEl>
                                        <p:attrNameLst>
                                          <p:attrName>style.visibility</p:attrName>
                                        </p:attrNameLst>
                                      </p:cBhvr>
                                      <p:to>
                                        <p:strVal val="visible"/>
                                      </p:to>
                                    </p:set>
                                    <p:animEffect transition="in" filter="blinds(horizontal)">
                                      <p:cBhvr>
                                        <p:cTn id="10" dur="750"/>
                                        <p:tgtEl>
                                          <p:spTgt spid="19304"/>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11">
                                            <p:txEl>
                                              <p:pRg st="5" end="5"/>
                                            </p:txEl>
                                          </p:spTgt>
                                        </p:tgtEl>
                                        <p:attrNameLst>
                                          <p:attrName>style.visibility</p:attrName>
                                        </p:attrNameLst>
                                      </p:cBhvr>
                                      <p:to>
                                        <p:strVal val="visible"/>
                                      </p:to>
                                    </p:set>
                                    <p:animEffect transition="in" filter="blinds(horizontal)">
                                      <p:cBhvr>
                                        <p:cTn id="14" dur="750"/>
                                        <p:tgtEl>
                                          <p:spTgt spid="11">
                                            <p:txEl>
                                              <p:pRg st="5" end="5"/>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1">
                                            <p:txEl>
                                              <p:pRg st="6" end="6"/>
                                            </p:txEl>
                                          </p:spTgt>
                                        </p:tgtEl>
                                        <p:attrNameLst>
                                          <p:attrName>style.visibility</p:attrName>
                                        </p:attrNameLst>
                                      </p:cBhvr>
                                      <p:to>
                                        <p:strVal val="visible"/>
                                      </p:to>
                                    </p:set>
                                    <p:animEffect transition="in" filter="blinds(horizontal)">
                                      <p:cBhvr>
                                        <p:cTn id="18" dur="750"/>
                                        <p:tgtEl>
                                          <p:spTgt spid="11">
                                            <p:txEl>
                                              <p:pRg st="6" end="6"/>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750"/>
                                        <p:tgtEl>
                                          <p:spTgt spid="11">
                                            <p:txEl>
                                              <p:pRg st="7" end="7"/>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animEffect transition="in" filter="blinds(horizontal)">
                                      <p:cBhvr>
                                        <p:cTn id="26" dur="7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2660" y="4947967"/>
            <a:ext cx="842885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根据牛顿第二定律得：</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1</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a:t>
            </a:r>
            <a:r>
              <a:rPr lang="en-US" altLang="zh-CN" sz="2800" kern="100" dirty="0" smtClean="0">
                <a:solidFill>
                  <a:srgbClr val="002060"/>
                </a:solidFill>
                <a:latin typeface="宋体"/>
                <a:ea typeface="华文细黑"/>
                <a:cs typeface="Times New Roman"/>
              </a:rPr>
              <a:t>× </a:t>
            </a:r>
            <a:r>
              <a:rPr lang="en-US" altLang="zh-CN" sz="2800" kern="100" dirty="0">
                <a:solidFill>
                  <a:srgbClr val="002060"/>
                </a:solidFill>
                <a:latin typeface="Times New Roman"/>
                <a:ea typeface="华文细黑"/>
                <a:cs typeface="Times New Roman"/>
              </a:rPr>
              <a:t> </a:t>
            </a:r>
            <a:r>
              <a:rPr lang="en-US" altLang="zh-CN" sz="2800" kern="100" dirty="0" smtClean="0">
                <a:solidFill>
                  <a:srgbClr val="002060"/>
                </a:solidFill>
                <a:latin typeface="Times New Roman"/>
                <a:ea typeface="华文细黑"/>
                <a:cs typeface="Courier New"/>
              </a:rPr>
              <a:t> </a:t>
            </a:r>
            <a:r>
              <a:rPr lang="en-US" altLang="zh-CN" sz="2800" kern="100" dirty="0">
                <a:solidFill>
                  <a:srgbClr val="002060"/>
                </a:solidFill>
                <a:latin typeface="Times New Roman"/>
                <a:ea typeface="华文细黑"/>
                <a:cs typeface="Courier New"/>
              </a:rPr>
              <a:t>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m/s</a:t>
            </a:r>
            <a:r>
              <a:rPr lang="en-US" altLang="zh-CN" sz="2800" kern="100" baseline="30000" dirty="0">
                <a:solidFill>
                  <a:srgbClr val="002060"/>
                </a:solidFill>
                <a:latin typeface="Times New Roman"/>
                <a:ea typeface="华文细黑"/>
                <a:cs typeface="Courier New"/>
              </a:rPr>
              <a:t>2</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09898026"/>
              </p:ext>
            </p:extLst>
          </p:nvPr>
        </p:nvGraphicFramePr>
        <p:xfrm>
          <a:off x="3834918" y="5528945"/>
          <a:ext cx="581025" cy="1300163"/>
        </p:xfrm>
        <a:graphic>
          <a:graphicData uri="http://schemas.openxmlformats.org/presentationml/2006/ole">
            <mc:AlternateContent xmlns:mc="http://schemas.openxmlformats.org/markup-compatibility/2006">
              <mc:Choice xmlns:v="urn:schemas-microsoft-com:vml" Requires="v">
                <p:oleObj spid="_x0000_s33843" name="文档" r:id="rId3" imgW="580246" imgH="1300320" progId="Word.Document.12">
                  <p:embed/>
                </p:oleObj>
              </mc:Choice>
              <mc:Fallback>
                <p:oleObj name="文档" r:id="rId3" imgW="580246" imgH="1300320" progId="Word.Document.12">
                  <p:embed/>
                  <p:pic>
                    <p:nvPicPr>
                      <p:cNvPr id="0" name=""/>
                      <p:cNvPicPr/>
                      <p:nvPr/>
                    </p:nvPicPr>
                    <p:blipFill>
                      <a:blip r:embed="rId4"/>
                      <a:stretch>
                        <a:fillRect/>
                      </a:stretch>
                    </p:blipFill>
                    <p:spPr>
                      <a:xfrm>
                        <a:off x="3834918" y="5528945"/>
                        <a:ext cx="581025" cy="1300163"/>
                      </a:xfrm>
                      <a:prstGeom prst="rect">
                        <a:avLst/>
                      </a:prstGeom>
                    </p:spPr>
                  </p:pic>
                </p:oleObj>
              </mc:Fallback>
            </mc:AlternateContent>
          </a:graphicData>
        </a:graphic>
      </p:graphicFrame>
      <p:sp>
        <p:nvSpPr>
          <p:cNvPr id="11" name="矩形 10"/>
          <p:cNvSpPr/>
          <p:nvPr/>
        </p:nvSpPr>
        <p:spPr>
          <a:xfrm>
            <a:off x="402660" y="45418"/>
            <a:ext cx="11372541"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斜面上加速度的求解</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所示，一个物体从斜面的顶端由静止开始下滑，斜面倾角</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，斜面始终静止不动，重力加速度</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4"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6" name="矩形 15"/>
          <p:cNvSpPr/>
          <p:nvPr/>
        </p:nvSpPr>
        <p:spPr>
          <a:xfrm>
            <a:off x="5624046" y="3353011"/>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5</a:t>
            </a:r>
            <a:endParaRPr lang="zh-CN" altLang="en-US" dirty="0"/>
          </a:p>
        </p:txBody>
      </p:sp>
      <p:sp>
        <p:nvSpPr>
          <p:cNvPr id="4" name="矩形 3"/>
          <p:cNvSpPr/>
          <p:nvPr/>
        </p:nvSpPr>
        <p:spPr>
          <a:xfrm>
            <a:off x="402660" y="4371847"/>
            <a:ext cx="2169184" cy="738664"/>
          </a:xfrm>
          <a:prstGeom prst="rect">
            <a:avLst/>
          </a:prstGeom>
        </p:spPr>
        <p:txBody>
          <a:bodyPr wrap="none">
            <a:spAutoFit/>
          </a:bodyPr>
          <a:lstStyle/>
          <a:p>
            <a:pPr>
              <a:lnSpc>
                <a:spcPct val="15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5 m/s</a:t>
            </a:r>
            <a:r>
              <a:rPr lang="en-US" altLang="zh-CN" sz="2800" kern="100" baseline="30000" dirty="0">
                <a:solidFill>
                  <a:srgbClr val="C00000"/>
                </a:solidFill>
                <a:latin typeface="Times New Roman"/>
                <a:ea typeface="华文细黑"/>
              </a:rPr>
              <a:t>2</a:t>
            </a:r>
            <a:endParaRPr lang="zh-CN" altLang="en-US" sz="2800" dirty="0"/>
          </a:p>
        </p:txBody>
      </p:sp>
      <p:sp>
        <p:nvSpPr>
          <p:cNvPr id="27" name="矩形 26"/>
          <p:cNvSpPr/>
          <p:nvPr/>
        </p:nvSpPr>
        <p:spPr>
          <a:xfrm>
            <a:off x="402660" y="3711145"/>
            <a:ext cx="842885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若斜面光滑，求物体下滑过程的加速度有多大？</a:t>
            </a:r>
            <a:endParaRPr lang="zh-CN" altLang="zh-CN" sz="1050" kern="100" dirty="0">
              <a:effectLst/>
              <a:latin typeface="宋体"/>
              <a:cs typeface="Courier New"/>
            </a:endParaRPr>
          </a:p>
        </p:txBody>
      </p:sp>
      <p:sp>
        <p:nvSpPr>
          <p:cNvPr id="29" name="Rectangle 21">
            <a:hlinkClick r:id="rId9"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pic>
        <p:nvPicPr>
          <p:cNvPr id="33794" name="Picture 2" descr="\\贾文\贾文\源文件\同步\物理 人教 必修1 新课标\4-47.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5629" y="1444050"/>
            <a:ext cx="3480109" cy="192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36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linds(horizontal)">
                                      <p:cBhvr>
                                        <p:cTn id="23" dur="500"/>
                                        <p:tgtEl>
                                          <p:spTgt spid="18">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xEl>
                                              <p:pRg st="0" end="0"/>
                                            </p:txEl>
                                          </p:spTgt>
                                        </p:tgtEl>
                                      </p:cBhvr>
                                    </p:animEffect>
                                    <p:set>
                                      <p:cBhvr>
                                        <p:cTn id="31" dur="1" fill="hold">
                                          <p:stCondLst>
                                            <p:cond delay="499"/>
                                          </p:stCondLst>
                                        </p:cTn>
                                        <p:tgtEl>
                                          <p:spTgt spid="18">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8">
                                            <p:txEl>
                                              <p:pRg st="1" end="1"/>
                                            </p:txEl>
                                          </p:spTgt>
                                        </p:tgtEl>
                                      </p:cBhvr>
                                    </p:animEffect>
                                    <p:set>
                                      <p:cBhvr>
                                        <p:cTn id="34" dur="1" fill="hold">
                                          <p:stCondLst>
                                            <p:cond delay="499"/>
                                          </p:stCondLst>
                                        </p:cTn>
                                        <p:tgtEl>
                                          <p:spTgt spid="18">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uiExpand="1" build="allAtOnce"/>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贾文\贾文\源文件\同步\物理 人教 必修1 新课标\4-4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698" y="588455"/>
            <a:ext cx="3227326" cy="178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474668" y="2379310"/>
            <a:ext cx="10445074"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物体</a:t>
            </a:r>
            <a:r>
              <a:rPr lang="zh-CN" altLang="zh-CN" sz="2800" kern="100" dirty="0">
                <a:solidFill>
                  <a:srgbClr val="002060"/>
                </a:solidFill>
                <a:latin typeface="Times New Roman"/>
                <a:ea typeface="华文细黑"/>
                <a:cs typeface="Times New Roman"/>
              </a:rPr>
              <a:t>受重力、支持力和摩擦力，根据牛顿第二定律得</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ma</a:t>
            </a:r>
            <a:r>
              <a:rPr lang="en-US" altLang="zh-CN" sz="2800" kern="100" baseline="-25000" dirty="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mg</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μF</a:t>
            </a:r>
            <a:r>
              <a:rPr lang="en-US" altLang="zh-CN" sz="2800" kern="100" baseline="-25000" dirty="0" err="1">
                <a:solidFill>
                  <a:srgbClr val="002060"/>
                </a:solidFill>
                <a:latin typeface="Times New Roman"/>
                <a:ea typeface="华文细黑"/>
                <a:cs typeface="Courier New"/>
              </a:rPr>
              <a:t>N</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联立解得：</a:t>
            </a:r>
            <a:r>
              <a:rPr lang="en-US" altLang="zh-CN" sz="2800" i="1" kern="100" dirty="0">
                <a:solidFill>
                  <a:srgbClr val="002060"/>
                </a:solidFill>
                <a:latin typeface="Times New Roman"/>
                <a:ea typeface="华文细黑"/>
                <a:cs typeface="Courier New"/>
              </a:rPr>
              <a:t>a</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μg</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2.5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1" name="矩形 10"/>
          <p:cNvSpPr/>
          <p:nvPr/>
        </p:nvSpPr>
        <p:spPr>
          <a:xfrm>
            <a:off x="402660" y="375324"/>
            <a:ext cx="8860897"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若斜面不光滑，物体与斜面间的动摩擦因数</a:t>
            </a:r>
            <a:r>
              <a:rPr lang="en-US" altLang="zh-CN" sz="2800" i="1" kern="100" dirty="0">
                <a:latin typeface="Times New Roman"/>
                <a:ea typeface="华文细黑"/>
                <a:cs typeface="Courier New"/>
              </a:rPr>
              <a:t>μ</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物体下滑过程的加速度又是多大？</a:t>
            </a:r>
            <a:endParaRPr lang="zh-CN" altLang="zh-CN" sz="1050" kern="100" dirty="0">
              <a:effectLst/>
              <a:latin typeface="宋体"/>
              <a:cs typeface="Courier New"/>
            </a:endParaRPr>
          </a:p>
        </p:txBody>
      </p:sp>
      <p:sp>
        <p:nvSpPr>
          <p:cNvPr id="24" name="Rectangle 21">
            <a:hlinkClick r:id="rId4"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5"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6"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7"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4</a:t>
            </a:r>
          </a:p>
        </p:txBody>
      </p:sp>
      <p:pic>
        <p:nvPicPr>
          <p:cNvPr id="21" name="图片 2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74668" y="1650260"/>
            <a:ext cx="2438488" cy="738664"/>
          </a:xfrm>
          <a:prstGeom prst="rect">
            <a:avLst/>
          </a:prstGeom>
        </p:spPr>
        <p:txBody>
          <a:bodyPr wrap="none">
            <a:spAutoFit/>
          </a:bodyPr>
          <a:lstStyle/>
          <a:p>
            <a:pPr>
              <a:lnSpc>
                <a:spcPct val="15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2.5 m/s</a:t>
            </a:r>
            <a:r>
              <a:rPr lang="en-US" altLang="zh-CN" sz="2800" kern="100" baseline="30000" dirty="0">
                <a:solidFill>
                  <a:srgbClr val="C00000"/>
                </a:solidFill>
                <a:latin typeface="Times New Roman"/>
                <a:ea typeface="华文细黑"/>
              </a:rPr>
              <a:t>2</a:t>
            </a:r>
            <a:endParaRPr lang="zh-CN" altLang="en-US" sz="2800" dirty="0"/>
          </a:p>
        </p:txBody>
      </p:sp>
      <p:sp>
        <p:nvSpPr>
          <p:cNvPr id="29" name="Rectangle 21">
            <a:hlinkClick r:id="rId10"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graphicFrame>
        <p:nvGraphicFramePr>
          <p:cNvPr id="3" name="对象 2"/>
          <p:cNvGraphicFramePr>
            <a:graphicFrameLocks noChangeAspect="1"/>
          </p:cNvGraphicFramePr>
          <p:nvPr>
            <p:extLst>
              <p:ext uri="{D42A27DB-BD31-4B8C-83A1-F6EECF244321}">
                <p14:modId xmlns:p14="http://schemas.microsoft.com/office/powerpoint/2010/main" val="1643145709"/>
              </p:ext>
            </p:extLst>
          </p:nvPr>
        </p:nvGraphicFramePr>
        <p:xfrm>
          <a:off x="8270875" y="270495"/>
          <a:ext cx="831850" cy="1201737"/>
        </p:xfrm>
        <a:graphic>
          <a:graphicData uri="http://schemas.openxmlformats.org/presentationml/2006/ole">
            <mc:AlternateContent xmlns:mc="http://schemas.openxmlformats.org/markup-compatibility/2006">
              <mc:Choice xmlns:v="urn:schemas-microsoft-com:vml" Requires="v">
                <p:oleObj spid="_x0000_s34859" name="文档" r:id="rId11" imgW="824258" imgH="1198170" progId="Word.Document.12">
                  <p:embed/>
                </p:oleObj>
              </mc:Choice>
              <mc:Fallback>
                <p:oleObj name="文档" r:id="rId11" imgW="824258" imgH="1198170" progId="Word.Document.12">
                  <p:embed/>
                  <p:pic>
                    <p:nvPicPr>
                      <p:cNvPr id="0" name=""/>
                      <p:cNvPicPr/>
                      <p:nvPr/>
                    </p:nvPicPr>
                    <p:blipFill>
                      <a:blip r:embed="rId12"/>
                      <a:stretch>
                        <a:fillRect/>
                      </a:stretch>
                    </p:blipFill>
                    <p:spPr>
                      <a:xfrm>
                        <a:off x="8270875" y="270495"/>
                        <a:ext cx="831850" cy="1201737"/>
                      </a:xfrm>
                      <a:prstGeom prst="rect">
                        <a:avLst/>
                      </a:prstGeom>
                    </p:spPr>
                  </p:pic>
                </p:oleObj>
              </mc:Fallback>
            </mc:AlternateContent>
          </a:graphicData>
        </a:graphic>
      </p:graphicFrame>
    </p:spTree>
    <p:extLst>
      <p:ext uri="{BB962C8B-B14F-4D97-AF65-F5344CB8AC3E}">
        <p14:creationId xmlns:p14="http://schemas.microsoft.com/office/powerpoint/2010/main" val="2004176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blinds(horizontal)">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linds(horizontal)">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blinds(horizontal)">
                                      <p:cBhvr>
                                        <p:cTn id="33" dur="500"/>
                                        <p:tgtEl>
                                          <p:spTgt spid="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blinds(horizontal)">
                                      <p:cBhvr>
                                        <p:cTn id="38" dur="50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xEl>
                                              <p:pRg st="0" end="0"/>
                                            </p:txEl>
                                          </p:spTgt>
                                        </p:tgtEl>
                                      </p:cBhvr>
                                    </p:animEffect>
                                    <p:set>
                                      <p:cBhvr>
                                        <p:cTn id="43" dur="1" fill="hold">
                                          <p:stCondLst>
                                            <p:cond delay="499"/>
                                          </p:stCondLst>
                                        </p:cTn>
                                        <p:tgtEl>
                                          <p:spTgt spid="18">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8">
                                            <p:txEl>
                                              <p:pRg st="1" end="1"/>
                                            </p:txEl>
                                          </p:spTgt>
                                        </p:tgtEl>
                                      </p:cBhvr>
                                    </p:animEffect>
                                    <p:set>
                                      <p:cBhvr>
                                        <p:cTn id="46" dur="1" fill="hold">
                                          <p:stCondLst>
                                            <p:cond delay="499"/>
                                          </p:stCondLst>
                                        </p:cTn>
                                        <p:tgtEl>
                                          <p:spTgt spid="18">
                                            <p:txEl>
                                              <p:pRg st="1" end="1"/>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8">
                                            <p:txEl>
                                              <p:pRg st="2" end="2"/>
                                            </p:txEl>
                                          </p:spTgt>
                                        </p:tgtEl>
                                      </p:cBhvr>
                                    </p:animEffect>
                                    <p:set>
                                      <p:cBhvr>
                                        <p:cTn id="49" dur="1" fill="hold">
                                          <p:stCondLst>
                                            <p:cond delay="499"/>
                                          </p:stCondLst>
                                        </p:cTn>
                                        <p:tgtEl>
                                          <p:spTgt spid="18">
                                            <p:txEl>
                                              <p:pRg st="2" end="2"/>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8">
                                            <p:txEl>
                                              <p:pRg st="3" end="3"/>
                                            </p:txEl>
                                          </p:spTgt>
                                        </p:tgtEl>
                                      </p:cBhvr>
                                    </p:animEffect>
                                    <p:set>
                                      <p:cBhvr>
                                        <p:cTn id="52" dur="1" fill="hold">
                                          <p:stCondLst>
                                            <p:cond delay="499"/>
                                          </p:stCondLst>
                                        </p:cTn>
                                        <p:tgtEl>
                                          <p:spTgt spid="18">
                                            <p:txEl>
                                              <p:pRg st="3" end="3"/>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8">
                                            <p:txEl>
                                              <p:pRg st="4" end="4"/>
                                            </p:txEl>
                                          </p:spTgt>
                                        </p:tgtEl>
                                      </p:cBhvr>
                                    </p:animEffect>
                                    <p:set>
                                      <p:cBhvr>
                                        <p:cTn id="55" dur="1" fill="hold">
                                          <p:stCondLst>
                                            <p:cond delay="499"/>
                                          </p:stCondLst>
                                        </p:cTn>
                                        <p:tgtEl>
                                          <p:spTgt spid="18">
                                            <p:txEl>
                                              <p:pRg st="4" end="4"/>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uiExpand="1" build="allAtOnce"/>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timg (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45" b="6245"/>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C:\Users\Administrator\Desktop\用！！！\风景图片\新图！\3运动会\timg (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78" r="6749"/>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3414" y="395298"/>
            <a:ext cx="11322624" cy="5734903"/>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一、牛顿第二定律</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内容：物体加速度的大小跟它受到的作用力</a:t>
            </a:r>
            <a:r>
              <a:rPr lang="zh-CN" altLang="zh-CN" sz="2800" kern="100" dirty="0" smtClean="0">
                <a:latin typeface="Times New Roman"/>
                <a:ea typeface="华文细黑"/>
                <a:cs typeface="Times New Roman"/>
              </a:rPr>
              <a:t>成</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跟它的质量</a:t>
            </a:r>
            <a:r>
              <a:rPr lang="zh-CN" altLang="zh-CN" sz="2800" kern="100" dirty="0" smtClean="0">
                <a:latin typeface="Times New Roman"/>
                <a:ea typeface="华文细黑"/>
                <a:cs typeface="Times New Roman"/>
              </a:rPr>
              <a:t>成</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加速度的方向跟作用力的</a:t>
            </a:r>
            <a:r>
              <a:rPr lang="zh-CN" altLang="zh-CN" sz="2800" kern="100" dirty="0" smtClean="0">
                <a:latin typeface="Times New Roman"/>
                <a:ea typeface="华文细黑"/>
                <a:cs typeface="Times New Roman"/>
              </a:rPr>
              <a:t>方向</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表达式</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其中力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为物体受到</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的单位</a:t>
            </a:r>
            <a:r>
              <a:rPr lang="zh-CN" altLang="zh-CN" sz="2800" kern="100" dirty="0" smtClean="0">
                <a:latin typeface="Times New Roman"/>
                <a:ea typeface="华文细黑"/>
                <a:cs typeface="Times New Roman"/>
              </a:rPr>
              <a:t>用</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二、力的单位</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力的国际单位：牛顿，</a:t>
            </a:r>
            <a:r>
              <a:rPr lang="zh-CN" altLang="zh-CN" sz="2800" kern="100" dirty="0" smtClean="0">
                <a:latin typeface="Times New Roman"/>
                <a:ea typeface="华文细黑"/>
                <a:cs typeface="Times New Roman"/>
              </a:rPr>
              <a:t>简称</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符号</a:t>
            </a:r>
            <a:r>
              <a:rPr lang="zh-CN" altLang="zh-CN" sz="2800" kern="100" dirty="0" smtClean="0">
                <a:latin typeface="Times New Roman"/>
                <a:ea typeface="华文细黑"/>
                <a:cs typeface="Times New Roman"/>
              </a:rPr>
              <a:t>为</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牛顿</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a:t>
            </a:r>
            <a:r>
              <a:rPr lang="zh-CN" altLang="zh-CN" sz="2800" kern="100" spc="-50" dirty="0">
                <a:latin typeface="Times New Roman"/>
                <a:ea typeface="华文细黑"/>
                <a:cs typeface="Times New Roman"/>
              </a:rPr>
              <a:t>定义：使质量为</a:t>
            </a:r>
            <a:r>
              <a:rPr lang="en-US" altLang="zh-CN" sz="2800" kern="100" spc="-50" dirty="0">
                <a:latin typeface="Times New Roman"/>
                <a:ea typeface="华文细黑"/>
                <a:cs typeface="Courier New"/>
              </a:rPr>
              <a:t>1 kg</a:t>
            </a:r>
            <a:r>
              <a:rPr lang="zh-CN" altLang="zh-CN" sz="2800" kern="100" spc="-50" dirty="0">
                <a:latin typeface="Times New Roman"/>
                <a:ea typeface="华文细黑"/>
                <a:cs typeface="Times New Roman"/>
              </a:rPr>
              <a:t>的物体产生</a:t>
            </a:r>
            <a:r>
              <a:rPr lang="en-US" altLang="zh-CN" sz="2800" kern="100" spc="-50" dirty="0">
                <a:latin typeface="Times New Roman"/>
                <a:ea typeface="华文细黑"/>
                <a:cs typeface="Courier New"/>
              </a:rPr>
              <a:t>1 m/s</a:t>
            </a:r>
            <a:r>
              <a:rPr lang="en-US" altLang="zh-CN" sz="2800" kern="100" spc="-50" baseline="30000" dirty="0">
                <a:latin typeface="Times New Roman"/>
                <a:ea typeface="华文细黑"/>
                <a:cs typeface="Courier New"/>
              </a:rPr>
              <a:t>2</a:t>
            </a:r>
            <a:r>
              <a:rPr lang="zh-CN" altLang="zh-CN" sz="2800" kern="100" spc="-50" dirty="0">
                <a:latin typeface="Times New Roman"/>
                <a:ea typeface="华文细黑"/>
                <a:cs typeface="Times New Roman"/>
              </a:rPr>
              <a:t>的加速度的</a:t>
            </a:r>
            <a:r>
              <a:rPr lang="zh-CN" altLang="zh-CN" sz="2800" kern="100" dirty="0">
                <a:latin typeface="Times New Roman"/>
                <a:ea typeface="华文细黑"/>
                <a:cs typeface="Times New Roman"/>
              </a:rPr>
              <a:t>力叫做</a:t>
            </a:r>
            <a:r>
              <a:rPr lang="en-US" altLang="zh-CN" sz="2800" kern="100" dirty="0">
                <a:latin typeface="Times New Roman"/>
                <a:ea typeface="华文细黑"/>
                <a:cs typeface="Courier New"/>
              </a:rPr>
              <a:t>1 N</a:t>
            </a:r>
            <a:r>
              <a:rPr lang="zh-CN" altLang="zh-CN" sz="2800" kern="100" dirty="0">
                <a:latin typeface="Times New Roman"/>
                <a:ea typeface="华文细黑"/>
                <a:cs typeface="Times New Roman"/>
              </a:rPr>
              <a:t>，即</a:t>
            </a:r>
            <a:r>
              <a:rPr lang="en-US" altLang="zh-CN" sz="2800" kern="100" dirty="0">
                <a:latin typeface="Times New Roman"/>
                <a:ea typeface="华文细黑"/>
                <a:cs typeface="Courier New"/>
              </a:rPr>
              <a:t>1 N</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8" name="矩形 7"/>
          <p:cNvSpPr/>
          <p:nvPr/>
        </p:nvSpPr>
        <p:spPr>
          <a:xfrm>
            <a:off x="7905566" y="121786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正比</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472123" y="189846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反比</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6436851" y="1898462"/>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2350790" y="2637706"/>
            <a:ext cx="622286" cy="523220"/>
          </a:xfrm>
          <a:prstGeom prst="rect">
            <a:avLst/>
          </a:prstGeom>
        </p:spPr>
        <p:txBody>
          <a:bodyPr wrap="none">
            <a:spAutoFit/>
          </a:bodyPr>
          <a:lstStyle/>
          <a:p>
            <a:r>
              <a:rPr lang="en-US" altLang="zh-CN" sz="2800" i="1" kern="100" dirty="0">
                <a:solidFill>
                  <a:srgbClr val="C00000"/>
                </a:solidFill>
                <a:latin typeface="Times New Roman"/>
                <a:ea typeface="华文细黑"/>
                <a:cs typeface="Times New Roman"/>
              </a:rPr>
              <a:t>ma</a:t>
            </a:r>
            <a:endParaRPr lang="zh-CN" altLang="en-US" sz="2800" i="1" kern="100" dirty="0">
              <a:solidFill>
                <a:srgbClr val="C00000"/>
              </a:solidFill>
              <a:latin typeface="Times New Roman"/>
              <a:ea typeface="华文细黑"/>
              <a:cs typeface="Times New Roman"/>
            </a:endParaRPr>
          </a:p>
        </p:txBody>
      </p:sp>
      <p:sp>
        <p:nvSpPr>
          <p:cNvPr id="10" name="矩形 9"/>
          <p:cNvSpPr/>
          <p:nvPr/>
        </p:nvSpPr>
        <p:spPr>
          <a:xfrm>
            <a:off x="6705530" y="2606338"/>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合外力</a:t>
            </a:r>
            <a:endParaRPr lang="zh-CN" altLang="en-US" sz="2800" kern="100" dirty="0">
              <a:solidFill>
                <a:srgbClr val="C00000"/>
              </a:solidFill>
              <a:latin typeface="Times New Roman"/>
              <a:ea typeface="华文细黑"/>
              <a:cs typeface="Times New Roman"/>
            </a:endParaRPr>
          </a:p>
        </p:txBody>
      </p:sp>
      <p:sp>
        <p:nvSpPr>
          <p:cNvPr id="17" name="矩形 16"/>
          <p:cNvSpPr/>
          <p:nvPr/>
        </p:nvSpPr>
        <p:spPr>
          <a:xfrm>
            <a:off x="9815874" y="2606338"/>
            <a:ext cx="1402948"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牛顿</a:t>
            </a:r>
            <a:r>
              <a:rPr lang="en-US" altLang="zh-CN" sz="2800" kern="100" dirty="0">
                <a:solidFill>
                  <a:srgbClr val="C00000"/>
                </a:solidFill>
                <a:latin typeface="Times New Roman"/>
                <a:ea typeface="华文细黑"/>
                <a:cs typeface="Times New Roman"/>
              </a:rPr>
              <a:t>(N)</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5088051" y="4005858"/>
            <a:ext cx="54373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牛</a:t>
            </a:r>
            <a:endParaRPr lang="zh-CN" altLang="en-US" sz="2800" kern="100" dirty="0">
              <a:solidFill>
                <a:srgbClr val="C00000"/>
              </a:solidFill>
              <a:latin typeface="Times New Roman"/>
              <a:ea typeface="华文细黑"/>
              <a:cs typeface="Times New Roman"/>
            </a:endParaRPr>
          </a:p>
        </p:txBody>
      </p:sp>
      <p:sp>
        <p:nvSpPr>
          <p:cNvPr id="20" name="矩形 19"/>
          <p:cNvSpPr/>
          <p:nvPr/>
        </p:nvSpPr>
        <p:spPr>
          <a:xfrm>
            <a:off x="7122382" y="4038382"/>
            <a:ext cx="44435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N</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1682398" y="5395486"/>
            <a:ext cx="1540806" cy="523220"/>
          </a:xfrm>
          <a:prstGeom prst="rect">
            <a:avLst/>
          </a:prstGeom>
        </p:spPr>
        <p:txBody>
          <a:bodyPr wrap="none">
            <a:spAutoFit/>
          </a:bodyPr>
          <a:lstStyle/>
          <a:p>
            <a:r>
              <a:rPr lang="en-US" altLang="zh-CN" sz="2800" kern="100" dirty="0">
                <a:solidFill>
                  <a:srgbClr val="C00000"/>
                </a:solidFill>
                <a:latin typeface="Times New Roman"/>
                <a:ea typeface="华文细黑"/>
                <a:cs typeface="Courier New"/>
              </a:rPr>
              <a:t>1 </a:t>
            </a:r>
            <a:r>
              <a:rPr lang="en-US" altLang="zh-CN" sz="2800" kern="100" dirty="0" err="1">
                <a:solidFill>
                  <a:srgbClr val="C00000"/>
                </a:solidFill>
                <a:latin typeface="Times New Roman"/>
                <a:ea typeface="华文细黑"/>
                <a:cs typeface="Courier New"/>
              </a:rPr>
              <a:t>kg·m</a:t>
            </a:r>
            <a:r>
              <a:rPr lang="en-US" altLang="zh-CN" sz="2800" kern="100" dirty="0">
                <a:solidFill>
                  <a:srgbClr val="C00000"/>
                </a:solidFill>
                <a:latin typeface="Times New Roman"/>
                <a:ea typeface="华文细黑"/>
                <a:cs typeface="Courier New"/>
              </a:rPr>
              <a:t>/s</a:t>
            </a:r>
            <a:r>
              <a:rPr lang="en-US" altLang="zh-CN" sz="2800" kern="100" baseline="30000" dirty="0">
                <a:solidFill>
                  <a:srgbClr val="C00000"/>
                </a:solidFill>
                <a:latin typeface="Times New Roman"/>
                <a:ea typeface="华文细黑"/>
                <a:cs typeface="Courier New"/>
              </a:rPr>
              <a:t>2</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p:bldP spid="8" grpId="1"/>
      <p:bldP spid="14" grpId="0"/>
      <p:bldP spid="14" grpId="1"/>
      <p:bldP spid="16" grpId="0"/>
      <p:bldP spid="16" grpId="1"/>
      <p:bldP spid="9" grpId="0"/>
      <p:bldP spid="9" grpId="1"/>
      <p:bldP spid="10" grpId="0"/>
      <p:bldP spid="10" grpId="1"/>
      <p:bldP spid="17" grpId="0"/>
      <p:bldP spid="17" grpId="1"/>
      <p:bldP spid="11" grpId="0"/>
      <p:bldP spid="11" grpId="1"/>
      <p:bldP spid="20" grpId="0"/>
      <p:bldP spid="20"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42497" y="117371"/>
            <a:ext cx="11550209" cy="6555641"/>
          </a:xfrm>
          <a:prstGeom prst="rect">
            <a:avLst/>
          </a:prstGeom>
        </p:spPr>
        <p:txBody>
          <a:bodyPr wrap="square">
            <a:spAutoFit/>
          </a:bodyPr>
          <a:lstStyle/>
          <a:p>
            <a:pPr lvl="0" algn="just">
              <a:lnSpc>
                <a:spcPct val="150000"/>
              </a:lnSpc>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即学即用</a:t>
            </a:r>
            <a:r>
              <a:rPr lang="en-US" altLang="zh-CN" sz="2800" b="1" kern="100" dirty="0" smtClean="0">
                <a:solidFill>
                  <a:srgbClr val="0000FF"/>
                </a:solidFill>
                <a:latin typeface="IPAPANNEW"/>
                <a:ea typeface="华文细黑"/>
                <a:cs typeface="Times New Roman"/>
              </a:rPr>
              <a:t>] </a:t>
            </a:r>
            <a:endParaRPr lang="en-US" altLang="zh-CN" sz="2800" kern="100" dirty="0" smtClean="0">
              <a:solidFill>
                <a:prstClr val="black"/>
              </a:solidFill>
              <a:latin typeface="Times New Roman"/>
              <a:ea typeface="华文细黑"/>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由</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可知，物体所受的合外力与物体的质量成正比，与物体</a:t>
            </a:r>
            <a:r>
              <a:rPr lang="zh-CN" altLang="zh-CN" sz="2800" kern="100" dirty="0" smtClean="0">
                <a:latin typeface="Times New Roman"/>
                <a:ea typeface="华文细黑"/>
                <a:cs typeface="Times New Roman"/>
              </a:rPr>
              <a:t>的加速度</a:t>
            </a:r>
            <a:r>
              <a:rPr lang="zh-CN" altLang="zh-CN" sz="2800" kern="100" dirty="0">
                <a:latin typeface="Times New Roman"/>
                <a:ea typeface="华文细黑"/>
                <a:cs typeface="Times New Roman"/>
              </a:rPr>
              <a:t>成反比</a:t>
            </a:r>
            <a:r>
              <a:rPr lang="en-US" altLang="zh-CN" sz="2800" kern="100" dirty="0" smtClean="0">
                <a:latin typeface="Times New Roman"/>
                <a:ea typeface="华文细黑"/>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公式</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中，各量的单位可以任意</a:t>
            </a:r>
            <a:r>
              <a:rPr lang="zh-CN" altLang="zh-CN" sz="2800" kern="100" dirty="0" smtClean="0">
                <a:latin typeface="Times New Roman"/>
                <a:ea typeface="华文细黑"/>
                <a:cs typeface="Times New Roman"/>
              </a:rPr>
              <a:t>选取</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spc="-100" dirty="0">
                <a:latin typeface="Times New Roman"/>
                <a:ea typeface="华文细黑"/>
                <a:cs typeface="Times New Roman"/>
              </a:rPr>
              <a:t>任何情况下，物体的加速度的方向始终与它所受的合外力方向</a:t>
            </a:r>
            <a:r>
              <a:rPr lang="zh-CN" altLang="zh-CN" sz="2800" kern="100" spc="-100" dirty="0" smtClean="0">
                <a:latin typeface="Times New Roman"/>
                <a:ea typeface="华文细黑"/>
                <a:cs typeface="Times New Roman"/>
              </a:rPr>
              <a:t>一致</a:t>
            </a:r>
            <a:r>
              <a:rPr lang="en-US" altLang="zh-CN" sz="2800" kern="100" spc="-100" dirty="0">
                <a:latin typeface="Times New Roman"/>
                <a:ea typeface="华文细黑"/>
                <a:cs typeface="Courier New"/>
              </a:rPr>
              <a:t>.</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物体的运动方向一定与它所受合外力的方向</a:t>
            </a:r>
            <a:r>
              <a:rPr lang="zh-CN" altLang="zh-CN" sz="2800" kern="100" dirty="0" smtClean="0">
                <a:latin typeface="Times New Roman"/>
                <a:ea typeface="华文细黑"/>
                <a:cs typeface="Times New Roman"/>
              </a:rPr>
              <a:t>一致</a:t>
            </a:r>
            <a:r>
              <a:rPr lang="en-US" altLang="zh-CN" sz="2800" kern="100" dirty="0">
                <a:latin typeface="Times New Roman"/>
                <a:ea typeface="华文细黑"/>
                <a:cs typeface="Courier New"/>
              </a:rPr>
              <a:t>.(      )</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使质量是</a:t>
            </a:r>
            <a:r>
              <a:rPr lang="en-US" altLang="zh-CN" sz="2800" kern="100" dirty="0">
                <a:latin typeface="Times New Roman"/>
                <a:ea typeface="华文细黑"/>
                <a:cs typeface="Courier New"/>
              </a:rPr>
              <a:t>1 kg</a:t>
            </a:r>
            <a:r>
              <a:rPr lang="zh-CN" altLang="zh-CN" sz="2800" kern="100" dirty="0">
                <a:latin typeface="Times New Roman"/>
                <a:ea typeface="华文细黑"/>
                <a:cs typeface="Times New Roman"/>
              </a:rPr>
              <a:t>的物体产生</a:t>
            </a:r>
            <a:r>
              <a:rPr lang="en-US" altLang="zh-CN" sz="2800" kern="100" dirty="0">
                <a:latin typeface="Times New Roman"/>
                <a:ea typeface="华文细黑"/>
                <a:cs typeface="Courier New"/>
              </a:rPr>
              <a:t>1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的加速度的力叫做</a:t>
            </a:r>
            <a:r>
              <a:rPr lang="en-US" altLang="zh-CN" sz="2800" kern="100" dirty="0">
                <a:latin typeface="Times New Roman"/>
                <a:ea typeface="华文细黑"/>
                <a:cs typeface="Courier New"/>
              </a:rPr>
              <a:t>1 </a:t>
            </a:r>
            <a:r>
              <a:rPr lang="en-US" altLang="zh-CN" sz="2800" kern="100" dirty="0" smtClean="0">
                <a:latin typeface="Times New Roman"/>
                <a:ea typeface="华文细黑"/>
                <a:cs typeface="Courier New"/>
              </a:rPr>
              <a:t>N.(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公式</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ma</a:t>
            </a:r>
            <a:r>
              <a:rPr lang="zh-CN" altLang="zh-CN" sz="2800" kern="100" dirty="0">
                <a:latin typeface="Times New Roman"/>
                <a:ea typeface="华文细黑"/>
                <a:cs typeface="Times New Roman"/>
              </a:rPr>
              <a:t>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实际上是作用于物体上每一个力所产生的加速度</a:t>
            </a:r>
            <a:r>
              <a:rPr lang="zh-CN" altLang="zh-CN" sz="2800" kern="100" dirty="0" smtClean="0">
                <a:latin typeface="Times New Roman"/>
                <a:ea typeface="华文细黑"/>
                <a:cs typeface="Times New Roman"/>
              </a:rPr>
              <a:t>的矢量和</a:t>
            </a:r>
            <a:r>
              <a:rPr lang="en-US" altLang="zh-CN" sz="2800" kern="100" dirty="0">
                <a:latin typeface="Times New Roman"/>
                <a:ea typeface="华文细黑"/>
                <a:cs typeface="Courier New"/>
              </a:rPr>
              <a:t>.(      )</a:t>
            </a:r>
            <a:endParaRPr lang="zh-CN" altLang="zh-CN" sz="1050" kern="100" dirty="0">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2402478" y="2184644"/>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1" name="矩形 10"/>
          <p:cNvSpPr/>
          <p:nvPr/>
        </p:nvSpPr>
        <p:spPr>
          <a:xfrm>
            <a:off x="7391350" y="281424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10981590" y="347963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8" name="矩形 7"/>
          <p:cNvSpPr/>
          <p:nvPr/>
        </p:nvSpPr>
        <p:spPr>
          <a:xfrm>
            <a:off x="8533318" y="409934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9" name="矩形 8"/>
          <p:cNvSpPr/>
          <p:nvPr/>
        </p:nvSpPr>
        <p:spPr>
          <a:xfrm>
            <a:off x="9130590" y="4756418"/>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3" name="矩形 12"/>
          <p:cNvSpPr/>
          <p:nvPr/>
        </p:nvSpPr>
        <p:spPr>
          <a:xfrm>
            <a:off x="1334363" y="602337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p:bldP spid="10" grpId="1"/>
      <p:bldP spid="11" grpId="0"/>
      <p:bldP spid="11" grpId="1"/>
      <p:bldP spid="12" grpId="0"/>
      <p:bldP spid="12" grpId="1"/>
      <p:bldP spid="8" grpId="0"/>
      <p:bldP spid="8" grpId="1"/>
      <p:bldP spid="9" grpId="0"/>
      <p:bldP spid="9"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92022" y="1462078"/>
            <a:ext cx="11210519" cy="2111732"/>
          </a:xfrm>
          <a:prstGeom prst="rect">
            <a:avLst/>
          </a:prstGeom>
        </p:spPr>
        <p:txBody>
          <a:bodyPr wrap="square">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光滑桌面上有</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两个物体，已知</a:t>
            </a:r>
            <a:r>
              <a:rPr lang="en-US" altLang="zh-CN" sz="2800" i="1" kern="100" dirty="0">
                <a:solidFill>
                  <a:prstClr val="black"/>
                </a:solidFill>
                <a:latin typeface="Times New Roman"/>
                <a:ea typeface="华文细黑"/>
                <a:cs typeface="Courier New"/>
              </a:rPr>
              <a:t>m</a:t>
            </a:r>
            <a:r>
              <a:rPr lang="en-US" altLang="zh-CN" sz="2800" i="1" kern="100" baseline="-250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2</a:t>
            </a:r>
            <a:r>
              <a:rPr lang="en-US" altLang="zh-CN" sz="2800" i="1" kern="100" dirty="0">
                <a:solidFill>
                  <a:prstClr val="black"/>
                </a:solidFill>
                <a:latin typeface="Times New Roman"/>
                <a:ea typeface="华文细黑"/>
                <a:cs typeface="Courier New"/>
              </a:rPr>
              <a:t>m</a:t>
            </a:r>
            <a:r>
              <a:rPr lang="en-US" altLang="zh-CN" sz="2800" i="1" kern="100" baseline="-25000" dirty="0">
                <a:solidFill>
                  <a:prstClr val="black"/>
                </a:solidFill>
                <a:latin typeface="Times New Roman"/>
                <a:ea typeface="华文细黑"/>
                <a:cs typeface="Courier New"/>
              </a:rPr>
              <a:t>B</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当用</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r>
              <a:rPr lang="en-US" altLang="zh-CN" sz="2800" kern="100" dirty="0">
                <a:solidFill>
                  <a:prstClr val="black"/>
                </a:solidFill>
                <a:latin typeface="Times New Roman"/>
                <a:ea typeface="华文细黑"/>
                <a:cs typeface="Courier New"/>
              </a:rPr>
              <a:t>10 N</a:t>
            </a:r>
            <a:r>
              <a:rPr lang="zh-CN" altLang="zh-CN" sz="2800" kern="100" dirty="0">
                <a:solidFill>
                  <a:prstClr val="black"/>
                </a:solidFill>
                <a:latin typeface="Times New Roman"/>
                <a:ea typeface="华文细黑"/>
                <a:cs typeface="Times New Roman"/>
              </a:rPr>
              <a:t>的水平力作用在</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上时，能使</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产生</a:t>
            </a:r>
            <a:r>
              <a:rPr lang="en-US" altLang="zh-CN" sz="2800" kern="100" dirty="0">
                <a:solidFill>
                  <a:prstClr val="black"/>
                </a:solidFill>
                <a:latin typeface="Times New Roman"/>
                <a:ea typeface="华文细黑"/>
                <a:cs typeface="Courier New"/>
              </a:rPr>
              <a:t>5 m/s</a:t>
            </a:r>
            <a:r>
              <a:rPr lang="en-US" altLang="zh-CN" sz="2800" kern="100" baseline="30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的加速度，当用</a:t>
            </a:r>
            <a:r>
              <a:rPr lang="en-US" altLang="zh-CN" sz="2800" kern="100" dirty="0">
                <a:solidFill>
                  <a:prstClr val="black"/>
                </a:solidFill>
                <a:latin typeface="Times New Roman"/>
                <a:ea typeface="华文细黑"/>
                <a:cs typeface="Courier New"/>
              </a:rPr>
              <a:t>2</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的水平力作用在</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上时，能使</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产生的加速度为</a:t>
            </a:r>
            <a:r>
              <a:rPr lang="en-US" altLang="zh-CN" sz="2800" u="sng" kern="100" dirty="0">
                <a:solidFill>
                  <a:prstClr val="black"/>
                </a:solidFill>
                <a:latin typeface="Times New Roman"/>
                <a:ea typeface="华文细黑"/>
                <a:cs typeface="Courier New"/>
              </a:rPr>
              <a:t>        </a:t>
            </a:r>
            <a:r>
              <a:rPr lang="en-US" altLang="zh-CN" sz="2800" kern="100" dirty="0">
                <a:solidFill>
                  <a:prstClr val="black"/>
                </a:solidFill>
                <a:latin typeface="Times New Roman"/>
                <a:ea typeface="华文细黑"/>
                <a:cs typeface="Courier New"/>
              </a:rPr>
              <a:t>m/s</a:t>
            </a:r>
            <a:r>
              <a:rPr lang="en-US" altLang="zh-CN" sz="2800" kern="100" baseline="30000" dirty="0">
                <a:solidFill>
                  <a:prstClr val="black"/>
                </a:solidFill>
                <a:latin typeface="Times New Roman"/>
                <a:ea typeface="华文细黑"/>
                <a:cs typeface="Courier New"/>
              </a:rPr>
              <a:t>2</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4039299" y="3018066"/>
            <a:ext cx="543739" cy="523220"/>
          </a:xfrm>
          <a:prstGeom prst="rect">
            <a:avLst/>
          </a:prstGeom>
        </p:spPr>
        <p:txBody>
          <a:bodyPr wrap="none">
            <a:spAutoFit/>
          </a:bodyPr>
          <a:lstStyle/>
          <a:p>
            <a:r>
              <a:rPr lang="en-US" altLang="zh-CN" sz="2800" kern="100" dirty="0" smtClean="0">
                <a:solidFill>
                  <a:srgbClr val="C00000"/>
                </a:solidFill>
                <a:latin typeface="Times New Roman"/>
                <a:ea typeface="华文细黑"/>
              </a:rPr>
              <a:t>20</a:t>
            </a:r>
            <a:endParaRPr lang="zh-CN" altLang="en-US" sz="2800" kern="100" dirty="0">
              <a:solidFill>
                <a:srgbClr val="C00000"/>
              </a:solidFill>
              <a:latin typeface="Times New Roman"/>
              <a:ea typeface="华文细黑"/>
            </a:endParaRPr>
          </a:p>
        </p:txBody>
      </p:sp>
      <p:pic>
        <p:nvPicPr>
          <p:cNvPr id="14" name="图片 1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138278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6" name="Picture 2" descr="C:\Users\Administrator\Desktop\用！！！\风景图片\新图！\3运动会\timg (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378" r="6749"/>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6734" y="917055"/>
            <a:ext cx="11294265" cy="2677656"/>
          </a:xfrm>
          <a:prstGeom prst="rect">
            <a:avLst/>
          </a:prstGeom>
        </p:spPr>
        <p:txBody>
          <a:bodyPr wrap="square">
            <a:spAutoFit/>
          </a:bodyPr>
          <a:lstStyle/>
          <a:p>
            <a:pPr algn="just">
              <a:lnSpc>
                <a:spcPct val="1500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导学探究</a:t>
            </a:r>
            <a:r>
              <a:rPr lang="en-US" altLang="zh-CN" sz="2800" b="1" kern="100" dirty="0">
                <a:solidFill>
                  <a:srgbClr val="0000FF"/>
                </a:solidFill>
                <a:latin typeface="IPAPANNEW"/>
                <a:ea typeface="华文细黑"/>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从牛顿第二定律可知，无论多么小的力都可以使物体产生加速度，可是，我们用力提一个很重的箱子，却提不动它，这跟牛顿第二定律有无矛盾？为什么？</a:t>
            </a:r>
            <a:endParaRPr lang="zh-CN" altLang="zh-CN" sz="1050" kern="100" dirty="0">
              <a:effectLst/>
              <a:latin typeface="宋体"/>
              <a:cs typeface="Courier New"/>
            </a:endParaRPr>
          </a:p>
        </p:txBody>
      </p:sp>
      <p:sp>
        <p:nvSpPr>
          <p:cNvPr id="15" name="矩形 14"/>
          <p:cNvSpPr/>
          <p:nvPr/>
        </p:nvSpPr>
        <p:spPr>
          <a:xfrm>
            <a:off x="416734" y="3558709"/>
            <a:ext cx="11294265"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不矛盾</a:t>
            </a:r>
            <a:r>
              <a:rPr lang="en-US" altLang="zh-CN" sz="2800" kern="100" dirty="0">
                <a:solidFill>
                  <a:srgbClr val="C00000"/>
                </a:solidFill>
                <a:latin typeface="Times New Roman"/>
                <a:ea typeface="华文细黑"/>
                <a:cs typeface="Courier New"/>
              </a:rPr>
              <a:t>.</a:t>
            </a:r>
            <a:r>
              <a:rPr lang="zh-CN" altLang="zh-CN" sz="2800" kern="100" dirty="0">
                <a:solidFill>
                  <a:srgbClr val="C00000"/>
                </a:solidFill>
                <a:latin typeface="Times New Roman"/>
                <a:ea typeface="华文细黑"/>
                <a:cs typeface="Times New Roman"/>
              </a:rPr>
              <a:t>因为牛顿第二定律中的力是指合外力</a:t>
            </a:r>
            <a:r>
              <a:rPr lang="en-US" altLang="zh-CN" sz="2800" kern="100" dirty="0">
                <a:solidFill>
                  <a:srgbClr val="C00000"/>
                </a:solidFill>
                <a:latin typeface="Times New Roman"/>
                <a:ea typeface="华文细黑"/>
                <a:cs typeface="Courier New"/>
              </a:rPr>
              <a:t>.</a:t>
            </a:r>
            <a:r>
              <a:rPr lang="zh-CN" altLang="zh-CN" sz="2800" kern="100" dirty="0">
                <a:solidFill>
                  <a:srgbClr val="C00000"/>
                </a:solidFill>
                <a:latin typeface="Times New Roman"/>
                <a:ea typeface="华文细黑"/>
                <a:cs typeface="Times New Roman"/>
              </a:rPr>
              <a:t>我们用力提一个放在地面上很重的箱子，没有提动，箱子受到的合力</a:t>
            </a:r>
            <a:r>
              <a:rPr lang="en-US" altLang="zh-CN" sz="2800" i="1" kern="100" dirty="0">
                <a:solidFill>
                  <a:srgbClr val="C00000"/>
                </a:solidFill>
                <a:latin typeface="Times New Roman"/>
                <a:ea typeface="华文细黑"/>
                <a:cs typeface="Courier New"/>
              </a:rPr>
              <a:t>F</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Times New Roman"/>
                <a:ea typeface="华文细黑"/>
                <a:cs typeface="Courier New"/>
              </a:rPr>
              <a:t>0</a:t>
            </a:r>
            <a:r>
              <a:rPr lang="zh-CN" altLang="zh-CN" sz="2800" kern="100" dirty="0">
                <a:solidFill>
                  <a:srgbClr val="C00000"/>
                </a:solidFill>
                <a:latin typeface="Times New Roman"/>
                <a:ea typeface="华文细黑"/>
                <a:cs typeface="Times New Roman"/>
              </a:rPr>
              <a:t>，故箱子的加速度为零，箱子仍保持不动，所以上述现象与牛顿第二定律并没有矛盾</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一、对牛顿第二定律的理解</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p:bldP spid="15"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6303</TotalTime>
  <Words>1830</Words>
  <Application>Microsoft Office PowerPoint</Application>
  <PresentationFormat>自定义</PresentationFormat>
  <Paragraphs>277</Paragraphs>
  <Slides>35</Slides>
  <Notes>0</Notes>
  <HiddenSlides>6</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35</vt:i4>
      </vt:variant>
    </vt:vector>
  </HeadingPairs>
  <TitlesOfParts>
    <vt:vector size="38" baseType="lpstr">
      <vt:lpstr>7_Office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6998</cp:revision>
  <dcterms:created xsi:type="dcterms:W3CDTF">2014-11-27T01:03:00Z</dcterms:created>
  <dcterms:modified xsi:type="dcterms:W3CDTF">2018-07-02T06:12:10Z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