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672" r:id="rId2"/>
    <p:sldId id="1263" r:id="rId3"/>
    <p:sldId id="699" r:id="rId4"/>
    <p:sldId id="1104" r:id="rId5"/>
    <p:sldId id="1105" r:id="rId6"/>
    <p:sldId id="1365" r:id="rId7"/>
    <p:sldId id="1416" r:id="rId8"/>
    <p:sldId id="1417" r:id="rId9"/>
    <p:sldId id="1311" r:id="rId10"/>
    <p:sldId id="1126" r:id="rId11"/>
    <p:sldId id="1127" r:id="rId12"/>
    <p:sldId id="1418" r:id="rId13"/>
    <p:sldId id="1352" r:id="rId14"/>
    <p:sldId id="1421" r:id="rId15"/>
    <p:sldId id="1331" r:id="rId16"/>
    <p:sldId id="1422" r:id="rId17"/>
    <p:sldId id="1419" r:id="rId18"/>
    <p:sldId id="1377" r:id="rId19"/>
    <p:sldId id="1426" r:id="rId20"/>
    <p:sldId id="1429" r:id="rId21"/>
    <p:sldId id="1373" r:id="rId22"/>
    <p:sldId id="1388" r:id="rId23"/>
    <p:sldId id="1378" r:id="rId24"/>
    <p:sldId id="1400" r:id="rId25"/>
    <p:sldId id="1402" r:id="rId26"/>
    <p:sldId id="1403" r:id="rId27"/>
    <p:sldId id="1432" r:id="rId28"/>
    <p:sldId id="1435" r:id="rId29"/>
    <p:sldId id="1115" r:id="rId30"/>
    <p:sldId id="1059" r:id="rId31"/>
    <p:sldId id="1382" r:id="rId32"/>
    <p:sldId id="1060" r:id="rId33"/>
    <p:sldId id="1061" r:id="rId34"/>
    <p:sldId id="1389" r:id="rId35"/>
    <p:sldId id="1413" r:id="rId36"/>
    <p:sldId id="1414" r:id="rId37"/>
    <p:sldId id="1391" r:id="rId38"/>
    <p:sldId id="1392" r:id="rId39"/>
    <p:sldId id="1415" r:id="rId40"/>
    <p:sldId id="1436" r:id="rId41"/>
    <p:sldId id="1437" r:id="rId42"/>
    <p:sldId id="1438" r:id="rId43"/>
    <p:sldId id="1439" r:id="rId44"/>
    <p:sldId id="1440" r:id="rId45"/>
    <p:sldId id="441" r:id="rId46"/>
  </p:sldIdLst>
  <p:sldSz cx="12190413" cy="6859588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DC3E6"/>
    <a:srgbClr val="FFD966"/>
    <a:srgbClr val="DEEBF7"/>
    <a:srgbClr val="B4C7E7"/>
    <a:srgbClr val="F3EFE5"/>
    <a:srgbClr val="00CCFF"/>
    <a:srgbClr val="FF9900"/>
    <a:srgbClr val="0000CC"/>
    <a:srgbClr val="9BB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6" autoAdjust="0"/>
    <p:restoredTop sz="94247" autoAdjust="0"/>
  </p:normalViewPr>
  <p:slideViewPr>
    <p:cSldViewPr>
      <p:cViewPr>
        <p:scale>
          <a:sx n="75" d="100"/>
          <a:sy n="75" d="100"/>
        </p:scale>
        <p:origin x="-432" y="-269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2018/7/2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1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2018/7/2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09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52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3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10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slide" Target="slide35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slide" Target="slide3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7" Type="http://schemas.openxmlformats.org/officeDocument/2006/relationships/image" Target="../media/image20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3.xml"/><Relationship Id="rId7" Type="http://schemas.openxmlformats.org/officeDocument/2006/relationships/slide" Target="slide33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8.png"/><Relationship Id="rId7" Type="http://schemas.openxmlformats.org/officeDocument/2006/relationships/slide" Target="slide3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4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用！！！\风景图片\新图！\3运动会\timg (77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5" b="9833"/>
          <a:stretch/>
        </p:blipFill>
        <p:spPr bwMode="auto">
          <a:xfrm>
            <a:off x="406" y="0"/>
            <a:ext cx="121896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-986" y="3707638"/>
            <a:ext cx="12192000" cy="1375395"/>
            <a:chOff x="-1524000" y="2705990"/>
            <a:chExt cx="12192000" cy="1375395"/>
          </a:xfrm>
        </p:grpSpPr>
        <p:sp>
          <p:nvSpPr>
            <p:cNvPr id="26" name="矩形 25"/>
            <p:cNvSpPr/>
            <p:nvPr/>
          </p:nvSpPr>
          <p:spPr>
            <a:xfrm>
              <a:off x="-1524000" y="2705990"/>
              <a:ext cx="12192000" cy="1292787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3985218" y="3998778"/>
              <a:ext cx="6682781" cy="82606"/>
            </a:xfrm>
            <a:prstGeom prst="rect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-1524000" y="3998777"/>
              <a:ext cx="5509219" cy="82608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Picture 2" descr="C:\Users\Administrator\Desktop\555555555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14" y="3677149"/>
            <a:ext cx="115252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标题 2"/>
          <p:cNvSpPr txBox="1">
            <a:spLocks/>
          </p:cNvSpPr>
          <p:nvPr/>
        </p:nvSpPr>
        <p:spPr>
          <a:xfrm>
            <a:off x="2926854" y="4281437"/>
            <a:ext cx="9263152" cy="6839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800" b="1" kern="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5</a:t>
            </a:r>
            <a:r>
              <a:rPr lang="zh-CN" altLang="zh-CN" sz="3800" b="1" kern="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　牛顿第三定律</a:t>
            </a:r>
          </a:p>
        </p:txBody>
      </p:sp>
      <p:sp>
        <p:nvSpPr>
          <p:cNvPr id="12" name="副标题 3"/>
          <p:cNvSpPr txBox="1">
            <a:spLocks/>
          </p:cNvSpPr>
          <p:nvPr/>
        </p:nvSpPr>
        <p:spPr>
          <a:xfrm>
            <a:off x="2926854" y="3796184"/>
            <a:ext cx="6120000" cy="504056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第四章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　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牛顿运动定律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重点探究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Administrator\Desktop\用！！！\风景图片\新图！\3运动会\timg (67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r="9463" b="4187"/>
          <a:stretch/>
        </p:blipFill>
        <p:spPr bwMode="auto">
          <a:xfrm>
            <a:off x="8590413" y="794"/>
            <a:ext cx="360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266" y="-26590"/>
            <a:ext cx="12143880" cy="576064"/>
          </a:xfrm>
          <a:prstGeom prst="rect">
            <a:avLst/>
          </a:prstGeom>
          <a:solidFill>
            <a:srgbClr val="36B2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一、对牛顿第三定律的理解</a:t>
            </a:r>
          </a:p>
        </p:txBody>
      </p:sp>
      <p:sp>
        <p:nvSpPr>
          <p:cNvPr id="12" name="矩形 11"/>
          <p:cNvSpPr/>
          <p:nvPr/>
        </p:nvSpPr>
        <p:spPr>
          <a:xfrm>
            <a:off x="480973" y="765498"/>
            <a:ext cx="11210519" cy="3382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导学探究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　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在光滑的冰面上，两人相对而立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当一人用力去推另一人时，两人同时向相反方向运动；两个小车上粘有磁铁，让两小车停在水平桌面上距离适当的位置，放手后两小车同时运动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相吸或相斥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物体间的一对作用力与反作用力的产生有先后顺序吗？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6" name="矩形 5"/>
          <p:cNvSpPr/>
          <p:nvPr/>
        </p:nvSpPr>
        <p:spPr>
          <a:xfrm>
            <a:off x="480973" y="4048832"/>
            <a:ext cx="112105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作用力与反作用力同时产生，无先后顺序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0973" y="4728493"/>
            <a:ext cx="1121051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上述两个例子中一对作用力和反作用力各是什么性质的力？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0973" y="5417274"/>
            <a:ext cx="112105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前者相互作用力都是弹力，后者相互作用力都是引力或都是斥力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53936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80973" y="1341562"/>
            <a:ext cx="1121051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一对作用力和反作用力作用在几个物体上？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6" name="矩形 5"/>
          <p:cNvSpPr/>
          <p:nvPr/>
        </p:nvSpPr>
        <p:spPr>
          <a:xfrm>
            <a:off x="480973" y="2052578"/>
            <a:ext cx="1121051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两个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0973" y="2752559"/>
            <a:ext cx="1121051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拔河比赛时，甲队胜了乙队，是不是甲对乙的拉力大于乙对甲的拉力呢？</a:t>
            </a:r>
            <a:endParaRPr lang="zh-CN" altLang="zh-CN" sz="1050" kern="100" spc="-100" dirty="0">
              <a:effectLst/>
              <a:latin typeface="宋体"/>
              <a:cs typeface="Courier New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0973" y="3471820"/>
            <a:ext cx="1121051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不是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3985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贾文\贾文\源文件\同步\物理 人教 必修1 新课标\4-6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509" y="3212853"/>
            <a:ext cx="8401395" cy="330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04804" y="147906"/>
            <a:ext cx="11099524" cy="324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知识深化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 </a:t>
            </a:r>
            <a:endParaRPr lang="en-US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牛顿第三定律表达式：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′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，式中的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号表示作用力与反作用力方向相反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作用力与反作用力的理解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三个性质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98540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21354" y="611322"/>
            <a:ext cx="1066642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四个特征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562062"/>
              </p:ext>
            </p:extLst>
          </p:nvPr>
        </p:nvGraphicFramePr>
        <p:xfrm>
          <a:off x="870924" y="1604262"/>
          <a:ext cx="10448564" cy="2905652"/>
        </p:xfrm>
        <a:graphic>
          <a:graphicData uri="http://schemas.openxmlformats.org/drawingml/2006/table">
            <a:tbl>
              <a:tblPr/>
              <a:tblGrid>
                <a:gridCol w="1382172"/>
                <a:gridCol w="9066392"/>
              </a:tblGrid>
              <a:tr h="726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等值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作用力和反作用力大小总是相等的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反向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作用力和反作用力方向总是相反的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共线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作用力和反作用力总是作用在同一条直线上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同性质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作用力和反作用力的性质总是相同的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0425" marR="40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4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99850" y="604912"/>
            <a:ext cx="11353923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跳水一直是我国的优势项目，如图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所示，一运动员站在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 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跳板上，图中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表示人对跳板的弹力，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表示跳板对人的弹力，则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先有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后有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2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一旦人离开跳板，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立即消失，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依旧存在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因人离开跳板前具有向上的加速度，所以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大于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1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大小相等、方向相反，是一对作用力与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反作用力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228494" y="4007902"/>
            <a:ext cx="716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2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pic>
        <p:nvPicPr>
          <p:cNvPr id="9218" name="Picture 2" descr="\\贾文\贾文\源文件\同步\物理 人教 必修1 新课标\4-6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590" y="2046592"/>
            <a:ext cx="2069923" cy="189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399850" y="4544135"/>
            <a:ext cx="11353923" cy="13339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是一对作用力与反作用力，大小相等、方向相反、同时产生、同时消失，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878" y="386745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654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79530" y="4013156"/>
            <a:ext cx="11353923" cy="262659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马向前拉车的力和车向后拉马的力是一对作用力与反作用力，它们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总是大小相等、方向相反、作用在同一条直线上，与运动状态无关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加速运动或者减速运动时，马向前拉车的力都等于车向后拉马的力，故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9530" y="148794"/>
            <a:ext cx="11353923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</a:rPr>
              <a:t>　如图</a:t>
            </a:r>
            <a:r>
              <a:rPr lang="en-US" altLang="zh-CN" sz="2800" kern="100" dirty="0">
                <a:latin typeface="Times New Roman"/>
                <a:ea typeface="华文细黑"/>
              </a:rPr>
              <a:t>3</a:t>
            </a:r>
            <a:r>
              <a:rPr lang="zh-CN" altLang="zh-CN" sz="2800" kern="100" dirty="0">
                <a:latin typeface="Times New Roman"/>
                <a:ea typeface="华文细黑"/>
              </a:rPr>
              <a:t>所示，一匹马拉着车前行，关于马拉车的力和车拉马的力的大小关系，下列说法中正确的是 </a:t>
            </a:r>
            <a:endParaRPr lang="en-US" altLang="zh-CN" sz="1050" kern="100" dirty="0" smtClean="0">
              <a:latin typeface="Times New Roman"/>
              <a:ea typeface="宋体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马拉车的力总是大于车拉马的力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马拉车的力总是等于车拉马的力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加速运动时，马拉车的力大于车拉马的力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减速运动时，马拉车的力小于车拉马的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力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203818" y="3551784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3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2238" y="212260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10242" name="Picture 2" descr="\\贾文\贾文\源文件\同步\物理 人教 必修1 新课标\4-6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08" y="1317492"/>
            <a:ext cx="4108094" cy="215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38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64" y="93305"/>
            <a:ext cx="2333534" cy="668428"/>
            <a:chOff x="164" y="341996"/>
            <a:chExt cx="2333534" cy="668428"/>
          </a:xfrm>
        </p:grpSpPr>
        <p:sp>
          <p:nvSpPr>
            <p:cNvPr id="6" name="五边形 5"/>
            <p:cNvSpPr/>
            <p:nvPr/>
          </p:nvSpPr>
          <p:spPr>
            <a:xfrm>
              <a:off x="164" y="505747"/>
              <a:ext cx="432048" cy="491359"/>
            </a:xfrm>
            <a:prstGeom prst="homePlate">
              <a:avLst>
                <a:gd name="adj" fmla="val 3530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262558" y="501558"/>
              <a:ext cx="2037820" cy="495548"/>
            </a:xfrm>
            <a:prstGeom prst="chevron">
              <a:avLst>
                <a:gd name="adj" fmla="val 36111"/>
              </a:avLst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45466" y="341996"/>
              <a:ext cx="2088232" cy="668428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  <a:tabLst>
                  <a:tab pos="1890395" algn="l"/>
                </a:tabLst>
              </a:pPr>
              <a:r>
                <a:rPr lang="zh-CN" altLang="en-US" sz="2800" b="1" kern="100" smtClean="0">
                  <a:solidFill>
                    <a:schemeClr val="bg1"/>
                  </a:solidFill>
                  <a:latin typeface="宋体"/>
                  <a:cs typeface="Courier New"/>
                </a:rPr>
                <a:t>规律总结</a:t>
              </a:r>
              <a:endParaRPr lang="zh-CN" altLang="en-US" sz="2800" b="1" kern="100" dirty="0">
                <a:solidFill>
                  <a:schemeClr val="bg1"/>
                </a:solidFill>
                <a:latin typeface="宋体"/>
                <a:cs typeface="Courier New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469003" y="313130"/>
            <a:ext cx="11232086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正确理解牛顿第三定律中</a:t>
            </a:r>
            <a:r>
              <a:rPr lang="en-US" altLang="zh-CN" sz="2800" b="1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总是</a:t>
            </a:r>
            <a:r>
              <a:rPr lang="en-US" altLang="zh-CN" sz="2800" b="1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的含义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总是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是强调对于任何物体，在任何情况下，作用力与反作用力的关系都成立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对此，我们可以从以下几个方面理解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不管物体的大小、形状如何，例如，大物体与大物体之间，大物体与小物体之间，任何形状的物体之间，其作用力与反作用力总是大小相等、方向相反的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不管物体的运动状态如何，例如，静止的物体之间，运动的物体之间，静止与运动的物体之间，其作用力与反作用力总是大小相等、方向相反的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spc="-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作用力与反作用力的产生和消失总是同时的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两者中若有一个产生或消失，则另一个必然同时产生或消失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79919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10111" y="580842"/>
            <a:ext cx="73852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导学探究</a:t>
            </a: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 smtClean="0">
                <a:latin typeface="Times New Roman"/>
                <a:ea typeface="华文细黑"/>
              </a:rPr>
              <a:t>4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示，木块静止在水平面上</a:t>
            </a:r>
            <a:r>
              <a:rPr lang="en-US" altLang="zh-CN" sz="2800" kern="100" dirty="0" smtClean="0">
                <a:latin typeface="Times New Roman"/>
                <a:ea typeface="华文细黑"/>
              </a:rPr>
              <a:t>.</a:t>
            </a:r>
            <a:endParaRPr lang="en-US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在图中画出木块受到的重力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和支持力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的示意图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重力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和支持力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spc="-100" baseline="-25000" dirty="0">
                <a:latin typeface="Times New Roman"/>
                <a:ea typeface="华文细黑"/>
                <a:cs typeface="Courier New"/>
              </a:rPr>
              <a:t>N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属于一对什么力？作用在几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个物体上？性质相同吗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？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0111" y="4448066"/>
            <a:ext cx="73852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如图所示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重力和支持力属于一对平衡力　作用在一个物体上　性质不同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266" y="-26590"/>
            <a:ext cx="12143880" cy="576064"/>
          </a:xfrm>
          <a:prstGeom prst="rect">
            <a:avLst/>
          </a:prstGeom>
          <a:solidFill>
            <a:srgbClr val="36B2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二、一对作用力与反作用力和一对平衡力的比较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pic>
        <p:nvPicPr>
          <p:cNvPr id="11266" name="Picture 2" descr="\\贾文\贾文\源文件\同步\物理 人教 必修1 新课标\4-6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30" y="1989634"/>
            <a:ext cx="3384662" cy="105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442124" y="3070432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</a:rPr>
              <a:t>4</a:t>
            </a:r>
            <a:endParaRPr lang="zh-CN" altLang="en-US" dirty="0"/>
          </a:p>
        </p:txBody>
      </p:sp>
      <p:pic>
        <p:nvPicPr>
          <p:cNvPr id="11267" name="Picture 3" descr="\\贾文\贾文\源文件\同步\物理 人教 必修1 新课标\4-67.T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339" y="4074730"/>
            <a:ext cx="2590704" cy="216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58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uiExpan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10111" y="477466"/>
            <a:ext cx="75293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在图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5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中，画出水平面对木块的支持力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和木块对水平面的压力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N</a:t>
            </a:r>
            <a:r>
              <a:rPr lang="en-US" altLang="zh-CN" sz="2800" kern="100" dirty="0" smtClean="0">
                <a:latin typeface="宋体"/>
                <a:ea typeface="华文细黑"/>
                <a:cs typeface="Times New Roman"/>
              </a:rPr>
              <a:t>′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支持力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和压力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N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′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属于一对什么力？分别作用在什么物体上？性质相同吗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？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0111" y="3079914"/>
            <a:ext cx="75293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如图所示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支持力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/>
                <a:ea typeface="华文细黑"/>
              </a:rPr>
              <a:t>F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/>
                <a:ea typeface="华文细黑"/>
              </a:rPr>
              <a:t>N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和压力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/>
                <a:ea typeface="华文细黑"/>
              </a:rPr>
              <a:t>F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/>
                <a:ea typeface="华文细黑"/>
              </a:rPr>
              <a:t>N</a:t>
            </a:r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′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属于一对作用力和反作用力　支持力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/>
                <a:ea typeface="华文细黑"/>
              </a:rPr>
              <a:t>F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/>
                <a:ea typeface="华文细黑"/>
              </a:rPr>
              <a:t>N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作用在木块上，压力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/>
                <a:ea typeface="华文细黑"/>
              </a:rPr>
              <a:t>F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/>
                <a:ea typeface="华文细黑"/>
              </a:rPr>
              <a:t>N</a:t>
            </a:r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′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作用在水平面上　性质总是相同的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" name="矩形 1"/>
          <p:cNvSpPr/>
          <p:nvPr/>
        </p:nvSpPr>
        <p:spPr>
          <a:xfrm>
            <a:off x="9442124" y="1774288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</a:rPr>
              <a:t>5</a:t>
            </a:r>
            <a:endParaRPr lang="zh-CN" altLang="en-US" dirty="0"/>
          </a:p>
        </p:txBody>
      </p:sp>
      <p:pic>
        <p:nvPicPr>
          <p:cNvPr id="11" name="Picture 2" descr="\\贾文\贾文\源文件\同步\物理 人教 必修1 新课标\4-6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30" y="693490"/>
            <a:ext cx="3384662" cy="105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\\贾文\贾文\源文件\同步\物理 人教 必修1 新课标\4-68.T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142" y="3314793"/>
            <a:ext cx="2658035" cy="236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3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82409" y="1308264"/>
            <a:ext cx="10625594" cy="29136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55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学习目标</a:t>
            </a:r>
            <a:r>
              <a:rPr lang="en-US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]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/>
                <a:ea typeface="华文细黑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知道力的作用是相互的，理解作用力和反作用力的概念</a:t>
            </a:r>
            <a:r>
              <a:rPr lang="en-US" altLang="zh-CN" sz="2800" kern="100" dirty="0" smtClean="0">
                <a:latin typeface="Times New Roman"/>
                <a:ea typeface="华文细黑"/>
              </a:rPr>
              <a:t>.</a:t>
            </a:r>
          </a:p>
          <a:p>
            <a:pPr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</a:rPr>
              <a:t>2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理解牛顿第三定律，并会解决简单问题</a:t>
            </a:r>
            <a:r>
              <a:rPr lang="en-US" altLang="zh-CN" sz="2800" kern="100" dirty="0" smtClean="0">
                <a:latin typeface="Times New Roman"/>
                <a:ea typeface="华文细黑"/>
              </a:rPr>
              <a:t>.</a:t>
            </a:r>
          </a:p>
          <a:p>
            <a:pPr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</a:rPr>
              <a:t>3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理解一对平衡力及作用力与反作用力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738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72718" y="-67230"/>
            <a:ext cx="11322624" cy="1145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600" b="1" kern="10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知识</a:t>
            </a:r>
            <a:r>
              <a:rPr lang="zh-CN" altLang="zh-CN" sz="2600" b="1" kern="10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深化</a:t>
            </a:r>
            <a:r>
              <a:rPr lang="en-US" altLang="zh-CN" sz="26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 </a:t>
            </a:r>
            <a:endParaRPr lang="en-US" altLang="zh-CN" sz="260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latin typeface="Times New Roman"/>
                <a:ea typeface="华文细黑"/>
                <a:cs typeface="Times New Roman"/>
              </a:rPr>
              <a:t>一对作用力与反作用力和一对平衡力的比较</a:t>
            </a:r>
            <a:endParaRPr lang="zh-CN" altLang="zh-CN" sz="2600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081783"/>
              </p:ext>
            </p:extLst>
          </p:nvPr>
        </p:nvGraphicFramePr>
        <p:xfrm>
          <a:off x="375794" y="1187386"/>
          <a:ext cx="11438824" cy="5547360"/>
        </p:xfrm>
        <a:graphic>
          <a:graphicData uri="http://schemas.openxmlformats.org/drawingml/2006/table">
            <a:tbl>
              <a:tblPr/>
              <a:tblGrid>
                <a:gridCol w="577500"/>
                <a:gridCol w="1644300"/>
                <a:gridCol w="4690968"/>
                <a:gridCol w="4526056"/>
              </a:tblGrid>
              <a:tr h="41949">
                <a:tc gridSpan="2">
                  <a:txBody>
                    <a:bodyPr/>
                    <a:lstStyle/>
                    <a:p>
                      <a:pPr algn="r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内容</a:t>
                      </a:r>
                      <a:endParaRPr lang="zh-CN" sz="2600" kern="100" baseline="0" dirty="0">
                        <a:effectLst/>
                        <a:latin typeface="宋体"/>
                        <a:cs typeface="Courier New"/>
                      </a:endParaRPr>
                    </a:p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比较</a:t>
                      </a:r>
                      <a:endParaRPr lang="zh-CN" sz="26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2050" marR="2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一对作用力和反作用力</a:t>
                      </a:r>
                      <a:endParaRPr lang="zh-CN" sz="26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2050" marR="2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一对平衡力</a:t>
                      </a:r>
                      <a:endParaRPr lang="zh-CN" sz="26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2050" marR="2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24">
                <a:tc rowSpan="4"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不</a:t>
                      </a:r>
                      <a:endParaRPr lang="zh-CN" sz="2600" kern="100" baseline="0">
                        <a:effectLst/>
                        <a:latin typeface="宋体"/>
                        <a:cs typeface="Courier New"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同</a:t>
                      </a:r>
                      <a:endParaRPr lang="zh-CN" sz="2600" kern="100" baseline="0">
                        <a:effectLst/>
                        <a:latin typeface="宋体"/>
                        <a:cs typeface="Courier New"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点</a:t>
                      </a:r>
                      <a:endParaRPr lang="zh-CN" sz="26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2050" marR="2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作用对象</a:t>
                      </a:r>
                      <a:endParaRPr lang="zh-CN" sz="26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2050" marR="2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作用在两个相互作用的物体上</a:t>
                      </a:r>
                      <a:endParaRPr lang="zh-CN" sz="26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2050" marR="2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作用在同一物体上</a:t>
                      </a:r>
                      <a:endParaRPr lang="zh-CN" sz="26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2050" marR="2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87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依赖关系</a:t>
                      </a:r>
                      <a:endParaRPr lang="zh-CN" sz="26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2050" marR="2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相互依存，不可单独存在，同时产生，同时变化，同时消失</a:t>
                      </a:r>
                      <a:endParaRPr lang="zh-CN" sz="26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2050" marR="2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无依赖关系，撤除一个，另一个依然可存在</a:t>
                      </a:r>
                      <a:endParaRPr lang="zh-CN" sz="26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2050" marR="2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87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叠加性</a:t>
                      </a:r>
                      <a:endParaRPr lang="zh-CN" sz="26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2050" marR="2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两力作用效果不可叠加，不可求合力</a:t>
                      </a:r>
                      <a:endParaRPr lang="zh-CN" sz="26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2050" marR="2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两力作用效果可相互抵消，可叠加，可求合力，且合力为零</a:t>
                      </a:r>
                      <a:endParaRPr lang="zh-CN" sz="26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2050" marR="2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87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力的性质</a:t>
                      </a:r>
                      <a:endParaRPr lang="zh-CN" sz="26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2050" marR="2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一定是同种性质的力</a:t>
                      </a:r>
                      <a:endParaRPr lang="zh-CN" sz="26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2050" marR="2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可以是同种性质的力，也可以是不同种性质的力</a:t>
                      </a:r>
                      <a:endParaRPr lang="zh-CN" sz="26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2050" marR="2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49">
                <a:tc gridSpan="2"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相同点</a:t>
                      </a:r>
                      <a:endParaRPr lang="zh-CN" sz="26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2050" marR="2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大小相等、方向相反、作用在同一条直线上</a:t>
                      </a:r>
                      <a:endParaRPr lang="zh-CN" sz="26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2050" marR="22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60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8262" y="4105244"/>
            <a:ext cx="11218278" cy="22685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灯泡受的重力和绳对灯泡的拉力是一对平衡力，选项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灯泡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对绳的拉力和绳对灯泡的拉力是一对作用力和反作用力，绳对天花板的拉力和天花板对绳的拉力是一对作用力和反作用力，选项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正确，选项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8262" y="35258"/>
            <a:ext cx="11218278" cy="412931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spc="-100" dirty="0" smtClean="0">
                <a:latin typeface="Times New Roman"/>
                <a:ea typeface="华文细黑"/>
                <a:cs typeface="Courier New"/>
              </a:rPr>
              <a:t>6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示，一根轻绳的上端悬挂在天花板上，下端挂一灯泡，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则</a:t>
            </a:r>
            <a:endParaRPr lang="en-US" altLang="zh-CN" sz="1050" kern="100" spc="-100" dirty="0" smtClean="0">
              <a:latin typeface="宋体"/>
              <a:cs typeface="Courier New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灯泡受的重力和灯泡对绳的拉力是一对平衡力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灯泡受的重力和绳对灯泡的拉力是一对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作用力和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反作用力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灯泡对绳的拉力和绳对灯泡的拉力是一对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作用力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和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反作用力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绳对天花板的拉力和天花板对绳的拉力是一对平衡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力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3616" y="234040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16386" name="Picture 2" descr="\\贾文\贾文\源文件\同步\物理 人教 必修1 新课标\4-6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376" y="663010"/>
            <a:ext cx="2536422" cy="27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806774" y="3399314"/>
            <a:ext cx="697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spc="-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spc="-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619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build="allAtOnce"/>
      <p:bldP spid="15" grpId="0"/>
      <p:bldP spid="1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4" y="621482"/>
            <a:ext cx="2333534" cy="668428"/>
            <a:chOff x="164" y="341996"/>
            <a:chExt cx="2333534" cy="668428"/>
          </a:xfrm>
        </p:grpSpPr>
        <p:sp>
          <p:nvSpPr>
            <p:cNvPr id="3" name="五边形 2"/>
            <p:cNvSpPr/>
            <p:nvPr/>
          </p:nvSpPr>
          <p:spPr>
            <a:xfrm>
              <a:off x="164" y="505747"/>
              <a:ext cx="432048" cy="491359"/>
            </a:xfrm>
            <a:prstGeom prst="homePlate">
              <a:avLst>
                <a:gd name="adj" fmla="val 3530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262558" y="501558"/>
              <a:ext cx="2037820" cy="495548"/>
            </a:xfrm>
            <a:prstGeom prst="chevron">
              <a:avLst>
                <a:gd name="adj" fmla="val 36111"/>
              </a:avLst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45466" y="341996"/>
              <a:ext cx="2088232" cy="668428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  <a:tabLst>
                  <a:tab pos="1890395" algn="l"/>
                </a:tabLst>
              </a:pPr>
              <a:r>
                <a:rPr lang="zh-CN" altLang="en-US" sz="2800" b="1" kern="100" smtClean="0">
                  <a:solidFill>
                    <a:schemeClr val="bg1"/>
                  </a:solidFill>
                  <a:latin typeface="宋体"/>
                  <a:cs typeface="Courier New"/>
                </a:rPr>
                <a:t>规律总结</a:t>
              </a:r>
              <a:endParaRPr lang="zh-CN" altLang="en-US" sz="2800" b="1" kern="100" dirty="0">
                <a:solidFill>
                  <a:schemeClr val="bg1"/>
                </a:solidFill>
                <a:latin typeface="宋体"/>
                <a:cs typeface="Courier New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82555" y="1424186"/>
            <a:ext cx="11120877" cy="42276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作用力与反作用力和一对平衡力的共同点是等大、反向、共线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区分作用力与反作用力和一对平衡力的要点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看研究对象：作用力与反作用力作用在不同物体上，而一对平衡力作用在同一物体上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看依存关系：作用力与反作用力同生同灭，相互依存，而一对平衡力则彼此没有依存关系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563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6959" y="3985754"/>
            <a:ext cx="11316494" cy="262659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绳拉牛的力和牛拉绳的力是作用力与反作用力，大小相等、方向相反，故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由于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没有拉动牛，可知绳拉牛的力与地面对牛的摩擦力是一对平衡力，故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6959" y="169114"/>
            <a:ext cx="11316494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针对训练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　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7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示，人沿水平方向拉牛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可视为质点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，但没有拉动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其中说法正确的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是</a:t>
            </a:r>
            <a:endParaRPr lang="en-US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绳拉牛的力小于牛拉绳的力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绳拉牛的力与牛拉绳的力是一对平衡力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绳拉牛的力与地面对牛的摩擦力是一对平衡力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绳拉牛的力与地面对牛的摩擦力是作用力与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反作用力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4406" y="282236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pic>
        <p:nvPicPr>
          <p:cNvPr id="18434" name="Picture 2" descr="\\贾文\贾文\源文件\同步\物理 人教 必修1 新课标\4-7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270" y="1008779"/>
            <a:ext cx="3455876" cy="20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467571" y="2952995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7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</p:spTree>
    <p:extLst>
      <p:ext uri="{BB962C8B-B14F-4D97-AF65-F5344CB8AC3E}">
        <p14:creationId xmlns:p14="http://schemas.microsoft.com/office/powerpoint/2010/main" val="188314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uiExpand="1" build="allAtOnce"/>
      <p:bldP spid="15" grpId="0"/>
      <p:bldP spid="1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266" y="-26590"/>
            <a:ext cx="12143880" cy="576064"/>
          </a:xfrm>
          <a:prstGeom prst="rect">
            <a:avLst/>
          </a:prstGeom>
          <a:solidFill>
            <a:srgbClr val="36B2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三、牛顿第三定律的综合应用</a:t>
            </a:r>
          </a:p>
        </p:txBody>
      </p:sp>
      <p:sp>
        <p:nvSpPr>
          <p:cNvPr id="13" name="矩形 12"/>
          <p:cNvSpPr/>
          <p:nvPr/>
        </p:nvSpPr>
        <p:spPr>
          <a:xfrm>
            <a:off x="520110" y="1485578"/>
            <a:ext cx="10954684" cy="2111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求解某个力的大小和方向，一般情况下选取该力的受力物体进行分析，但有些情况不便于直接求解该力时，可先通过转换研究对象，求解其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反作用力的大小和方向，进而应用牛顿第三定律求得该力的大小和方向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spc="-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3615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89336" y="134867"/>
            <a:ext cx="11330461" cy="637095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4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质量为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的人站在地面上，用绳通过光滑定滑轮将质量为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的重物从高处放下，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8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示，若重物以加速度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下降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&lt;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，则人对地面的压力大小为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  <a:tabLst>
                <a:tab pos="2700655" algn="l"/>
              </a:tabLst>
            </a:pPr>
            <a:endParaRPr lang="en-US" altLang="zh-CN" sz="2800" kern="100" dirty="0" smtClean="0">
              <a:latin typeface="Times New Roman"/>
              <a:ea typeface="华文细黑"/>
              <a:cs typeface="Courier New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  <a:tabLst>
                <a:tab pos="2700655" algn="l"/>
              </a:tabLst>
            </a:pPr>
            <a:endParaRPr lang="en-US" altLang="zh-CN" sz="2800" kern="100" dirty="0">
              <a:latin typeface="Times New Roman"/>
              <a:ea typeface="华文细黑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endParaRPr lang="en-US" altLang="zh-CN" sz="2800" kern="100" dirty="0" smtClean="0">
              <a:latin typeface="Times New Roman"/>
              <a:ea typeface="华文细黑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endParaRPr lang="en-US" altLang="zh-CN" sz="2800" kern="100" dirty="0">
              <a:latin typeface="Times New Roman"/>
              <a:ea typeface="华文细黑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.(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 smtClean="0">
                <a:latin typeface="Times New Roman"/>
                <a:ea typeface="华文细黑"/>
                <a:cs typeface="Courier New"/>
              </a:rPr>
              <a:t>ma			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B.</a:t>
            </a:r>
            <a:r>
              <a:rPr lang="en-US" altLang="zh-CN" sz="2800" i="1" kern="100" dirty="0" smtClean="0">
                <a:latin typeface="Times New Roman"/>
                <a:ea typeface="华文细黑"/>
                <a:cs typeface="Courier New"/>
              </a:rPr>
              <a:t>M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800" i="1" kern="100" dirty="0" smtClean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ma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C.(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 smtClean="0">
                <a:latin typeface="Times New Roman"/>
                <a:ea typeface="华文细黑"/>
                <a:cs typeface="Courier New"/>
              </a:rPr>
              <a:t>ma		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	</a:t>
            </a:r>
            <a:r>
              <a:rPr lang="en-US" altLang="zh-CN" sz="2800" kern="100" dirty="0" err="1" smtClean="0">
                <a:latin typeface="Times New Roman"/>
                <a:ea typeface="华文细黑"/>
                <a:cs typeface="Courier New"/>
              </a:rPr>
              <a:t>D.</a:t>
            </a:r>
            <a:r>
              <a:rPr lang="en-US" altLang="zh-CN" sz="2800" i="1" kern="100" dirty="0" err="1" smtClean="0">
                <a:latin typeface="Times New Roman"/>
                <a:ea typeface="华文细黑"/>
                <a:cs typeface="Courier New"/>
              </a:rPr>
              <a:t>Mg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 smtClean="0">
                <a:latin typeface="Times New Roman"/>
                <a:ea typeface="华文细黑"/>
                <a:cs typeface="Courier New"/>
              </a:rPr>
              <a:t>ma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8486" y="573405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33569" y="4589203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8</a:t>
            </a:r>
            <a:endParaRPr lang="zh-CN" altLang="en-US" dirty="0"/>
          </a:p>
        </p:txBody>
      </p:sp>
      <p:pic>
        <p:nvPicPr>
          <p:cNvPr id="18434" name="Picture 2" descr="\\贾文\贾文\源文件\同步\物理 人教 必修1 新课标\4-7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64" y="1780891"/>
            <a:ext cx="2905284" cy="283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</p:spTree>
    <p:extLst>
      <p:ext uri="{BB962C8B-B14F-4D97-AF65-F5344CB8AC3E}">
        <p14:creationId xmlns:p14="http://schemas.microsoft.com/office/powerpoint/2010/main" val="12423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3809" y="1053530"/>
            <a:ext cx="11120877" cy="36189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对重物，设绳的拉力为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，由牛顿第二定律知：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所以，绳的拉力为</a:t>
            </a:r>
            <a:r>
              <a:rPr lang="en-US" altLang="zh-CN" sz="2800" i="1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spc="-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ma</a:t>
            </a:r>
            <a:r>
              <a:rPr lang="en-US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对人受力分析，受重力、绳的拉力及地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面的支持力而平衡，则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，所以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ma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人对地面的压力与地面对人的支持力为一对作用力与反作用力，根据牛顿第三定律知，人对地面的压力大小也为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，故选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63167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4" y="621482"/>
            <a:ext cx="2333534" cy="668428"/>
            <a:chOff x="164" y="341996"/>
            <a:chExt cx="2333534" cy="668428"/>
          </a:xfrm>
        </p:grpSpPr>
        <p:sp>
          <p:nvSpPr>
            <p:cNvPr id="3" name="五边形 2"/>
            <p:cNvSpPr/>
            <p:nvPr/>
          </p:nvSpPr>
          <p:spPr>
            <a:xfrm>
              <a:off x="164" y="505747"/>
              <a:ext cx="432048" cy="491359"/>
            </a:xfrm>
            <a:prstGeom prst="homePlate">
              <a:avLst>
                <a:gd name="adj" fmla="val 3530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262558" y="501558"/>
              <a:ext cx="2037820" cy="495548"/>
            </a:xfrm>
            <a:prstGeom prst="chevron">
              <a:avLst>
                <a:gd name="adj" fmla="val 36111"/>
              </a:avLst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45466" y="341996"/>
              <a:ext cx="2088232" cy="668428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  <a:tabLst>
                  <a:tab pos="1890395" algn="l"/>
                </a:tabLst>
              </a:pPr>
              <a:r>
                <a:rPr lang="zh-CN" altLang="en-US" sz="2800" b="1" kern="100" smtClean="0">
                  <a:solidFill>
                    <a:schemeClr val="bg1"/>
                  </a:solidFill>
                  <a:latin typeface="宋体"/>
                  <a:cs typeface="Courier New"/>
                </a:rPr>
                <a:t>规律总结</a:t>
              </a:r>
              <a:endParaRPr lang="zh-CN" altLang="en-US" sz="2800" b="1" kern="100" dirty="0">
                <a:solidFill>
                  <a:schemeClr val="bg1"/>
                </a:solidFill>
                <a:latin typeface="宋体"/>
                <a:cs typeface="Courier New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550590" y="1735351"/>
            <a:ext cx="10901751" cy="14064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人对地面的压力和地面对人的支持力是作用力与反作用力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因此可先求地面对人的支持力，由牛顿第三定律就可知人对地面的压力大小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2250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89336" y="397364"/>
            <a:ext cx="11330461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针对训练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9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所示，一个箱子放在水平地面上，箱内有一固定的竖直杆，在杆上套一个环，箱和杆的质量为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，环的质量为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，已知环沿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着杆加速下滑，环与杆的摩擦力大小为</a:t>
            </a:r>
            <a:r>
              <a:rPr lang="en-US" altLang="zh-CN" sz="2800" i="1" kern="100" spc="-100" dirty="0" err="1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spc="-100" baseline="-25000" dirty="0" err="1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，则此时箱对地面的压力大小为</a:t>
            </a:r>
            <a:r>
              <a:rPr lang="zh-CN" altLang="zh-CN" sz="2800" kern="100" spc="-100" dirty="0">
                <a:latin typeface="宋体"/>
                <a:ea typeface="Times New Roman"/>
                <a:cs typeface="Courier New"/>
              </a:rPr>
              <a:t> </a:t>
            </a:r>
            <a:endParaRPr lang="en-US" altLang="zh-CN" sz="1050" kern="100" spc="-100" dirty="0" smtClean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/>
                <a:ea typeface="华文细黑"/>
                <a:cs typeface="Courier New"/>
              </a:rPr>
              <a:t>A.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Mg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  	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			B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.(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C.(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  	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	</a:t>
            </a:r>
            <a:r>
              <a:rPr lang="en-US" altLang="zh-CN" sz="2800" kern="100" dirty="0" err="1" smtClean="0">
                <a:latin typeface="Times New Roman"/>
                <a:ea typeface="华文细黑"/>
                <a:cs typeface="Courier New"/>
              </a:rPr>
              <a:t>D.</a:t>
            </a:r>
            <a:r>
              <a:rPr lang="en-US" altLang="zh-CN" sz="2800" i="1" kern="100" dirty="0" err="1" smtClean="0">
                <a:latin typeface="Times New Roman"/>
                <a:ea typeface="华文细黑"/>
                <a:cs typeface="Courier New"/>
              </a:rPr>
              <a:t>Mg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 err="1" smtClean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 smtClean="0">
                <a:latin typeface="Times New Roman"/>
                <a:ea typeface="华文细黑"/>
                <a:cs typeface="Courier New"/>
              </a:rPr>
              <a:t>f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33342" y="301806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803684" y="4737254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9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pic>
        <p:nvPicPr>
          <p:cNvPr id="19458" name="Picture 2" descr="\\贾文\贾文\源文件\同步\物理 人教 必修1 新课标\4-7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974" y="2631326"/>
            <a:ext cx="2894695" cy="204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389337" y="3671971"/>
            <a:ext cx="8328638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对箱，由平衡条件可得地面对箱的支持力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，由牛顿第三定律，可得箱对地面的压力大小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′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11" name="图片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5734050"/>
            <a:ext cx="602973" cy="6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5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0" grpId="0"/>
      <p:bldP spid="10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达标检测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Administrator\Desktop\用！！！\风景图片\新图！\3运动会\timg (67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r="9463" b="4187"/>
          <a:stretch/>
        </p:blipFill>
        <p:spPr bwMode="auto">
          <a:xfrm>
            <a:off x="8590413" y="794"/>
            <a:ext cx="360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1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3" r="12" b="3937"/>
          <a:stretch/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33675" cy="76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380497"/>
            <a:ext cx="2733675" cy="369332"/>
          </a:xfrm>
          <a:prstGeom prst="rect">
            <a:avLst/>
          </a:prstGeom>
          <a:solidFill>
            <a:srgbClr val="FF0000">
              <a:alpha val="5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内容索引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2646341"/>
            <a:ext cx="12190413" cy="1108800"/>
          </a:xfrm>
          <a:prstGeom prst="rect">
            <a:avLst/>
          </a:prstGeom>
          <a:solidFill>
            <a:srgbClr val="9DC3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i="1" kern="100" dirty="0">
              <a:solidFill>
                <a:srgbClr val="FF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049415"/>
              </p:ext>
            </p:extLst>
          </p:nvPr>
        </p:nvGraphicFramePr>
        <p:xfrm>
          <a:off x="-9525" y="2635729"/>
          <a:ext cx="12225411" cy="11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608">
                  <a:extLst>
                    <a:ext uri="{9D8B030D-6E8A-4147-A177-3AD203B41FA5}">
                      <a16:colId xmlns:a16="http://schemas.microsoft.com/office/drawing/2014/main" xmlns="" val="1008561275"/>
                    </a:ext>
                  </a:extLst>
                </a:gridCol>
                <a:gridCol w="2695700">
                  <a:extLst>
                    <a:ext uri="{9D8B030D-6E8A-4147-A177-3AD203B41FA5}">
                      <a16:colId xmlns:a16="http://schemas.microsoft.com/office/drawing/2014/main" xmlns="" val="271465696"/>
                    </a:ext>
                  </a:extLst>
                </a:gridCol>
                <a:gridCol w="2531623">
                  <a:extLst>
                    <a:ext uri="{9D8B030D-6E8A-4147-A177-3AD203B41FA5}">
                      <a16:colId xmlns:a16="http://schemas.microsoft.com/office/drawing/2014/main" xmlns="" val="3345373049"/>
                    </a:ext>
                  </a:extLst>
                </a:gridCol>
                <a:gridCol w="4320480"/>
              </a:tblGrid>
              <a:tr h="11160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36359114"/>
                  </a:ext>
                </a:extLst>
              </a:tr>
            </a:tbl>
          </a:graphicData>
        </a:graphic>
      </p:graphicFrame>
      <p:sp>
        <p:nvSpPr>
          <p:cNvPr id="10" name="TextBox 17">
            <a:hlinkClick r:id="rId4" action="ppaction://hlinksldjump"/>
          </p:cNvPr>
          <p:cNvSpPr txBox="1"/>
          <p:nvPr/>
        </p:nvSpPr>
        <p:spPr>
          <a:xfrm>
            <a:off x="2017" y="2682253"/>
            <a:ext cx="2629731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37000"/>
              </a:lnSpc>
            </a:pPr>
            <a:r>
              <a:rPr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自主预习</a:t>
            </a:r>
            <a:endParaRPr lang="en-US" altLang="zh-CN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>
              <a:lnSpc>
                <a:spcPct val="137000"/>
              </a:lnSpc>
            </a:pPr>
            <a:r>
              <a:rPr lang="zh-CN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预习新知  夯实基础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24">
            <a:hlinkClick r:id="rId5" action="ppaction://hlinksldjump"/>
          </p:cNvPr>
          <p:cNvSpPr txBox="1"/>
          <p:nvPr/>
        </p:nvSpPr>
        <p:spPr>
          <a:xfrm>
            <a:off x="2682441" y="2682253"/>
            <a:ext cx="2629730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7000"/>
              </a:lnSpc>
            </a:pPr>
            <a:r>
              <a:rPr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重点探究</a:t>
            </a:r>
            <a:endParaRPr lang="en-US" altLang="zh-CN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7000"/>
              </a:lnSpc>
            </a:pPr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启迪思维  探究重点</a:t>
            </a:r>
            <a:endParaRPr lang="zh-CN" altLang="en-US" sz="2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25">
            <a:hlinkClick r:id="rId6" action="ppaction://hlinksldjump"/>
          </p:cNvPr>
          <p:cNvSpPr txBox="1"/>
          <p:nvPr/>
        </p:nvSpPr>
        <p:spPr>
          <a:xfrm>
            <a:off x="5357281" y="2682253"/>
            <a:ext cx="2527120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7000"/>
              </a:lnSpc>
            </a:pPr>
            <a:r>
              <a:rPr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达标检测</a:t>
            </a:r>
            <a:endParaRPr lang="en-US" altLang="zh-CN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7000"/>
              </a:lnSpc>
            </a:pPr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检测评价  达标过关</a:t>
            </a:r>
            <a:endParaRPr lang="zh-CN" altLang="en-US" sz="1800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25">
            <a:hlinkClick r:id="rId7" action="ppaction://hlinksldjump"/>
          </p:cNvPr>
          <p:cNvSpPr txBox="1"/>
          <p:nvPr/>
        </p:nvSpPr>
        <p:spPr>
          <a:xfrm>
            <a:off x="7936933" y="2682253"/>
            <a:ext cx="4243319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7000"/>
              </a:lnSpc>
            </a:pPr>
            <a:r>
              <a:rPr lang="zh-CN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物理生活与建模</a:t>
            </a:r>
            <a:endParaRPr lang="en-US" altLang="zh-CN" sz="1800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7000"/>
              </a:lnSpc>
            </a:pPr>
            <a:r>
              <a:rPr lang="zh-CN" altLang="en-US" sz="2500" b="1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拔河比赛只是比力气大小吗</a:t>
            </a:r>
            <a:endParaRPr lang="zh-CN" altLang="en-US" sz="2500" b="1" spc="-1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58262" y="626263"/>
            <a:ext cx="11193415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作用力与反作用力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对于作用力与反作用力的理解，下列说法中正确的是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当作用力产生后，再产生反作用力；当作用力消失后，反作用力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才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慢慢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消失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弹力和摩擦力都有反作用力，而重力无反作用力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甲物体对乙物体的作用力是弹力，乙物体对甲物体的反作用力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可以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是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摩擦力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作用力和反作用力在任何情况下都不会平衡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0809" y="514782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0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99174" y="802972"/>
            <a:ext cx="11192065" cy="435501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作用力和反作用力总是同时产生、同时变化、同时消失的，它们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之间没有先后顺序，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任何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力都有反作用力，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作用力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和反作用力一定是同种性质的力，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由于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作用力和反作用力分别作用在两个不同的物体上，因而它们在任何情况下都不会平衡，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2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29272" y="3951234"/>
            <a:ext cx="11076375" cy="262659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汽车拉拖车的力和拖车拉汽车的力是一对作用力和反作用力，它们总是大小相等，方向相反，同时产生，同时消失，与运动的状态无关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无论汽车加速、减速还是匀速前进，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始终等于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29272" y="117426"/>
            <a:ext cx="11076375" cy="39192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牛顿第三定律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汽车拉着拖车前进，汽车对拖车的作用力大小为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，拖车对汽车的作用力大小为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T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关于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与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的关系，下列说法正确的是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汽车加速前进时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大于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，汽车减速前进时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小于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T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只有汽车匀速前进时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才等于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T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无论汽车加速、减速还是匀速前进，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始终等于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T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汽车对拖车的作用力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比拖车对汽车的作用力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较早产生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6734" y="275035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69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2" grpId="0"/>
      <p:bldP spid="22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20150" y="5566673"/>
            <a:ext cx="11412000" cy="11774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6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甲、乙之间的相互作用力总是大小相等、方向相反、作用在一条直线上，故</a:t>
            </a:r>
            <a:r>
              <a:rPr lang="en-US" altLang="zh-CN" sz="26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6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en-US" altLang="zh-CN" sz="26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2600" kern="100" dirty="0">
              <a:effectLst/>
              <a:latin typeface="宋体"/>
              <a:cs typeface="Courier New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20150" y="14938"/>
            <a:ext cx="11412000" cy="565870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en-US" altLang="zh-CN" sz="26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600" b="1" kern="100" dirty="0">
                <a:latin typeface="Times New Roman"/>
                <a:ea typeface="华文细黑"/>
                <a:cs typeface="Times New Roman"/>
              </a:rPr>
              <a:t>牛顿第三定律</a:t>
            </a:r>
            <a:r>
              <a:rPr lang="en-US" altLang="zh-CN" sz="26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en-US" altLang="zh-CN" sz="26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掰手腕</a:t>
            </a:r>
            <a:r>
              <a:rPr lang="en-US" altLang="zh-CN" sz="26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是中学生课余非常喜爱的一</a:t>
            </a:r>
            <a:r>
              <a:rPr lang="zh-CN" altLang="zh-CN" sz="2600" kern="100" dirty="0" smtClean="0">
                <a:latin typeface="Times New Roman"/>
                <a:ea typeface="华文细黑"/>
                <a:cs typeface="Times New Roman"/>
              </a:rPr>
              <a:t>项</a:t>
            </a:r>
            <a:endParaRPr lang="en-US" altLang="zh-CN" sz="26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 smtClean="0">
                <a:latin typeface="Times New Roman"/>
                <a:ea typeface="华文细黑"/>
                <a:cs typeface="Times New Roman"/>
              </a:rPr>
              <a:t>游戏</a:t>
            </a:r>
            <a:r>
              <a:rPr lang="en-US" altLang="zh-CN" sz="26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6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600" kern="100" dirty="0" smtClean="0">
                <a:latin typeface="Times New Roman"/>
                <a:ea typeface="华文细黑"/>
                <a:cs typeface="Courier New"/>
              </a:rPr>
              <a:t>10</a:t>
            </a:r>
            <a:r>
              <a:rPr lang="zh-CN" altLang="zh-CN" sz="2600" kern="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示，甲、乙两同学正在进行</a:t>
            </a:r>
            <a:r>
              <a:rPr lang="en-US" altLang="zh-CN" sz="26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掰手腕</a:t>
            </a:r>
            <a:r>
              <a:rPr lang="en-US" altLang="zh-CN" sz="26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游戏</a:t>
            </a:r>
            <a:r>
              <a:rPr lang="zh-CN" altLang="zh-CN" sz="2600" kern="100" dirty="0" smtClean="0">
                <a:latin typeface="Times New Roman"/>
                <a:ea typeface="华文细黑"/>
                <a:cs typeface="Times New Roman"/>
              </a:rPr>
              <a:t>，</a:t>
            </a:r>
            <a:endParaRPr lang="en-US" altLang="zh-CN" sz="26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 smtClean="0">
                <a:latin typeface="Times New Roman"/>
                <a:ea typeface="华文细黑"/>
                <a:cs typeface="Times New Roman"/>
              </a:rPr>
              <a:t>关于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他们的手之间的力，下列说法正确的是</a:t>
            </a:r>
            <a:r>
              <a:rPr lang="zh-CN" altLang="zh-CN" sz="2600" kern="100" dirty="0">
                <a:latin typeface="宋体"/>
                <a:ea typeface="Times New Roman"/>
                <a:cs typeface="Courier New"/>
              </a:rPr>
              <a:t> </a:t>
            </a:r>
            <a:endParaRPr lang="en-US" altLang="zh-CN" sz="2600" kern="100" dirty="0" smtClean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甲掰赢了乙，是因为甲手对乙手的作用力大于乙手对</a:t>
            </a:r>
            <a:r>
              <a:rPr lang="zh-CN" altLang="zh-CN" sz="2600" kern="100" dirty="0" smtClean="0">
                <a:latin typeface="Times New Roman"/>
                <a:ea typeface="华文细黑"/>
                <a:cs typeface="Times New Roman"/>
              </a:rPr>
              <a:t>甲手</a:t>
            </a:r>
            <a:endParaRPr lang="en-US" altLang="zh-CN" sz="26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6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6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作用力</a:t>
            </a:r>
            <a:endParaRPr lang="zh-CN" altLang="zh-CN" sz="260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只有当甲、乙僵持不分胜负时，甲手对乙手的作用力才等于乙手对甲手</a:t>
            </a:r>
            <a:r>
              <a:rPr lang="zh-CN" altLang="zh-CN" sz="2600" kern="100" dirty="0" smtClean="0">
                <a:latin typeface="Times New Roman"/>
                <a:ea typeface="华文细黑"/>
                <a:cs typeface="Times New Roman"/>
              </a:rPr>
              <a:t>的</a:t>
            </a:r>
            <a:endParaRPr lang="en-US" altLang="zh-CN" sz="26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6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600" kern="100" dirty="0" smtClean="0">
                <a:latin typeface="Times New Roman"/>
                <a:ea typeface="华文细黑"/>
                <a:cs typeface="Times New Roman"/>
              </a:rPr>
              <a:t>作用力</a:t>
            </a:r>
            <a:endParaRPr lang="zh-CN" altLang="zh-CN" sz="260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甲、乙比赛对抗时，无法比较甲手对乙手的作用力和乙手对甲手的</a:t>
            </a:r>
            <a:r>
              <a:rPr lang="zh-CN" altLang="zh-CN" sz="2600" kern="100" dirty="0" smtClean="0">
                <a:latin typeface="Times New Roman"/>
                <a:ea typeface="华文细黑"/>
                <a:cs typeface="Times New Roman"/>
              </a:rPr>
              <a:t>作用力</a:t>
            </a:r>
            <a:endParaRPr lang="en-US" altLang="zh-CN" sz="26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6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6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大小关系</a:t>
            </a:r>
            <a:endParaRPr lang="zh-CN" altLang="zh-CN" sz="260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600" kern="100" spc="-100" dirty="0">
                <a:latin typeface="Times New Roman"/>
                <a:ea typeface="华文细黑"/>
                <a:cs typeface="Times New Roman"/>
              </a:rPr>
              <a:t>无论谁胜谁负，甲手对乙手的作用力大小总是等于乙手对甲手的作用力</a:t>
            </a:r>
            <a:r>
              <a:rPr lang="zh-CN" altLang="zh-CN" sz="2600" kern="100" spc="-100" dirty="0" smtClean="0">
                <a:latin typeface="Times New Roman"/>
                <a:ea typeface="华文细黑"/>
                <a:cs typeface="Times New Roman"/>
              </a:rPr>
              <a:t>大小</a:t>
            </a:r>
            <a:endParaRPr lang="zh-CN" altLang="zh-CN" sz="2600" kern="100" spc="-100" dirty="0">
              <a:latin typeface="宋体"/>
              <a:cs typeface="Courier New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065217" y="2391202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10</a:t>
            </a:r>
            <a:endParaRPr lang="zh-CN" altLang="en-US" sz="2600" dirty="0"/>
          </a:p>
        </p:txBody>
      </p:sp>
      <p:pic>
        <p:nvPicPr>
          <p:cNvPr id="20482" name="Picture 2" descr="\\贾文\贾文\源文件\同步\物理 人教 必修1 新课标\4-7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694" y="158954"/>
            <a:ext cx="2866560" cy="228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90550" y="500941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30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7" grpId="0"/>
      <p:bldP spid="17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550590" y="522485"/>
            <a:ext cx="11076375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一对平衡力与作用力和反作用力的比较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多选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物体静止在斜面上，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11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示，下列说法正确的是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物体对斜面的压力和斜面对物体的支持力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是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一对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平衡力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物体对斜面的摩擦力和斜面对物体的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摩擦力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是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一对作用力和反作用力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物体所受重力和斜面对物体的作用力是一对平衡力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物体所受重力可以分解为沿斜面向下的力和对斜面的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压力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7054" y="314176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1506" name="Picture 2" descr="\\贾文\贾文\源文件\同步\物理 人教 必修1 新课标\4-74.T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118" y="1485578"/>
            <a:ext cx="3193688" cy="152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454225" y="3133758"/>
            <a:ext cx="889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11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7054" y="440742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558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3" grpId="0"/>
      <p:bldP spid="1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48204" y="539314"/>
            <a:ext cx="8815354" cy="425844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5.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牛顿第三定律之研究对象的转换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12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示为杂技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顶竿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表演，一人站在地上，肩上扛一质量为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的竖直竹竿，当竿上一质量为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的人以加速度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&lt;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为重力加速度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加速下滑时，竿对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底人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的压力大小为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A.(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  	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		B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.(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ma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C.(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ma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  	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	D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.(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 smtClean="0">
                <a:latin typeface="Times New Roman"/>
                <a:ea typeface="华文细黑"/>
                <a:cs typeface="Courier New"/>
              </a:rPr>
              <a:t>m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)</a:t>
            </a:r>
            <a:r>
              <a:rPr lang="en-US" altLang="zh-CN" sz="2800" i="1" kern="100" dirty="0" smtClean="0">
                <a:latin typeface="Times New Roman"/>
                <a:ea typeface="华文细黑"/>
                <a:cs typeface="Courier New"/>
              </a:rPr>
              <a:t>g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0470" y="345100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1" name="TextBox 20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pic>
        <p:nvPicPr>
          <p:cNvPr id="11" name="图片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5734050"/>
            <a:ext cx="602973" cy="602973"/>
          </a:xfrm>
          <a:prstGeom prst="rect">
            <a:avLst/>
          </a:prstGeom>
        </p:spPr>
      </p:pic>
      <p:sp>
        <p:nvSpPr>
          <p:cNvPr id="1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" name="矩形 1"/>
          <p:cNvSpPr/>
          <p:nvPr/>
        </p:nvSpPr>
        <p:spPr>
          <a:xfrm>
            <a:off x="10052204" y="283456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12</a:t>
            </a:r>
            <a:endParaRPr lang="zh-CN" altLang="en-US" dirty="0"/>
          </a:p>
        </p:txBody>
      </p:sp>
      <p:pic>
        <p:nvPicPr>
          <p:cNvPr id="22530" name="Picture 2" descr="\\贾文\贾文\源文件\同步\物理 人教 必修1 新课标\4-75.T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894" y="851193"/>
            <a:ext cx="2151431" cy="190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54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534872" y="827529"/>
            <a:ext cx="11076375" cy="425844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对竿上的人进行受力分析，受重力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mg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、摩擦力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</a:rPr>
              <a:t>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，有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mg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</a:rPr>
              <a:t>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ma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.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竿对人有摩擦力，人对竿也有摩擦力，且大小相等、方向相反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.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对竿进行受力分析，受重力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Mg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、方向向下的摩擦力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</a:rPr>
              <a:t>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</a:rPr>
              <a:t>f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′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底人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对其的支持力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，有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Mg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</a:rPr>
              <a:t>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</a:rPr>
              <a:t>f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′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，又因为竿对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底人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的压力和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底人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对竿的支持力是一对作用力和反作用力，由牛顿第三定律，得到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F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′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(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M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m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)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ma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pic>
        <p:nvPicPr>
          <p:cNvPr id="11" name="图片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6256615"/>
            <a:ext cx="602973" cy="602973"/>
          </a:xfrm>
          <a:prstGeom prst="rect">
            <a:avLst/>
          </a:prstGeom>
        </p:spPr>
      </p:pic>
      <p:sp>
        <p:nvSpPr>
          <p:cNvPr id="1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6573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6"/>
          <p:cNvSpPr/>
          <p:nvPr/>
        </p:nvSpPr>
        <p:spPr>
          <a:xfrm>
            <a:off x="745449" y="2106988"/>
            <a:ext cx="7099514" cy="2268435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拔河比赛只是比力气大小吗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Administrator\Desktop\用！！！\风景图片\新图！\3运动会\timg (67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r="9463" b="4187"/>
          <a:stretch/>
        </p:blipFill>
        <p:spPr bwMode="auto">
          <a:xfrm>
            <a:off x="8590413" y="794"/>
            <a:ext cx="360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8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3808" y="615489"/>
            <a:ext cx="11120877" cy="493301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20000"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如果让你与一个力气比你大的人拔河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只有你们两个人拔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，谁会赢？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你可能会不假思索地回答：当然是他赢了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真的是这样吗？问题并不这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么简单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indent="720000"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根据牛顿第三定律当物体甲给物体乙一个作用力时，物体乙必然同时给物体甲一个大小相等、方向相反的反作用力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对于拔河的两个人，你对对方施加了多大拉力，对方对你也同时产生一样大小的拉力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可见，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双方之间的拉力并不是决定胜负的因素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那决定胜负的因素到底是什么呢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？</a:t>
            </a:r>
            <a:endParaRPr lang="zh-CN" altLang="zh-CN" sz="1050" kern="100" spc="-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1935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9003" y="677337"/>
            <a:ext cx="11232086" cy="493301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720000" algn="just">
              <a:lnSpc>
                <a:spcPts val="55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我们对你进行受力分析：你在水平方向受绳子的拉力与地面的摩擦力，你向前动说明绳子的拉力大于地面对你的最大静摩擦力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如果绳子的拉力小于地面对你的最大静摩擦力，你就不会被拉动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可见，增大你与地面的最大静摩擦力就成了决定胜负的关键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我们知道最大静摩擦力近似等于滑动摩擦力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穿上鞋底有凹凸花纹的鞋子，可以增大动摩擦因数，从而使摩擦力增大；当然如果你的体重比对方重，你对地面的压力越大，地面对你的最大静摩擦力也就越大，你取胜的机会也就越大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01992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用！！！\风景图片\新图！\3运动会\timg (67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r="9463" b="4187"/>
          <a:stretch/>
        </p:blipFill>
        <p:spPr bwMode="auto">
          <a:xfrm>
            <a:off x="8590413" y="794"/>
            <a:ext cx="360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自主预习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23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9003" y="677337"/>
            <a:ext cx="11232086" cy="42276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720000" algn="just">
              <a:lnSpc>
                <a:spcPts val="55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你也许会问，既然地面对我的最大静摩擦力大，我应该有百分之百的把握取胜，怎么只是机会大得多呢？</a:t>
            </a:r>
          </a:p>
          <a:p>
            <a:pPr lvl="0" indent="720000" algn="just">
              <a:lnSpc>
                <a:spcPts val="55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原来在拔河比赛中，胜负在一定程度上还取决于人的技巧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比如，脚使劲蹬地，在短时间内可以对地面产生超过自己体重的压力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如果你掌握了技巧，体重又比对方大，还穿上底部有凹凸花纹的鞋子，就是大力士也会成为你的手下败将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97622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15576" y="405458"/>
            <a:ext cx="11363134" cy="566909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典题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多选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13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所示，一个大人甲跟一个小孩乙站在水平地面上手拉手比力气，结果大人把小孩拉过来了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对这个过程中作用于双方的力的关系，正确的说法是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大人拉小孩的力一定比小孩拉大人的力大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大人与小孩间的拉力是一对作用力和反作用力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大人拉小孩的力与小孩拉大人的力大小一定相等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只有在大人把小孩拉动的过程中，大人的力才比小孩的力大，在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可能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出现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的短暂相持过程中，两人的拉力一样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大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3038" y="332186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1" name="TextBox 20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2" name="矩形 1"/>
          <p:cNvSpPr/>
          <p:nvPr/>
        </p:nvSpPr>
        <p:spPr>
          <a:xfrm>
            <a:off x="9578563" y="413071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13</a:t>
            </a:r>
            <a:endParaRPr lang="zh-CN" altLang="en-US" dirty="0"/>
          </a:p>
        </p:txBody>
      </p:sp>
      <p:pic>
        <p:nvPicPr>
          <p:cNvPr id="23554" name="Picture 2" descr="\\贾文\贾文\源文件\同步\物理 人教 必修1 新课标\W13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971" y="2248468"/>
            <a:ext cx="3275995" cy="182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3038" y="398553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209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5" grpId="0"/>
      <p:bldP spid="15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534872" y="1431325"/>
            <a:ext cx="11076375" cy="21424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作用力与反作用力总是大小相等的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.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大人与小孩手拉手比力气时，无论是在相持阶段还是小孩被大人拉动的过程中，大人拉小孩的力与小孩拉大人的力的大小总是相等的，所以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20234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05416" y="117426"/>
            <a:ext cx="11363134" cy="6586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典题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多选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14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所示，我国有一种传统的民族体育项目叫做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押加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，实际上相当于两个人拔河，如果甲、乙两人在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押加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比赛中，甲获胜，则下列说法中正确的是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甲对乙的拉力大于乙对甲的拉力，所以甲获胜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当甲把乙匀速拉过去时，甲对乙的拉力大小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等于</a:t>
            </a:r>
            <a:endParaRPr lang="en-US" altLang="zh-CN" sz="2800" kern="100" spc="-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乙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对甲的拉力大小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当甲把乙加速拉过去时，甲对乙的拉力大于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乙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对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甲的拉力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甲对乙的拉力大小始终等于乙对甲的拉力大小，只是地面对甲的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摩擦力</a:t>
            </a:r>
            <a:endParaRPr lang="en-US" altLang="zh-CN" sz="2800" kern="100" spc="-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spc="-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spc="-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大于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地面对乙的摩擦力，所以甲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获胜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3038" y="274019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1" name="TextBox 20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pic>
        <p:nvPicPr>
          <p:cNvPr id="11" name="图片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5734050"/>
            <a:ext cx="602973" cy="60297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458887" y="455171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14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3038" y="529745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24578" name="Picture 2" descr="\\贾文\贾文\源文件\同步\物理 人教 必修1 新课标\W15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446" y="2220395"/>
            <a:ext cx="3309692" cy="22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35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5" grpId="0"/>
      <p:bldP spid="15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534872" y="693490"/>
            <a:ext cx="11076375" cy="49637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以甲、乙两人及绳子为一整体进行研究，水平方向的外力就是地面分别对甲、乙两人的摩擦力；整体从静止到运动起来产生了加速度，故所受外力不平衡，由此可判断甲所受摩擦力大于乙所受摩擦力；甲拉乙的力与乙拉甲的力是一对作用力与反作用力，大小相等；即不管哪个获胜，甲对乙的拉力大小始终等于乙对甲的拉力大小，只是因地面对甲的摩擦力大于地面对乙的摩擦力，甲才能获胜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pic>
        <p:nvPicPr>
          <p:cNvPr id="11" name="图片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6256615"/>
            <a:ext cx="602973" cy="6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Administrator\Desktop\用！！！\风景图片\新图！\3运动会\timg (77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5" b="9833"/>
          <a:stretch/>
        </p:blipFill>
        <p:spPr bwMode="auto">
          <a:xfrm>
            <a:off x="406" y="0"/>
            <a:ext cx="121896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-986" y="3707638"/>
            <a:ext cx="12192000" cy="1375395"/>
            <a:chOff x="-1524000" y="2705990"/>
            <a:chExt cx="12192000" cy="1375395"/>
          </a:xfrm>
        </p:grpSpPr>
        <p:sp>
          <p:nvSpPr>
            <p:cNvPr id="17" name="矩形 16"/>
            <p:cNvSpPr/>
            <p:nvPr/>
          </p:nvSpPr>
          <p:spPr>
            <a:xfrm>
              <a:off x="-1524000" y="2705990"/>
              <a:ext cx="12192000" cy="1292787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985218" y="3998778"/>
              <a:ext cx="6682781" cy="82606"/>
            </a:xfrm>
            <a:prstGeom prst="rect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-1524000" y="3998777"/>
              <a:ext cx="5509219" cy="82608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Picture 2" descr="C:\Users\Administrator\Desktop\555555555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14" y="3677149"/>
            <a:ext cx="115252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4218742" y="3749194"/>
            <a:ext cx="4648455" cy="769409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defRPr/>
            </a:pP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本课结束</a:t>
            </a:r>
          </a:p>
        </p:txBody>
      </p:sp>
      <p:sp>
        <p:nvSpPr>
          <p:cNvPr id="22" name="标题 1"/>
          <p:cNvSpPr txBox="1">
            <a:spLocks/>
          </p:cNvSpPr>
          <p:nvPr/>
        </p:nvSpPr>
        <p:spPr>
          <a:xfrm>
            <a:off x="3122969" y="4253620"/>
            <a:ext cx="6840000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更多精彩内容请登录：</a:t>
            </a:r>
            <a:r>
              <a:rPr lang="en-US" altLang="zh-CN" sz="2700" b="1" dirty="0" err="1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www.91taoke.com</a:t>
            </a:r>
            <a:endParaRPr lang="zh-CN" altLang="en-US" sz="27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8029" y="905733"/>
            <a:ext cx="11353648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一、作用力与反作用力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力是物体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对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作用，只要谈到力，就一定存在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着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物体和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____</a:t>
            </a:r>
            <a:endParaRPr lang="en-US" altLang="zh-CN" sz="2800" u="sng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物体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力的作用是相互的</a:t>
            </a:r>
            <a:r>
              <a:rPr lang="zh-CN" altLang="zh-CN" sz="2800" kern="100" spc="-10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物体间相互作用的这一对力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称为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和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作用力与反作用力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总是互相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</a:t>
            </a:r>
            <a:r>
              <a:rPr lang="zh-CN" altLang="zh-CN" sz="2800" kern="100" spc="-1000" dirty="0" smtClean="0">
                <a:latin typeface="Times New Roman"/>
                <a:ea typeface="华文细黑"/>
                <a:cs typeface="Times New Roman"/>
              </a:rPr>
              <a:t>、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同时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把它们中的一个力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叫做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另一个力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叫做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15126" y="172192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物体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935848" y="172192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受力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847734" y="172192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施力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522270" y="311128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作用力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983638" y="311128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反作用力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86531" y="381219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依存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701750" y="381219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存在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8582" y="451107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作用力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216697" y="451107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反作用力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233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5" grpId="0"/>
      <p:bldP spid="15" grpId="1"/>
      <p:bldP spid="21" grpId="0"/>
      <p:bldP spid="21" grpId="1"/>
      <p:bldP spid="5" grpId="0"/>
      <p:bldP spid="5" grpId="1"/>
      <p:bldP spid="22" grpId="0"/>
      <p:bldP spid="22" grpId="1"/>
      <p:bldP spid="6" grpId="0"/>
      <p:bldP spid="6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33894" y="5188466"/>
            <a:ext cx="11322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牛顿第三定律：两个物体之间的作用力和反作用力总是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大小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，方向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作用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在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   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3894" y="168226"/>
            <a:ext cx="11322624" cy="324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二、牛顿第三定律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实验探究：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示，把两个弹簧测力计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连接在一起，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的一端固定，用手拉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，结果发现两个弹簧测力计的示数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是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改变拉力，弹簧测力计的示数也随着改变，但两个弹簧测力计的示数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总是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这说明作用力和反作用力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大小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，方向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pic>
        <p:nvPicPr>
          <p:cNvPr id="3074" name="Picture 2" descr="\\贾文\贾文\源文件\同步\物理 人教 必修1 新课标\4-6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545" y="3501802"/>
            <a:ext cx="5525322" cy="111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733569" y="4725050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139739" y="215397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相等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566611" y="151754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相等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99062" y="279392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相等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671270" y="279392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相反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109259" y="526136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相等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93123" y="588822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相反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215774" y="588822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同一条直线上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029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6" grpId="0"/>
      <p:bldP spid="16" grpId="1"/>
      <p:bldP spid="18" grpId="0"/>
      <p:bldP spid="18" grpId="1"/>
      <p:bldP spid="19" grpId="0"/>
      <p:bldP spid="19" grpId="1"/>
      <p:bldP spid="5" grpId="0"/>
      <p:bldP spid="5" grpId="1"/>
      <p:bldP spid="20" grpId="0"/>
      <p:bldP spid="20" grpId="1"/>
      <p:bldP spid="22" grpId="0"/>
      <p:bldP spid="2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3894" y="405458"/>
            <a:ext cx="11322624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三、物体的受力分析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受力分析中常见的三种力：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重力：任何物体都受重力，其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方向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弹力：两个相互接触的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物体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就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会产生弹力，其方向与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接触面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填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平行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或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垂直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摩擦力：当两个粗糙且挤压的接触面发生相对运动或具有相对运动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趋势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时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处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就会产生滑动摩擦力或静摩擦力，其方向与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接触面</a:t>
            </a:r>
            <a:r>
              <a:rPr lang="en-US" altLang="zh-CN" sz="2800" kern="100" dirty="0" smtClean="0">
                <a:latin typeface="宋体" pitchFamily="2" charset="-122"/>
                <a:ea typeface="宋体" pitchFamily="2" charset="-122"/>
                <a:cs typeface="Times New Roman"/>
              </a:rPr>
              <a:t>_</a:t>
            </a:r>
            <a:r>
              <a:rPr lang="en-US" altLang="zh-CN" sz="2800" kern="100" dirty="0">
                <a:latin typeface="宋体" pitchFamily="2" charset="-122"/>
                <a:ea typeface="宋体" pitchFamily="2" charset="-122"/>
                <a:cs typeface="Times New Roman"/>
              </a:rPr>
              <a:t>_</a:t>
            </a:r>
            <a:r>
              <a:rPr lang="en-US" altLang="zh-CN" sz="2800" kern="100" dirty="0" smtClean="0">
                <a:latin typeface="宋体" pitchFamily="2" charset="-122"/>
                <a:ea typeface="宋体" pitchFamily="2" charset="-122"/>
                <a:cs typeface="Times New Roman"/>
              </a:rPr>
              <a:t>___</a:t>
            </a: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填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平行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或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垂直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341710" y="191878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竖直向下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79422" y="2607494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相互挤压时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31275" y="331354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垂直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20954" y="469545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接触面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672350" y="469545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平行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925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7" grpId="0"/>
      <p:bldP spid="17" grpId="1"/>
      <p:bldP spid="8" grpId="0"/>
      <p:bldP spid="8" grpId="1"/>
      <p:bldP spid="21" grpId="0"/>
      <p:bldP spid="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3894" y="405458"/>
            <a:ext cx="11322624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平衡力与作用力和反作用力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一对相互平衡的力：大小相等、方向相反、作用在同一条直线上，且作用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在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填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一个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或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两个不同的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物体上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 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作用力和反作用力：大小相等、方向相反、作用在同一条直线上，且作用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在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填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一个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或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两个不同的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物体上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一对作用力和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反作用力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填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一定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或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不一定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是同一种类的力，而一对相互平衡的力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则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填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一定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或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不一定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是同一种类的力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91995" y="191762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一个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95145" y="3303389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两个不同的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80550" y="400701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一定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39702" y="471577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不一定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730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45258" y="351085"/>
            <a:ext cx="11322624" cy="5968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即学即用</a:t>
            </a: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 </a:t>
            </a:r>
            <a:endParaRPr lang="en-US" altLang="zh-CN" sz="2800" b="1" kern="100" dirty="0" smtClean="0">
              <a:solidFill>
                <a:srgbClr val="0000FF"/>
              </a:solidFill>
              <a:latin typeface="IPAPANNEW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判断下列说法的正误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物体间可能只有作用力，而没有反作用力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两个物体只有接触才存在作用力和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反作用力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物体间先有作用力，然后才有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反作用力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(4)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物体间的摩擦力一定与压力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垂直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(5)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物体间的作用力可能与反作用力等大、反向，可以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抵消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(6)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物块静止放在桌面上，物块所受重力和物块对桌面的压力是一对作用力和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反作用力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4" name="矩形 3"/>
          <p:cNvSpPr/>
          <p:nvPr/>
        </p:nvSpPr>
        <p:spPr>
          <a:xfrm>
            <a:off x="7567691" y="177361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×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06454" y="242372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×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05806" y="305959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×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39635" y="369750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√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704878" y="432525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×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65006" y="562051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×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pic>
        <p:nvPicPr>
          <p:cNvPr id="19" name="图片 1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5734050"/>
            <a:ext cx="602973" cy="6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5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5942</TotalTime>
  <Words>2390</Words>
  <Application>Microsoft Office PowerPoint</Application>
  <PresentationFormat>自定义</PresentationFormat>
  <Paragraphs>347</Paragraphs>
  <Slides>45</Slides>
  <Notes>0</Notes>
  <HiddenSlides>5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46" baseType="lpstr">
      <vt:lpstr>7_Office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6424</cp:revision>
  <dcterms:created xsi:type="dcterms:W3CDTF">2014-11-27T01:03:00Z</dcterms:created>
  <dcterms:modified xsi:type="dcterms:W3CDTF">2018-07-02T07:05:46Z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2052-10.1.0.5458</vt:lpwstr>
  </property>
</Properties>
</file>